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4"/>
  </p:notesMasterIdLst>
  <p:handoutMasterIdLst>
    <p:handoutMasterId r:id="rId35"/>
  </p:handoutMasterIdLst>
  <p:sldIdLst>
    <p:sldId id="258" r:id="rId3"/>
    <p:sldId id="283" r:id="rId4"/>
    <p:sldId id="317" r:id="rId5"/>
    <p:sldId id="285" r:id="rId6"/>
    <p:sldId id="292" r:id="rId7"/>
    <p:sldId id="301" r:id="rId8"/>
    <p:sldId id="319" r:id="rId9"/>
    <p:sldId id="320" r:id="rId10"/>
    <p:sldId id="321" r:id="rId11"/>
    <p:sldId id="322" r:id="rId12"/>
    <p:sldId id="323" r:id="rId13"/>
    <p:sldId id="324" r:id="rId14"/>
    <p:sldId id="307" r:id="rId15"/>
    <p:sldId id="308" r:id="rId16"/>
    <p:sldId id="325" r:id="rId17"/>
    <p:sldId id="326" r:id="rId18"/>
    <p:sldId id="327" r:id="rId19"/>
    <p:sldId id="329" r:id="rId20"/>
    <p:sldId id="328" r:id="rId21"/>
    <p:sldId id="330" r:id="rId22"/>
    <p:sldId id="331" r:id="rId23"/>
    <p:sldId id="332" r:id="rId24"/>
    <p:sldId id="316" r:id="rId25"/>
    <p:sldId id="335" r:id="rId26"/>
    <p:sldId id="336" r:id="rId27"/>
    <p:sldId id="333" r:id="rId28"/>
    <p:sldId id="334" r:id="rId29"/>
    <p:sldId id="312" r:id="rId30"/>
    <p:sldId id="313" r:id="rId31"/>
    <p:sldId id="315" r:id="rId32"/>
    <p:sldId id="274" r:id="rId33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78"/>
    <a:srgbClr val="85A7D1"/>
    <a:srgbClr val="692800"/>
    <a:srgbClr val="8D5E2F"/>
    <a:srgbClr val="996633"/>
    <a:srgbClr val="4D4D4D"/>
    <a:srgbClr val="5F5F5F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89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C6C714-8734-4F04-BE55-635F5D8CFE23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CFD37E-930C-4BB5-B495-BD664D2ADC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05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07A280-958C-4937-9F9D-CFE34DB65168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1119B9-4F97-40F5-8EF5-BCDCA5C0E8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950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95852A2-C5A9-4DA7-BAC3-16C20A2DB157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455FB06-CF47-4034-8920-59073F000F0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DC8F06ED-B351-4D35-BFBC-19F11F0948D2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0BCF80FD-7530-4AAE-84E8-6549887A6E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EB7E68F0-990B-4DD9-8771-2C94D98DBB5E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2CF607C-E7B8-4B47-B74A-1E4AB93263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42E00A19-7A2A-4412-B736-645C102291C6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84B8F84-C9C9-48DF-9BB9-21B74D6A967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94ACB03-8C50-4C68-AAF3-3595517B6802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80D4728-5DBB-43AA-A948-F6B48F12B7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3A5515F-8645-4070-AE1D-3749E7BEE4A5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AFDBE6C3-1C3C-4B6B-9D49-F11168DF49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64B1598-3503-4A87-B9EE-D86DFB2293C9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065AF2E3-F821-4C67-9104-9F1E062CA5B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3D91993-CD7E-4642-BA9A-28786F24F769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E7F0609-4673-4340-9A1F-20BFF5B3E7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CCDBC31A-61D5-4845-8B31-21C2F2D3A38E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6428C30F-4F08-4938-ADE3-9150CA128F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35B7C9-3502-4BEC-948C-53BEEA857CBC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521092-C189-43B9-B3D4-8992A89A8A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2FD964-2391-407F-A3C0-1D48BD4BB1CC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01A140F-EA75-4AE1-832E-B4E0E4AFD69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3CEE6A-7D35-4B07-AA10-2911A5355199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7111F88-94C8-40CC-9AA6-A06BA6BC4A0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FEB2F3-403D-4AE8-A5C4-8571097EE8D0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604600-02C0-4AC2-BE1E-2E779B0736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F3B0AD-5693-47D9-B359-8414005D2803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A1D199-2639-4DC5-AD86-B897F480A8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DD9E49-A9BE-4B54-A361-08E034554EE2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148591-5C6B-4412-AE3B-9BBF1FF01C2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A7ADB5-B0EA-4E8E-80C9-29915C88C9C9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5FF405-EA3F-49D7-9FD7-BDE67E14C05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4724F5-C6E5-4674-BC2B-E2020E6E5C07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A6B646-481D-4BE9-A986-3A727C0298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46D09B-5D22-47AC-A22E-0B31789612C0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EB1B8E2-2D71-4C21-AA26-4A7E9595FF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CE5523B-AE9C-49E0-B83B-6E5B27CA721D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566E27-8CB6-4267-B55D-082B95015A3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E65746-46AF-4F7B-AB91-494F8FD140EF}" type="datetimeFigureOut">
              <a:rPr lang="fr-FR"/>
              <a:pPr>
                <a:defRPr/>
              </a:pPr>
              <a:t>20/05/2015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3C71A3-9566-43E6-8B7D-E5AF58CC4A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92100" y="139700"/>
            <a:ext cx="8547100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mage 1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1000125"/>
            <a:ext cx="9956801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Image 1" descr="LogosEEAgrantsNORWAYgrants_CMJN.em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019800" y="188913"/>
            <a:ext cx="169068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682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4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79400" y="0"/>
            <a:ext cx="85725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Image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Image 5" descr="LogosEEAgrantsNORWAYgrants_CMJN.emf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35013" y="447675"/>
            <a:ext cx="24971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160020" y="2171700"/>
            <a:ext cx="8664893" cy="17907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s-CZ" sz="4400" b="1" dirty="0" smtClean="0">
                <a:solidFill>
                  <a:srgbClr val="003A78"/>
                </a:solidFill>
                <a:latin typeface="Calibri" pitchFamily="34" charset="0"/>
              </a:rPr>
              <a:t>Monitorování projektu - zprávy</a:t>
            </a:r>
            <a:endParaRPr lang="fr-FR" sz="4400" b="1" dirty="0">
              <a:solidFill>
                <a:srgbClr val="003A78"/>
              </a:solidFill>
              <a:latin typeface="Calibri" pitchFamily="34" charset="0"/>
            </a:endParaRP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891540" y="3589020"/>
            <a:ext cx="7246620" cy="253746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s-CZ" sz="2400" dirty="0">
                <a:solidFill>
                  <a:srgbClr val="003A78"/>
                </a:solidFill>
                <a:latin typeface="Calibri" pitchFamily="34" charset="0"/>
              </a:rPr>
              <a:t>Veronika Imrich Dudková – </a:t>
            </a:r>
            <a:r>
              <a:rPr lang="cs-CZ" sz="2400" dirty="0" smtClean="0">
                <a:solidFill>
                  <a:srgbClr val="003A78"/>
                </a:solidFill>
                <a:latin typeface="Calibri" pitchFamily="34" charset="0"/>
              </a:rPr>
              <a:t>Ministerstvo financí, CZP 2</a:t>
            </a:r>
            <a:endParaRPr lang="cs-CZ" sz="2400" dirty="0">
              <a:solidFill>
                <a:srgbClr val="003A78"/>
              </a:solidFill>
              <a:latin typeface="Calibri" pitchFamily="34" charset="0"/>
            </a:endParaRPr>
          </a:p>
          <a:p>
            <a:pPr algn="ctr">
              <a:defRPr/>
            </a:pPr>
            <a:endParaRPr lang="cs-CZ" sz="2400" dirty="0">
              <a:solidFill>
                <a:srgbClr val="003A78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cs-CZ" sz="2400" dirty="0">
                <a:solidFill>
                  <a:srgbClr val="003A78"/>
                </a:solidFill>
                <a:latin typeface="Calibri" pitchFamily="34" charset="0"/>
              </a:rPr>
              <a:t>Seminář </a:t>
            </a:r>
            <a:r>
              <a:rPr lang="cs-CZ" sz="2400" dirty="0" smtClean="0">
                <a:solidFill>
                  <a:srgbClr val="003A78"/>
                </a:solidFill>
                <a:latin typeface="Calibri" pitchFamily="34" charset="0"/>
              </a:rPr>
              <a:t>pro příjemce grantů - květen 2015</a:t>
            </a:r>
            <a:endParaRPr lang="fr-FR" sz="2400" dirty="0">
              <a:solidFill>
                <a:srgbClr val="003A78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Monitorování projektu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892300"/>
            <a:ext cx="8229600" cy="4051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b="1" dirty="0" smtClean="0">
                <a:solidFill>
                  <a:srgbClr val="003A78"/>
                </a:solidFill>
              </a:rPr>
              <a:t>Základ</a:t>
            </a:r>
            <a:r>
              <a:rPr lang="cs-CZ" dirty="0" smtClean="0">
                <a:solidFill>
                  <a:srgbClr val="003A78"/>
                </a:solidFill>
              </a:rPr>
              <a:t> = logický rámec a rozpočet projektu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b="1" dirty="0" smtClean="0">
                <a:solidFill>
                  <a:srgbClr val="003A78"/>
                </a:solidFill>
              </a:rPr>
              <a:t>Nástroje</a:t>
            </a:r>
            <a:r>
              <a:rPr lang="cs-CZ" dirty="0" smtClean="0">
                <a:solidFill>
                  <a:srgbClr val="003A78"/>
                </a:solidFill>
              </a:rPr>
              <a:t> zprostředkovatele programu: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 smtClean="0">
                <a:solidFill>
                  <a:srgbClr val="003A78"/>
                </a:solidFill>
              </a:rPr>
              <a:t>zprávy o projektu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 smtClean="0">
                <a:solidFill>
                  <a:srgbClr val="003A78"/>
                </a:solidFill>
              </a:rPr>
              <a:t>veřejnosprávní kontrola projektů na místě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 smtClean="0">
                <a:solidFill>
                  <a:srgbClr val="003A78"/>
                </a:solidFill>
              </a:rPr>
              <a:t>průběžné posouzení projektů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Druhy zpráv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892300"/>
            <a:ext cx="8229600" cy="4051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b="1" dirty="0" smtClean="0">
                <a:solidFill>
                  <a:srgbClr val="003A78"/>
                </a:solidFill>
              </a:rPr>
              <a:t>průběžné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b="1" dirty="0" smtClean="0">
                <a:solidFill>
                  <a:srgbClr val="003A78"/>
                </a:solidFill>
              </a:rPr>
              <a:t>průběžné </a:t>
            </a:r>
            <a:r>
              <a:rPr lang="cs-CZ" b="1" dirty="0" smtClean="0">
                <a:solidFill>
                  <a:srgbClr val="00B050"/>
                </a:solidFill>
              </a:rPr>
              <a:t>výroční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b="1" dirty="0" smtClean="0">
                <a:solidFill>
                  <a:srgbClr val="003A78"/>
                </a:solidFill>
              </a:rPr>
              <a:t>závěrečná</a:t>
            </a:r>
          </a:p>
        </p:txBody>
      </p:sp>
    </p:spTree>
    <p:extLst>
      <p:ext uri="{BB962C8B-B14F-4D97-AF65-F5344CB8AC3E}">
        <p14:creationId xmlns:p14="http://schemas.microsoft.com/office/powerpoint/2010/main" val="361396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075766"/>
            <a:ext cx="8305800" cy="516064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cs-CZ" sz="2000" dirty="0" smtClean="0">
                <a:solidFill>
                  <a:srgbClr val="003A78"/>
                </a:solidFill>
              </a:rPr>
              <a:t>Předkládají se prostřednictvím IS CEDR.</a:t>
            </a:r>
          </a:p>
          <a:p>
            <a:pPr>
              <a:defRPr/>
            </a:pPr>
            <a:r>
              <a:rPr lang="cs-CZ" sz="2000" dirty="0" smtClean="0">
                <a:solidFill>
                  <a:srgbClr val="003A78"/>
                </a:solidFill>
              </a:rPr>
              <a:t>3x ročně za každé 4 kalendářní měsíce od data schválení projektu až do jeho ukončení</a:t>
            </a:r>
          </a:p>
          <a:p>
            <a:pPr>
              <a:defRPr/>
            </a:pPr>
            <a:r>
              <a:rPr lang="cs-CZ" sz="2000" dirty="0" smtClean="0">
                <a:solidFill>
                  <a:srgbClr val="003A78"/>
                </a:solidFill>
              </a:rPr>
              <a:t>V případě, že je období od schválení projektu do konce čtyřměsíčního období kratší, předkládá se 1. zpráva až po skončení následujícího monitorovacího období.</a:t>
            </a:r>
          </a:p>
          <a:p>
            <a:pPr>
              <a:defRPr/>
            </a:pPr>
            <a:r>
              <a:rPr lang="cs-CZ" sz="2000" dirty="0" smtClean="0">
                <a:solidFill>
                  <a:srgbClr val="003A78"/>
                </a:solidFill>
              </a:rPr>
              <a:t>Pokud projekt končí 30.dubna 2016, poslední průběžná zpráva bude za období 1. listopadu 2015 – 30. dubna 2016.</a:t>
            </a:r>
          </a:p>
          <a:p>
            <a:pPr marL="0" indent="0">
              <a:buFont typeface="Arial" charset="0"/>
              <a:buNone/>
              <a:defRPr/>
            </a:pPr>
            <a:endParaRPr lang="cs-CZ" sz="2400" dirty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2400" dirty="0" smtClean="0">
              <a:solidFill>
                <a:srgbClr val="003A78"/>
              </a:solidFill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25261"/>
              </p:ext>
            </p:extLst>
          </p:nvPr>
        </p:nvGraphicFramePr>
        <p:xfrm>
          <a:off x="782245" y="3880911"/>
          <a:ext cx="6277384" cy="276563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122463"/>
                <a:gridCol w="3154921"/>
              </a:tblGrid>
              <a:tr h="11283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 dirty="0">
                          <a:effectLst/>
                        </a:rPr>
                        <a:t>Monitorovací období</a:t>
                      </a:r>
                      <a:endParaRPr lang="cs-CZ" sz="20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 dirty="0">
                          <a:effectLst/>
                        </a:rPr>
                        <a:t>Termín předložení elektronické verze PZ</a:t>
                      </a:r>
                      <a:endParaRPr lang="cs-CZ" sz="20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5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>
                          <a:effectLst/>
                        </a:rPr>
                        <a:t>1. listopadu – 28. února</a:t>
                      </a:r>
                      <a:endParaRPr lang="cs-CZ" sz="20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 dirty="0">
                          <a:effectLst/>
                        </a:rPr>
                        <a:t>31. března</a:t>
                      </a:r>
                      <a:endParaRPr lang="cs-CZ" sz="20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5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>
                          <a:effectLst/>
                        </a:rPr>
                        <a:t>1. března – 30. června</a:t>
                      </a:r>
                      <a:endParaRPr lang="cs-CZ" sz="20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 dirty="0">
                          <a:effectLst/>
                        </a:rPr>
                        <a:t>31. července</a:t>
                      </a:r>
                      <a:endParaRPr lang="cs-CZ" sz="20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5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>
                          <a:effectLst/>
                        </a:rPr>
                        <a:t>1. července – 31. října</a:t>
                      </a:r>
                      <a:endParaRPr lang="cs-CZ" sz="20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aseline="0" dirty="0">
                          <a:effectLst/>
                        </a:rPr>
                        <a:t>30. listopadu</a:t>
                      </a:r>
                      <a:endParaRPr lang="cs-CZ" sz="20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9716" name="Rectangle 1"/>
          <p:cNvSpPr>
            <a:spLocks noChangeArrowheads="1"/>
          </p:cNvSpPr>
          <p:nvPr/>
        </p:nvSpPr>
        <p:spPr bwMode="auto">
          <a:xfrm>
            <a:off x="1084263" y="3278188"/>
            <a:ext cx="184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00" eaLnBrk="0" hangingPunct="0"/>
            <a:r>
              <a:rPr lang="cs-CZ" altLang="cs-CZ"/>
              <a:t/>
            </a:r>
            <a:br>
              <a:rPr lang="cs-CZ" altLang="cs-CZ"/>
            </a:br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Průběžné zprávy - postup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665288"/>
            <a:ext cx="8229600" cy="40798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Konečný příjemce (KP) zakládá zprávu v IS CEDR nejpozději do jednoho měsíce od ukončení monitorovacího období.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Založit zprávu je možné až po </a:t>
            </a:r>
            <a:r>
              <a:rPr lang="cs-CZ" sz="2400" b="1" dirty="0" smtClean="0">
                <a:solidFill>
                  <a:srgbClr val="003A78"/>
                </a:solidFill>
              </a:rPr>
              <a:t>schválení</a:t>
            </a:r>
            <a:r>
              <a:rPr lang="cs-CZ" sz="2400" dirty="0" smtClean="0">
                <a:solidFill>
                  <a:srgbClr val="003A78"/>
                </a:solidFill>
              </a:rPr>
              <a:t> předchozí průběžné zprávy.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KP zasílá vyplněnou zprávu včetně příloh – Žádost o platbu + přílohy - nejprve elektronicky bez elektronického podpisu statutárního zástupce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PM CZP 2 – posouzení věcné stránky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PM CFCU – posouzení finanční stránky</a:t>
            </a:r>
          </a:p>
          <a:p>
            <a:pPr marL="0" indent="0">
              <a:buFont typeface="Arial" charset="0"/>
              <a:buNone/>
              <a:defRPr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Průběžné zprávy - postup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20575"/>
            <a:ext cx="8229600" cy="42245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PM CZP 2/ PM CFCU může požádat KP o vysvětlení či doplnění zprávy/příloh zprávy.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KP je povinen podat vysvětlení či doplnit zprávu/přílohy zprávy do </a:t>
            </a:r>
            <a:r>
              <a:rPr lang="cs-CZ" sz="2400" b="1" dirty="0" smtClean="0">
                <a:solidFill>
                  <a:srgbClr val="003A78"/>
                </a:solidFill>
              </a:rPr>
              <a:t>5 pracovních dní</a:t>
            </a:r>
            <a:r>
              <a:rPr lang="cs-CZ" sz="2400" dirty="0" smtClean="0">
                <a:solidFill>
                  <a:srgbClr val="003A78"/>
                </a:solidFill>
              </a:rPr>
              <a:t>.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Po schválení elektronické verze zprávy včetně příloh požádá VO CZP2 / VO CFCU konečného příjemce o předložení konečné verze zprávy včetně příloh s podpisem statutárního zástupce projektu s kvalifikovaným certifikátem.</a:t>
            </a:r>
          </a:p>
          <a:p>
            <a:pPr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KP je povinen předložit konečnou verzi zprávy do </a:t>
            </a:r>
            <a:r>
              <a:rPr lang="cs-CZ" sz="2400" b="1" dirty="0" smtClean="0">
                <a:solidFill>
                  <a:srgbClr val="003A78"/>
                </a:solidFill>
              </a:rPr>
              <a:t>5 pracovních dní</a:t>
            </a:r>
            <a:r>
              <a:rPr lang="cs-CZ" sz="2400" dirty="0" smtClean="0">
                <a:solidFill>
                  <a:srgbClr val="003A78"/>
                </a:solidFill>
              </a:rPr>
              <a:t> od vyžádání.</a:t>
            </a:r>
          </a:p>
          <a:p>
            <a:pPr marL="0" indent="0">
              <a:buFont typeface="Arial" charset="0"/>
              <a:buNone/>
              <a:defRPr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616448"/>
            <a:ext cx="8229600" cy="80118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 – postup v IS CEDR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7765"/>
            <a:ext cx="815340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6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643812"/>
            <a:ext cx="8229600" cy="773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 – postup v IS CEDR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520575"/>
            <a:ext cx="2393022" cy="42245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cs-CZ" sz="2400" b="1" dirty="0" smtClean="0">
                <a:solidFill>
                  <a:srgbClr val="FF0000"/>
                </a:solidFill>
              </a:rPr>
              <a:t>Nezapomenout přiložit Žádost    o platbu!!!</a:t>
            </a:r>
          </a:p>
          <a:p>
            <a:pPr marL="0" indent="0">
              <a:buFont typeface="Arial" charset="0"/>
              <a:buNone/>
              <a:defRPr/>
            </a:pPr>
            <a:endParaRPr lang="cs-CZ" sz="2400" dirty="0" smtClean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Záložka čerpání rozpočtu se natahuje</a:t>
            </a:r>
          </a:p>
          <a:p>
            <a:pPr marL="0" indent="0">
              <a:buFont typeface="Arial" charset="0"/>
              <a:buNone/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z Žádosti                o platbu.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814" y="1170950"/>
            <a:ext cx="6245184" cy="413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213467"/>
            <a:ext cx="7610474" cy="11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69166"/>
            <a:ext cx="8229600" cy="84847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 – postup v IS CEDR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191802"/>
            <a:ext cx="8229600" cy="4553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cs-CZ" sz="2400" dirty="0" smtClean="0">
                <a:solidFill>
                  <a:srgbClr val="003A78"/>
                </a:solidFill>
              </a:rPr>
              <a:t>Jakmile KP zprávu vyplní a přiloží k ní ŽOP, předá zprávu ke kontrole PM CZP2 (věcná) a PM CFCU (finanční).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78791"/>
            <a:ext cx="7480718" cy="413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67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41176"/>
            <a:ext cx="8229600" cy="8764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 – postup v IS CEDR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81953"/>
            <a:ext cx="2102224" cy="50369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lvl="1" indent="0">
              <a:buNone/>
            </a:pPr>
            <a:r>
              <a:rPr lang="cs-CZ" sz="1800" dirty="0">
                <a:solidFill>
                  <a:srgbClr val="003A78"/>
                </a:solidFill>
              </a:rPr>
              <a:t>KP je o Výzvě k opravě zprávy informován prostřednictvím </a:t>
            </a:r>
            <a:r>
              <a:rPr lang="cs-CZ" sz="1800" dirty="0" smtClean="0">
                <a:solidFill>
                  <a:srgbClr val="003A78"/>
                </a:solidFill>
              </a:rPr>
              <a:t>e-mailu </a:t>
            </a:r>
            <a:r>
              <a:rPr lang="cs-CZ" sz="1800" dirty="0">
                <a:solidFill>
                  <a:srgbClr val="003A78"/>
                </a:solidFill>
              </a:rPr>
              <a:t>a vzkazem na </a:t>
            </a:r>
            <a:r>
              <a:rPr lang="cs-CZ" sz="1800" b="1" dirty="0">
                <a:solidFill>
                  <a:srgbClr val="003A78"/>
                </a:solidFill>
              </a:rPr>
              <a:t>nástěnce</a:t>
            </a:r>
            <a:r>
              <a:rPr lang="cs-CZ" sz="1800" dirty="0" smtClean="0">
                <a:solidFill>
                  <a:srgbClr val="003A78"/>
                </a:solidFill>
              </a:rPr>
              <a:t>.</a:t>
            </a:r>
          </a:p>
          <a:p>
            <a:pPr marL="0" lvl="1" indent="0">
              <a:buNone/>
            </a:pPr>
            <a:r>
              <a:rPr lang="cs-CZ" sz="1800" dirty="0" smtClean="0">
                <a:solidFill>
                  <a:srgbClr val="003A78"/>
                </a:solidFill>
              </a:rPr>
              <a:t>PM CZP2 budou        v případě rozsáhlejších komentářů               ke zprávě využívat      přílohu                       s revidovaným textem zprávy, která bude uložena           v přílohách Monitorovací zprávy projektu.</a:t>
            </a:r>
          </a:p>
          <a:p>
            <a:pPr marL="0" lvl="1" indent="0">
              <a:buNone/>
            </a:pPr>
            <a:endParaRPr lang="cs-CZ" sz="1600" dirty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1200" dirty="0" smtClean="0">
              <a:solidFill>
                <a:srgbClr val="003A78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224" y="1489822"/>
            <a:ext cx="6367190" cy="468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18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87828"/>
            <a:ext cx="8229600" cy="82980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 – postup v IS CEDR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0999" y="1202075"/>
            <a:ext cx="8424809" cy="14968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lvl="1" indent="0">
              <a:buNone/>
            </a:pPr>
            <a:r>
              <a:rPr lang="cs-CZ" sz="1800" dirty="0" smtClean="0">
                <a:solidFill>
                  <a:srgbClr val="003A78"/>
                </a:solidFill>
              </a:rPr>
              <a:t>KP </a:t>
            </a:r>
            <a:r>
              <a:rPr lang="cs-CZ" sz="1800" dirty="0">
                <a:solidFill>
                  <a:srgbClr val="003A78"/>
                </a:solidFill>
              </a:rPr>
              <a:t>vrátí zprávu poté, co doplnil požadované informace či odstranil zjištěné nedostatky obdobně jako při podání zprávy ke kontrole – tj. přechodem stavu „Podání doplněné zprávy ke kontrole“.</a:t>
            </a:r>
          </a:p>
          <a:p>
            <a:pPr marL="0" lvl="1" indent="0">
              <a:buNone/>
            </a:pPr>
            <a:r>
              <a:rPr lang="cs-CZ" sz="1800" dirty="0">
                <a:solidFill>
                  <a:srgbClr val="003A78"/>
                </a:solidFill>
              </a:rPr>
              <a:t>POZOR !!! </a:t>
            </a:r>
            <a:r>
              <a:rPr lang="cs-CZ" sz="1800" dirty="0" smtClean="0">
                <a:solidFill>
                  <a:srgbClr val="003A78"/>
                </a:solidFill>
              </a:rPr>
              <a:t>– ŽOP musí být ve </a:t>
            </a:r>
            <a:r>
              <a:rPr lang="cs-CZ" sz="1800" dirty="0">
                <a:solidFill>
                  <a:srgbClr val="003A78"/>
                </a:solidFill>
              </a:rPr>
              <a:t>stavu „připravení k podání po doplnění“ </a:t>
            </a:r>
            <a:r>
              <a:rPr lang="cs-CZ" sz="1800" dirty="0" smtClean="0">
                <a:solidFill>
                  <a:srgbClr val="003A78"/>
                </a:solidFill>
              </a:rPr>
              <a:t>, tj. ŽOP </a:t>
            </a:r>
            <a:r>
              <a:rPr lang="cs-CZ" sz="1800" dirty="0">
                <a:solidFill>
                  <a:srgbClr val="003A78"/>
                </a:solidFill>
              </a:rPr>
              <a:t>musí být opět připojena </a:t>
            </a:r>
            <a:r>
              <a:rPr lang="cs-CZ" sz="1800" dirty="0" smtClean="0">
                <a:solidFill>
                  <a:srgbClr val="003A78"/>
                </a:solidFill>
              </a:rPr>
              <a:t>ke zprávě</a:t>
            </a:r>
            <a:endParaRPr lang="cs-CZ" sz="1800" dirty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2400" dirty="0" smtClean="0">
              <a:solidFill>
                <a:srgbClr val="003A78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698959"/>
            <a:ext cx="67056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86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69166"/>
            <a:ext cx="8229600" cy="84847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zprávy – postup v IS CEDR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179915"/>
            <a:ext cx="8229600" cy="13586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lvl="1" indent="0">
              <a:buNone/>
            </a:pPr>
            <a:r>
              <a:rPr lang="cs-CZ" sz="1400" dirty="0" smtClean="0">
                <a:solidFill>
                  <a:srgbClr val="003A78"/>
                </a:solidFill>
              </a:rPr>
              <a:t>Statutární zástupce KP </a:t>
            </a:r>
            <a:r>
              <a:rPr lang="cs-CZ" sz="1400" dirty="0">
                <a:solidFill>
                  <a:srgbClr val="003A78"/>
                </a:solidFill>
              </a:rPr>
              <a:t>podepíše Dokument zprávy o realizaci projektu v .</a:t>
            </a:r>
            <a:r>
              <a:rPr lang="cs-CZ" sz="1400" dirty="0" err="1">
                <a:solidFill>
                  <a:srgbClr val="003A78"/>
                </a:solidFill>
              </a:rPr>
              <a:t>pdf</a:t>
            </a:r>
            <a:r>
              <a:rPr lang="cs-CZ" sz="1400" dirty="0">
                <a:solidFill>
                  <a:srgbClr val="003A78"/>
                </a:solidFill>
              </a:rPr>
              <a:t> (= poslední verze schválená </a:t>
            </a:r>
            <a:r>
              <a:rPr lang="cs-CZ" sz="1400" dirty="0" smtClean="0">
                <a:solidFill>
                  <a:srgbClr val="003A78"/>
                </a:solidFill>
              </a:rPr>
              <a:t>VO CZP2 a VO CFCU, </a:t>
            </a:r>
            <a:r>
              <a:rPr lang="cs-CZ" sz="1400" dirty="0">
                <a:solidFill>
                  <a:srgbClr val="003A78"/>
                </a:solidFill>
              </a:rPr>
              <a:t>která se z wordovského dokumentu v příloze překlopila do .</a:t>
            </a:r>
            <a:r>
              <a:rPr lang="cs-CZ" sz="1400" dirty="0" err="1">
                <a:solidFill>
                  <a:srgbClr val="003A78"/>
                </a:solidFill>
              </a:rPr>
              <a:t>pdf</a:t>
            </a:r>
            <a:r>
              <a:rPr lang="cs-CZ" sz="1400" dirty="0">
                <a:solidFill>
                  <a:srgbClr val="003A78"/>
                </a:solidFill>
              </a:rPr>
              <a:t> po vyžádání předložení oficiální zprávy )</a:t>
            </a:r>
          </a:p>
          <a:p>
            <a:pPr marL="0" lvl="1" indent="0">
              <a:buNone/>
            </a:pPr>
            <a:r>
              <a:rPr lang="cs-CZ" sz="1400" dirty="0" smtClean="0">
                <a:solidFill>
                  <a:srgbClr val="003A78"/>
                </a:solidFill>
              </a:rPr>
              <a:t>Statutární zástupce KP </a:t>
            </a:r>
            <a:r>
              <a:rPr lang="cs-CZ" sz="1400" dirty="0">
                <a:solidFill>
                  <a:srgbClr val="003A78"/>
                </a:solidFill>
              </a:rPr>
              <a:t>podepisuje obdobně i </a:t>
            </a:r>
            <a:r>
              <a:rPr lang="cs-CZ" sz="1400" dirty="0" smtClean="0">
                <a:solidFill>
                  <a:srgbClr val="003A78"/>
                </a:solidFill>
              </a:rPr>
              <a:t>finální </a:t>
            </a:r>
            <a:r>
              <a:rPr lang="cs-CZ" sz="1400" dirty="0">
                <a:solidFill>
                  <a:srgbClr val="003A78"/>
                </a:solidFill>
              </a:rPr>
              <a:t>verzi </a:t>
            </a:r>
            <a:r>
              <a:rPr lang="cs-CZ" sz="1400" dirty="0" smtClean="0">
                <a:solidFill>
                  <a:srgbClr val="003A78"/>
                </a:solidFill>
              </a:rPr>
              <a:t>ŽOP.</a:t>
            </a:r>
            <a:endParaRPr lang="cs-CZ" sz="1400" dirty="0">
              <a:solidFill>
                <a:srgbClr val="003A78"/>
              </a:solidFill>
            </a:endParaRPr>
          </a:p>
          <a:p>
            <a:pPr marL="0" lvl="1" indent="0">
              <a:buNone/>
            </a:pPr>
            <a:r>
              <a:rPr lang="cs-CZ" sz="1400" dirty="0">
                <a:solidFill>
                  <a:srgbClr val="003A78"/>
                </a:solidFill>
              </a:rPr>
              <a:t>KP ukončí proces předložení </a:t>
            </a:r>
            <a:r>
              <a:rPr lang="cs-CZ" sz="1400" dirty="0" smtClean="0">
                <a:solidFill>
                  <a:srgbClr val="003A78"/>
                </a:solidFill>
              </a:rPr>
              <a:t>zprávy </a:t>
            </a:r>
            <a:r>
              <a:rPr lang="cs-CZ" sz="1400" dirty="0">
                <a:solidFill>
                  <a:srgbClr val="003A78"/>
                </a:solidFill>
              </a:rPr>
              <a:t>přechodem stavu na Ukončení oficiálního předložení </a:t>
            </a:r>
            <a:r>
              <a:rPr lang="cs-CZ" sz="1400" dirty="0" smtClean="0">
                <a:solidFill>
                  <a:srgbClr val="003A78"/>
                </a:solidFill>
              </a:rPr>
              <a:t>zprávy.</a:t>
            </a:r>
            <a:endParaRPr lang="cs-CZ" sz="1400" dirty="0">
              <a:solidFill>
                <a:srgbClr val="003A78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sz="2400" dirty="0" smtClean="0">
              <a:solidFill>
                <a:srgbClr val="003A78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00" y="2389800"/>
            <a:ext cx="5536721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729" y="4741323"/>
            <a:ext cx="4472668" cy="197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976" y="2444291"/>
            <a:ext cx="4157662" cy="224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63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665288"/>
            <a:ext cx="8229600" cy="40798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sz="2400" dirty="0" smtClean="0">
                <a:solidFill>
                  <a:srgbClr val="003A78"/>
                </a:solidFill>
              </a:rPr>
              <a:t>Předkládají se prostřednictvím IS CEDR.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Jsou to </a:t>
            </a:r>
            <a:r>
              <a:rPr lang="cs-CZ" sz="2400" b="1" dirty="0" smtClean="0">
                <a:solidFill>
                  <a:srgbClr val="003A78"/>
                </a:solidFill>
              </a:rPr>
              <a:t>průběžné zprávy za období 1. července – 31. října</a:t>
            </a:r>
            <a:r>
              <a:rPr lang="cs-CZ" sz="2400" dirty="0" smtClean="0">
                <a:solidFill>
                  <a:srgbClr val="003A78"/>
                </a:solidFill>
              </a:rPr>
              <a:t>, které obsahují </a:t>
            </a:r>
            <a:r>
              <a:rPr lang="cs-CZ" sz="2400" b="1" dirty="0" smtClean="0">
                <a:solidFill>
                  <a:srgbClr val="00B050"/>
                </a:solidFill>
              </a:rPr>
              <a:t>rozšíření zahrnující roční období (1.11.-31.10.)</a:t>
            </a:r>
          </a:p>
          <a:p>
            <a:pPr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  <p:graphicFrame>
        <p:nvGraphicFramePr>
          <p:cNvPr id="70680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12117"/>
              </p:ext>
            </p:extLst>
          </p:nvPr>
        </p:nvGraphicFramePr>
        <p:xfrm>
          <a:off x="874713" y="3073400"/>
          <a:ext cx="6278562" cy="1674813"/>
        </p:xfrm>
        <a:graphic>
          <a:graphicData uri="http://schemas.openxmlformats.org/drawingml/2006/table">
            <a:tbl>
              <a:tblPr/>
              <a:tblGrid>
                <a:gridCol w="3122612"/>
                <a:gridCol w="3155950"/>
              </a:tblGrid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Monitorovací období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Termín předložení elektronické verze PZ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 listopadu – 31. října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30. listopadu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9950" name="Rectangle 1"/>
          <p:cNvSpPr>
            <a:spLocks noChangeArrowheads="1"/>
          </p:cNvSpPr>
          <p:nvPr/>
        </p:nvSpPr>
        <p:spPr bwMode="auto">
          <a:xfrm>
            <a:off x="1084263" y="3278188"/>
            <a:ext cx="184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00" eaLnBrk="0" hangingPunct="0"/>
            <a:r>
              <a:rPr lang="cs-CZ" altLang="cs-CZ"/>
              <a:t/>
            </a:r>
            <a:br>
              <a:rPr lang="cs-CZ" altLang="cs-CZ"/>
            </a:br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80060" y="1665288"/>
            <a:ext cx="8229600" cy="40798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sz="2400" dirty="0" smtClean="0">
                <a:solidFill>
                  <a:srgbClr val="003A78"/>
                </a:solidFill>
              </a:rPr>
              <a:t>Postup shodný s postupem pro průběžné zprávy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Podmínka pro vygenerování = schválení předchozí průběžné zprávy</a:t>
            </a:r>
          </a:p>
          <a:p>
            <a:pPr marL="0" indent="0">
              <a:buNone/>
            </a:pPr>
            <a:endParaRPr lang="cs-CZ" sz="2400" dirty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2400" b="1" dirty="0" smtClean="0">
                <a:solidFill>
                  <a:srgbClr val="00B050"/>
                </a:solidFill>
              </a:rPr>
              <a:t>Rozšíření zahrnující roční období </a:t>
            </a:r>
            <a:r>
              <a:rPr lang="cs-CZ" sz="2400" b="1" dirty="0">
                <a:solidFill>
                  <a:srgbClr val="00B050"/>
                </a:solidFill>
              </a:rPr>
              <a:t>(1.11.-31.10</a:t>
            </a:r>
            <a:r>
              <a:rPr lang="cs-CZ" sz="2400" b="1" dirty="0" smtClean="0">
                <a:solidFill>
                  <a:srgbClr val="00B050"/>
                </a:solidFill>
              </a:rPr>
              <a:t>.)</a:t>
            </a:r>
          </a:p>
          <a:p>
            <a:pPr>
              <a:buFontTx/>
              <a:buChar char="-"/>
            </a:pPr>
            <a:r>
              <a:rPr lang="cs-CZ" sz="2400" b="1" dirty="0" smtClean="0">
                <a:solidFill>
                  <a:srgbClr val="00B050"/>
                </a:solidFill>
              </a:rPr>
              <a:t>celkový cíl projektu </a:t>
            </a:r>
            <a:r>
              <a:rPr lang="cs-CZ" sz="2400" dirty="0" smtClean="0">
                <a:solidFill>
                  <a:srgbClr val="002060"/>
                </a:solidFill>
              </a:rPr>
              <a:t>(součástí záložky Výsledky a výstupy) 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B050"/>
                </a:solidFill>
              </a:rPr>
              <a:t>ř</a:t>
            </a:r>
            <a:r>
              <a:rPr lang="cs-CZ" sz="2400" b="1" dirty="0" smtClean="0">
                <a:solidFill>
                  <a:srgbClr val="00B050"/>
                </a:solidFill>
              </a:rPr>
              <a:t>ízení rizik </a:t>
            </a:r>
            <a:r>
              <a:rPr lang="cs-CZ" sz="2400" dirty="0" smtClean="0">
                <a:solidFill>
                  <a:srgbClr val="002060"/>
                </a:solidFill>
              </a:rPr>
              <a:t>(součástí záložky Popis postupu projektu)</a:t>
            </a:r>
          </a:p>
          <a:p>
            <a:pPr>
              <a:buFontTx/>
              <a:buChar char="-"/>
            </a:pPr>
            <a:r>
              <a:rPr lang="cs-CZ" sz="2400" b="1" dirty="0" smtClean="0">
                <a:solidFill>
                  <a:srgbClr val="00B050"/>
                </a:solidFill>
              </a:rPr>
              <a:t>horizontální témata </a:t>
            </a:r>
            <a:r>
              <a:rPr lang="cs-CZ" sz="2400" dirty="0" smtClean="0">
                <a:solidFill>
                  <a:srgbClr val="002060"/>
                </a:solidFill>
              </a:rPr>
              <a:t>(samostatná záložka)</a:t>
            </a:r>
          </a:p>
          <a:p>
            <a:pPr>
              <a:buFontTx/>
              <a:buChar char="-"/>
            </a:pPr>
            <a:endParaRPr lang="cs-CZ" sz="2400" dirty="0" smtClean="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64776"/>
            <a:ext cx="8229600" cy="85286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</a:t>
            </a:r>
            <a:r>
              <a:rPr lang="cs-CZ" sz="2800" b="1" dirty="0" smtClean="0">
                <a:solidFill>
                  <a:srgbClr val="003A78"/>
                </a:solidFill>
                <a:latin typeface="Arial" charset="0"/>
              </a:rPr>
              <a:t>obsah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3" y="1314895"/>
            <a:ext cx="6672263" cy="369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71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96229"/>
            <a:ext cx="6196570" cy="545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8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1704975"/>
            <a:ext cx="832485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46" y="1761166"/>
            <a:ext cx="8298053" cy="253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5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" y="1177289"/>
            <a:ext cx="6527066" cy="326898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02" y="4446269"/>
            <a:ext cx="6527066" cy="208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79" y="1417638"/>
            <a:ext cx="8569841" cy="39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1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" y="1248727"/>
            <a:ext cx="5695950" cy="477202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153150" y="1248728"/>
            <a:ext cx="25336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Řádná správa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Zásady udržitelného rozvoje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Rovnost mužů a žen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Protikorupční opatření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Začleňování Romů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Začleňování minoritních skupin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Boj proti nenávistným projevům prostřednictvím nových technologií a sociálních médií</a:t>
            </a:r>
          </a:p>
          <a:p>
            <a:pPr marL="285750" indent="-285750">
              <a:buFontTx/>
              <a:buChar char="-"/>
            </a:pPr>
            <a:r>
              <a:rPr lang="cs-CZ" dirty="0" smtClean="0">
                <a:solidFill>
                  <a:srgbClr val="00B050"/>
                </a:solidFill>
                <a:latin typeface="Calibri" panose="020F0502020204030204" pitchFamily="34" charset="0"/>
              </a:rPr>
              <a:t>Boj proti extremismu, rasismu, homofobii a antisemitismu</a:t>
            </a:r>
          </a:p>
          <a:p>
            <a:pPr marL="285750" indent="-285750">
              <a:buFontTx/>
              <a:buChar char="-"/>
            </a:pPr>
            <a:endParaRPr lang="cs-CZ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8918"/>
            <a:ext cx="8229600" cy="8887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 zprávy - obsah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4" y="1417636"/>
            <a:ext cx="5715000" cy="231663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0" y="3817605"/>
            <a:ext cx="5715000" cy="14763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7" y="5377316"/>
            <a:ext cx="5792153" cy="8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4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5780"/>
            <a:ext cx="8229600" cy="89185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Průběžné (</a:t>
            </a:r>
            <a:r>
              <a:rPr lang="cs-CZ" sz="3200" b="1" dirty="0" smtClean="0">
                <a:solidFill>
                  <a:srgbClr val="00B050"/>
                </a:solidFill>
              </a:rPr>
              <a:t>výroční</a:t>
            </a:r>
            <a:r>
              <a:rPr lang="cs-CZ" sz="3200" b="1" dirty="0" smtClean="0">
                <a:solidFill>
                  <a:srgbClr val="003A78"/>
                </a:solidFill>
              </a:rPr>
              <a:t>) </a:t>
            </a:r>
            <a:r>
              <a:rPr lang="cs-CZ" sz="3200" b="1" dirty="0">
                <a:solidFill>
                  <a:srgbClr val="003A78"/>
                </a:solidFill>
              </a:rPr>
              <a:t>zprávy – přílohy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665288"/>
            <a:ext cx="8229600" cy="452244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lvl="0"/>
            <a:r>
              <a:rPr lang="cs-CZ" sz="2400" b="1" dirty="0">
                <a:solidFill>
                  <a:srgbClr val="003A78"/>
                </a:solidFill>
              </a:rPr>
              <a:t>žádost o platbu</a:t>
            </a:r>
            <a:r>
              <a:rPr lang="cs-CZ" sz="2400" dirty="0">
                <a:solidFill>
                  <a:srgbClr val="003A78"/>
                </a:solidFill>
              </a:rPr>
              <a:t> obsahuje účetní a finanční informace (odpočet zálohy a seznam výdajů)</a:t>
            </a:r>
          </a:p>
          <a:p>
            <a:pPr lvl="0"/>
            <a:r>
              <a:rPr lang="cs-CZ" sz="2400" dirty="0">
                <a:solidFill>
                  <a:srgbClr val="003A78"/>
                </a:solidFill>
              </a:rPr>
              <a:t>její přílohy:</a:t>
            </a:r>
          </a:p>
          <a:p>
            <a:pPr lvl="1"/>
            <a:r>
              <a:rPr lang="cs-CZ" sz="2400" b="1" dirty="0">
                <a:solidFill>
                  <a:srgbClr val="003A78"/>
                </a:solidFill>
              </a:rPr>
              <a:t>soupis účetních dokladů/dokladů pro daňovou evidenci</a:t>
            </a:r>
            <a:r>
              <a:rPr lang="cs-CZ" sz="2400" dirty="0">
                <a:solidFill>
                  <a:srgbClr val="003A78"/>
                </a:solidFill>
              </a:rPr>
              <a:t> uhrazených v daném období, případně dalších dokumentů; </a:t>
            </a:r>
          </a:p>
          <a:p>
            <a:pPr lvl="1"/>
            <a:r>
              <a:rPr lang="cs-CZ" sz="2400" dirty="0">
                <a:solidFill>
                  <a:srgbClr val="003A78"/>
                </a:solidFill>
              </a:rPr>
              <a:t>Případně </a:t>
            </a:r>
            <a:r>
              <a:rPr lang="cs-CZ" sz="2400" b="1" dirty="0">
                <a:solidFill>
                  <a:srgbClr val="003A78"/>
                </a:solidFill>
              </a:rPr>
              <a:t>soupis osobních výdajů na zaměstnance, soupis osobních výdajů na individuální externí experty;</a:t>
            </a:r>
            <a:r>
              <a:rPr lang="cs-CZ" sz="2400" dirty="0">
                <a:solidFill>
                  <a:srgbClr val="003A78"/>
                </a:solidFill>
              </a:rPr>
              <a:t> </a:t>
            </a:r>
          </a:p>
          <a:p>
            <a:pPr lvl="1"/>
            <a:r>
              <a:rPr lang="cs-CZ" sz="2400" dirty="0">
                <a:solidFill>
                  <a:srgbClr val="003A78"/>
                </a:solidFill>
              </a:rPr>
              <a:t>kopie</a:t>
            </a:r>
            <a:r>
              <a:rPr lang="cs-CZ" sz="2400" b="1" dirty="0">
                <a:solidFill>
                  <a:srgbClr val="003A78"/>
                </a:solidFill>
              </a:rPr>
              <a:t> faktur a účetních dokladů;  </a:t>
            </a:r>
            <a:endParaRPr lang="cs-CZ" sz="2400" dirty="0">
              <a:solidFill>
                <a:srgbClr val="003A78"/>
              </a:solidFill>
            </a:endParaRPr>
          </a:p>
          <a:p>
            <a:pPr lvl="1"/>
            <a:r>
              <a:rPr lang="cs-CZ" sz="2400" dirty="0">
                <a:solidFill>
                  <a:srgbClr val="003A78"/>
                </a:solidFill>
              </a:rPr>
              <a:t>kopie</a:t>
            </a:r>
            <a:r>
              <a:rPr lang="cs-CZ" sz="2400" b="1" dirty="0">
                <a:solidFill>
                  <a:srgbClr val="003A78"/>
                </a:solidFill>
              </a:rPr>
              <a:t> výpisů z bankovních účtů</a:t>
            </a:r>
            <a:endParaRPr lang="cs-CZ" sz="2400" dirty="0">
              <a:solidFill>
                <a:srgbClr val="003A78"/>
              </a:solidFill>
            </a:endParaRPr>
          </a:p>
          <a:p>
            <a:pPr algn="ctr">
              <a:buFont typeface="Arial" charset="0"/>
              <a:buNone/>
            </a:pPr>
            <a:r>
              <a:rPr lang="cs-CZ" sz="2400" b="1" dirty="0" smtClean="0">
                <a:solidFill>
                  <a:srgbClr val="003A78"/>
                </a:solidFill>
                <a:latin typeface="Arial" charset="0"/>
              </a:rPr>
              <a:t>POZOR – v IS CEDR je nutné </a:t>
            </a:r>
            <a:r>
              <a:rPr lang="cs-CZ" sz="2400" b="1" dirty="0" err="1" smtClean="0">
                <a:solidFill>
                  <a:srgbClr val="003A78"/>
                </a:solidFill>
                <a:latin typeface="Arial" charset="0"/>
              </a:rPr>
              <a:t>ŽoP</a:t>
            </a:r>
            <a:r>
              <a:rPr lang="cs-CZ" sz="2400" b="1" dirty="0" smtClean="0">
                <a:solidFill>
                  <a:srgbClr val="003A78"/>
                </a:solidFill>
                <a:latin typeface="Arial" charset="0"/>
              </a:rPr>
              <a:t> přiložit k monitorovací zprávě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82884"/>
            <a:ext cx="8229600" cy="934753"/>
          </a:xfrm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Žádost o platbu </a:t>
            </a:r>
            <a:endParaRPr lang="cs-CZ" sz="3200" b="1" dirty="0">
              <a:solidFill>
                <a:srgbClr val="003A78"/>
              </a:solidFill>
            </a:endParaRPr>
          </a:p>
        </p:txBody>
      </p:sp>
      <p:sp>
        <p:nvSpPr>
          <p:cNvPr id="5" name="Šipka doleva 4"/>
          <p:cNvSpPr/>
          <p:nvPr/>
        </p:nvSpPr>
        <p:spPr>
          <a:xfrm>
            <a:off x="5831432" y="2886839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dirty="0" smtClean="0">
                <a:solidFill>
                  <a:schemeClr val="tx1"/>
                </a:solidFill>
              </a:rPr>
              <a:t>Zde rozkliknout</a:t>
            </a:r>
          </a:p>
          <a:p>
            <a:pPr algn="ctr"/>
            <a:endParaRPr lang="cs-CZ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232023"/>
            <a:ext cx="7439486" cy="53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156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82884"/>
            <a:ext cx="8229600" cy="934753"/>
          </a:xfrm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Žádost o platbu </a:t>
            </a:r>
            <a:endParaRPr lang="cs-CZ" sz="3200" b="1" dirty="0">
              <a:solidFill>
                <a:srgbClr val="003A78"/>
              </a:solidFill>
            </a:endParaRPr>
          </a:p>
        </p:txBody>
      </p:sp>
      <p:sp>
        <p:nvSpPr>
          <p:cNvPr id="5" name="Šipka doleva 4"/>
          <p:cNvSpPr/>
          <p:nvPr/>
        </p:nvSpPr>
        <p:spPr>
          <a:xfrm>
            <a:off x="5831432" y="2886839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dirty="0" smtClean="0">
                <a:solidFill>
                  <a:schemeClr val="tx1"/>
                </a:solidFill>
              </a:rPr>
              <a:t>Zde rozkliknout</a:t>
            </a:r>
          </a:p>
          <a:p>
            <a:pPr algn="ctr"/>
            <a:endParaRPr lang="cs-CZ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24" y="1860986"/>
            <a:ext cx="8229600" cy="3400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836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82884"/>
            <a:ext cx="8229600" cy="934753"/>
          </a:xfrm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Žádost o platbu </a:t>
            </a:r>
            <a:endParaRPr lang="cs-CZ" sz="3200" b="1" dirty="0">
              <a:solidFill>
                <a:srgbClr val="003A78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6317"/>
            <a:ext cx="5548683" cy="4525963"/>
          </a:xfrm>
        </p:spPr>
      </p:pic>
      <p:sp>
        <p:nvSpPr>
          <p:cNvPr id="5" name="Šipka doleva 4"/>
          <p:cNvSpPr/>
          <p:nvPr/>
        </p:nvSpPr>
        <p:spPr>
          <a:xfrm>
            <a:off x="5831432" y="2886839"/>
            <a:ext cx="978408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dirty="0" smtClean="0">
                <a:solidFill>
                  <a:schemeClr val="tx1"/>
                </a:solidFill>
              </a:rPr>
              <a:t>Zde rozkliknout</a:t>
            </a:r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245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003A78"/>
                </a:solidFill>
              </a:rPr>
              <a:t>Žádost o platbu </a:t>
            </a:r>
            <a:endParaRPr lang="cs-CZ" sz="32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6" y="1246291"/>
            <a:ext cx="8229600" cy="4185816"/>
          </a:xfrm>
        </p:spPr>
      </p:pic>
    </p:spTree>
    <p:extLst>
      <p:ext uri="{BB962C8B-B14F-4D97-AF65-F5344CB8AC3E}">
        <p14:creationId xmlns:p14="http://schemas.microsoft.com/office/powerpoint/2010/main" val="658539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smtClean="0">
                <a:solidFill>
                  <a:srgbClr val="003A78"/>
                </a:solidFill>
              </a:rPr>
              <a:t>Závěrečná zpráva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665288"/>
            <a:ext cx="8229600" cy="40798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sz="2400" dirty="0" smtClean="0">
                <a:solidFill>
                  <a:srgbClr val="003A78"/>
                </a:solidFill>
              </a:rPr>
              <a:t>Předkládá se prostřednictvím IS CEDR.</a:t>
            </a:r>
          </a:p>
          <a:p>
            <a:r>
              <a:rPr lang="cs-CZ" sz="2400" dirty="0" smtClean="0">
                <a:solidFill>
                  <a:srgbClr val="003A78"/>
                </a:solidFill>
              </a:rPr>
              <a:t>Do 30 kalendářních dní od schválení poslední průběžné zprávy, nejpozději do 31.10.2016</a:t>
            </a:r>
          </a:p>
          <a:p>
            <a:pPr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  <a:p>
            <a:pPr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  <p:graphicFrame>
        <p:nvGraphicFramePr>
          <p:cNvPr id="45072" name="Group 16"/>
          <p:cNvGraphicFramePr>
            <a:graphicFrameLocks noGrp="1"/>
          </p:cNvGraphicFramePr>
          <p:nvPr/>
        </p:nvGraphicFramePr>
        <p:xfrm>
          <a:off x="649288" y="2987675"/>
          <a:ext cx="6278562" cy="2530793"/>
        </p:xfrm>
        <a:graphic>
          <a:graphicData uri="http://schemas.openxmlformats.org/drawingml/2006/table">
            <a:tbl>
              <a:tblPr/>
              <a:tblGrid>
                <a:gridCol w="3122612"/>
                <a:gridCol w="3155950"/>
              </a:tblGrid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Monitorovací období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Termín předložení elektronické verze PZ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Od data schválení projektu až do data jeho ukončení uvedeného v poslední průběžné zprávě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Do 30 kalendářních dní od schválení poslední průběžné zprávy, nejpozději do 31.10.2016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5070" name="Rectangle 1"/>
          <p:cNvSpPr>
            <a:spLocks noChangeArrowheads="1"/>
          </p:cNvSpPr>
          <p:nvPr/>
        </p:nvSpPr>
        <p:spPr bwMode="auto">
          <a:xfrm>
            <a:off x="1084263" y="3278188"/>
            <a:ext cx="184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00" eaLnBrk="0" hangingPunct="0"/>
            <a:r>
              <a:rPr lang="cs-CZ" altLang="cs-CZ"/>
              <a:t/>
            </a:r>
            <a:br>
              <a:rPr lang="cs-CZ" altLang="cs-CZ"/>
            </a:br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Závěrečná zpráva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50950"/>
            <a:ext cx="8229600" cy="540131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sz="2400" dirty="0">
                <a:solidFill>
                  <a:srgbClr val="003A78"/>
                </a:solidFill>
              </a:rPr>
              <a:t>Postup shodný s postupem pro </a:t>
            </a:r>
            <a:r>
              <a:rPr lang="cs-CZ" sz="2400" dirty="0" smtClean="0">
                <a:solidFill>
                  <a:srgbClr val="003A78"/>
                </a:solidFill>
              </a:rPr>
              <a:t>průběžné (</a:t>
            </a:r>
            <a:r>
              <a:rPr lang="cs-CZ" sz="2400" dirty="0" smtClean="0">
                <a:solidFill>
                  <a:srgbClr val="00B050"/>
                </a:solidFill>
              </a:rPr>
              <a:t>výroční</a:t>
            </a:r>
            <a:r>
              <a:rPr lang="cs-CZ" sz="2400" dirty="0" smtClean="0">
                <a:solidFill>
                  <a:srgbClr val="003A78"/>
                </a:solidFill>
              </a:rPr>
              <a:t>) </a:t>
            </a:r>
            <a:r>
              <a:rPr lang="cs-CZ" sz="2400" dirty="0">
                <a:solidFill>
                  <a:srgbClr val="003A78"/>
                </a:solidFill>
              </a:rPr>
              <a:t>zprávy</a:t>
            </a:r>
          </a:p>
          <a:p>
            <a:r>
              <a:rPr lang="cs-CZ" sz="2400" dirty="0">
                <a:solidFill>
                  <a:srgbClr val="003A78"/>
                </a:solidFill>
              </a:rPr>
              <a:t>Podmínka pro vygenerování = schválení </a:t>
            </a:r>
            <a:r>
              <a:rPr lang="cs-CZ" sz="2400" dirty="0" smtClean="0">
                <a:solidFill>
                  <a:srgbClr val="003A78"/>
                </a:solidFill>
              </a:rPr>
              <a:t>poslední </a:t>
            </a:r>
            <a:r>
              <a:rPr lang="cs-CZ" sz="2400" dirty="0">
                <a:solidFill>
                  <a:srgbClr val="003A78"/>
                </a:solidFill>
              </a:rPr>
              <a:t>průběžné </a:t>
            </a:r>
            <a:r>
              <a:rPr lang="cs-CZ" sz="2400" dirty="0" smtClean="0">
                <a:solidFill>
                  <a:srgbClr val="003A78"/>
                </a:solidFill>
              </a:rPr>
              <a:t>zprávy</a:t>
            </a:r>
          </a:p>
          <a:p>
            <a:pPr marL="0" indent="0">
              <a:buNone/>
            </a:pPr>
            <a:endParaRPr lang="cs-CZ" sz="2400" dirty="0" smtClean="0">
              <a:solidFill>
                <a:srgbClr val="003A78"/>
              </a:solidFill>
            </a:endParaRP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Shrnuje </a:t>
            </a:r>
            <a:r>
              <a:rPr lang="cs-CZ" sz="2400" b="1" dirty="0">
                <a:solidFill>
                  <a:srgbClr val="003A78"/>
                </a:solidFill>
              </a:rPr>
              <a:t>celkovou realizaci</a:t>
            </a:r>
            <a:r>
              <a:rPr lang="cs-CZ" sz="2400" dirty="0">
                <a:solidFill>
                  <a:srgbClr val="003A78"/>
                </a:solidFill>
              </a:rPr>
              <a:t> projektu.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Struktura zprávy je obdobná jako u průběžných zpráv.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Celkové shrnutí realizace projektu, zhodnocení přínosu projektu, popis realizovaných změn, popis zkušeností získaných při realizaci projektu a doporučení do budoucna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Rozpočet projektu – plánované </a:t>
            </a:r>
            <a:r>
              <a:rPr lang="cs-CZ" sz="2400" dirty="0" err="1">
                <a:solidFill>
                  <a:srgbClr val="003A78"/>
                </a:solidFill>
              </a:rPr>
              <a:t>vs</a:t>
            </a:r>
            <a:r>
              <a:rPr lang="cs-CZ" sz="2400" dirty="0">
                <a:solidFill>
                  <a:srgbClr val="003A78"/>
                </a:solidFill>
              </a:rPr>
              <a:t> skutečné výdaje, popis čerpání rozpočtu a vysvětlení případných odchylek, zádržné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Celkový cíl, výsledky a výstupy projektu a jejich naplnění, popis udržitelnosti výstupů a výsledků projektu po jeho ukončení</a:t>
            </a:r>
          </a:p>
          <a:p>
            <a:pPr marL="0" indent="0">
              <a:buNone/>
            </a:pPr>
            <a:endParaRPr lang="cs-CZ" sz="2400" dirty="0">
              <a:solidFill>
                <a:srgbClr val="003A78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2400" dirty="0" smtClean="0">
              <a:solidFill>
                <a:srgbClr val="003A7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cs-CZ" sz="3200" b="1" dirty="0" smtClean="0">
                <a:solidFill>
                  <a:srgbClr val="003A78"/>
                </a:solidFill>
              </a:rPr>
              <a:t>Závěrečná zpráva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1250950"/>
            <a:ext cx="8229600" cy="4810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Popis plnění podmínek po ukončení </a:t>
            </a:r>
            <a:r>
              <a:rPr lang="cs-CZ" sz="2400" dirty="0" smtClean="0">
                <a:solidFill>
                  <a:srgbClr val="003A78"/>
                </a:solidFill>
              </a:rPr>
              <a:t>projektu</a:t>
            </a:r>
          </a:p>
          <a:p>
            <a:pPr>
              <a:lnSpc>
                <a:spcPct val="80000"/>
              </a:lnSpc>
            </a:pPr>
            <a:r>
              <a:rPr lang="cs-CZ" sz="2400" dirty="0" smtClean="0">
                <a:solidFill>
                  <a:srgbClr val="003A78"/>
                </a:solidFill>
              </a:rPr>
              <a:t>Bilaterální </a:t>
            </a:r>
            <a:r>
              <a:rPr lang="cs-CZ" sz="2400" dirty="0">
                <a:solidFill>
                  <a:srgbClr val="003A78"/>
                </a:solidFill>
              </a:rPr>
              <a:t>partnerství – shrnutí včetně zhodnocení přínosu, naplnění indikátorů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Řízení rizik – popis rizik, jejich stav a návrh opatření na eliminaci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Horizontální témata – popis naplnění</a:t>
            </a:r>
          </a:p>
          <a:p>
            <a:pPr marL="0" indent="0">
              <a:lnSpc>
                <a:spcPct val="80000"/>
              </a:lnSpc>
              <a:buNone/>
            </a:pPr>
            <a:endParaRPr lang="cs-CZ" sz="2400" dirty="0">
              <a:solidFill>
                <a:srgbClr val="003A78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cs-CZ" sz="2400" b="1" dirty="0">
                <a:solidFill>
                  <a:srgbClr val="003A78"/>
                </a:solidFill>
              </a:rPr>
              <a:t>Přílohy: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Žádost o platbu (</a:t>
            </a:r>
            <a:r>
              <a:rPr lang="cs-CZ" sz="2400" b="1" dirty="0">
                <a:solidFill>
                  <a:srgbClr val="003A78"/>
                </a:solidFill>
              </a:rPr>
              <a:t>zádržné</a:t>
            </a:r>
            <a:r>
              <a:rPr lang="cs-CZ" sz="2400" dirty="0">
                <a:solidFill>
                  <a:srgbClr val="003A78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Dokumentace k realizaci aktivit (fotodokumentace, prezenční listiny</a:t>
            </a:r>
            <a:r>
              <a:rPr lang="cs-CZ" sz="2400" dirty="0" smtClean="0">
                <a:solidFill>
                  <a:srgbClr val="003A78"/>
                </a:solidFill>
              </a:rPr>
              <a:t>, výsledné studie, </a:t>
            </a:r>
            <a:r>
              <a:rPr lang="cs-CZ" sz="2400" dirty="0">
                <a:solidFill>
                  <a:srgbClr val="003A78"/>
                </a:solidFill>
              </a:rPr>
              <a:t>apod.)</a:t>
            </a: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3A78"/>
                </a:solidFill>
              </a:rPr>
              <a:t>Dokumentace k publicitě </a:t>
            </a:r>
            <a:r>
              <a:rPr lang="cs-CZ" sz="2400" dirty="0" smtClean="0">
                <a:solidFill>
                  <a:srgbClr val="003A78"/>
                </a:solidFill>
              </a:rPr>
              <a:t>(kopie </a:t>
            </a:r>
            <a:r>
              <a:rPr lang="cs-CZ" sz="2400" dirty="0">
                <a:solidFill>
                  <a:srgbClr val="003A78"/>
                </a:solidFill>
              </a:rPr>
              <a:t>článků, webové </a:t>
            </a:r>
            <a:r>
              <a:rPr lang="cs-CZ" sz="2400" dirty="0" smtClean="0">
                <a:solidFill>
                  <a:srgbClr val="003A78"/>
                </a:solidFill>
              </a:rPr>
              <a:t>stránky, fotografie billboardu/pamětní desky </a:t>
            </a:r>
            <a:r>
              <a:rPr lang="cs-CZ" sz="2400" dirty="0">
                <a:solidFill>
                  <a:srgbClr val="003A78"/>
                </a:solidFill>
              </a:rPr>
              <a:t>atd.)</a:t>
            </a:r>
          </a:p>
          <a:p>
            <a:pPr>
              <a:lnSpc>
                <a:spcPct val="80000"/>
              </a:lnSpc>
            </a:pPr>
            <a:endParaRPr lang="cs-CZ" sz="2400" dirty="0" smtClean="0">
              <a:solidFill>
                <a:srgbClr val="003A78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Zástupný symbol pro obsah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endParaRPr lang="cs-CZ" smtClean="0"/>
          </a:p>
          <a:p>
            <a:pPr marL="0" indent="0" algn="ctr" eaLnBrk="1" hangingPunct="1">
              <a:buFont typeface="Arial" charset="0"/>
              <a:buNone/>
            </a:pPr>
            <a:endParaRPr lang="cs-CZ" smtClean="0"/>
          </a:p>
          <a:p>
            <a:pPr marL="0" indent="0" algn="ctr" eaLnBrk="1" hangingPunct="1">
              <a:buFont typeface="Arial" charset="0"/>
              <a:buNone/>
            </a:pPr>
            <a:endParaRPr lang="cs-CZ" smtClean="0">
              <a:solidFill>
                <a:srgbClr val="6928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cs-CZ" smtClean="0">
                <a:solidFill>
                  <a:srgbClr val="003A78"/>
                </a:solidFill>
              </a:rPr>
              <a:t>Děkuji za pozornost. </a:t>
            </a:r>
            <a:r>
              <a:rPr lang="cs-CZ" smtClean="0">
                <a:solidFill>
                  <a:srgbClr val="003A78"/>
                </a:solidFill>
                <a:sym typeface="Wingdings" pitchFamily="2" charset="2"/>
              </a:rPr>
              <a:t></a:t>
            </a:r>
            <a:endParaRPr lang="cs-CZ" smtClean="0">
              <a:solidFill>
                <a:srgbClr val="003A78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cs-CZ" smtClean="0">
              <a:solidFill>
                <a:srgbClr val="6928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1004</Words>
  <Application>Microsoft Office PowerPoint</Application>
  <PresentationFormat>Předvádění na obrazovce (4:3)</PresentationFormat>
  <Paragraphs>135</Paragraphs>
  <Slides>31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31</vt:i4>
      </vt:variant>
    </vt:vector>
  </HeadingPairs>
  <TitlesOfParts>
    <vt:vector size="33" baseType="lpstr">
      <vt:lpstr>Thème Office</vt:lpstr>
      <vt:lpstr>Conception personnalisée</vt:lpstr>
      <vt:lpstr>Prezentace aplikace PowerPoint</vt:lpstr>
      <vt:lpstr>Monitorování projektu</vt:lpstr>
      <vt:lpstr>Druhy zpráv</vt:lpstr>
      <vt:lpstr>Průběžné zprávy</vt:lpstr>
      <vt:lpstr>Průběžné zprávy - postup</vt:lpstr>
      <vt:lpstr>Průběžné zprávy - postup</vt:lpstr>
      <vt:lpstr>Průběžné zprávy – postup v IS CEDR</vt:lpstr>
      <vt:lpstr>Průběžné zprávy – postup v IS CEDR</vt:lpstr>
      <vt:lpstr>Průběžné zprávy – postup v IS CEDR</vt:lpstr>
      <vt:lpstr>Průběžné zprávy – postup v IS CEDR</vt:lpstr>
      <vt:lpstr>Průběžné zprávy – postup v IS CEDR</vt:lpstr>
      <vt:lpstr>Průběžné zprávy – postup v IS CEDR</vt:lpstr>
      <vt:lpstr>Průběžné výroční zprávy</vt:lpstr>
      <vt:lpstr>Průběžné výroční zprávy</vt:lpstr>
      <vt:lpstr>Průběžné výroční zprávy - obsah</vt:lpstr>
      <vt:lpstr>Průběžné výroční zprávy - obsah</vt:lpstr>
      <vt:lpstr>Průběžné výroční zprávy - obsah</vt:lpstr>
      <vt:lpstr>Průběžné výroční zprávy - obsah</vt:lpstr>
      <vt:lpstr>Průběžné výroční zprávy - obsah</vt:lpstr>
      <vt:lpstr>Průběžné výroční zprávy - obsah</vt:lpstr>
      <vt:lpstr>Průběžné výroční zprávy - obsah</vt:lpstr>
      <vt:lpstr>Průběžné výroční zprávy - obsah</vt:lpstr>
      <vt:lpstr>Průběžné (výroční) zprávy – přílohy</vt:lpstr>
      <vt:lpstr>Žádost o platbu </vt:lpstr>
      <vt:lpstr>Žádost o platbu </vt:lpstr>
      <vt:lpstr>Žádost o platbu </vt:lpstr>
      <vt:lpstr>Žádost o platbu </vt:lpstr>
      <vt:lpstr>Závěrečná zpráva</vt:lpstr>
      <vt:lpstr>Závěrečná zpráva</vt:lpstr>
      <vt:lpstr>Závěrečná zpráva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Imrich Dudková Veronika Ing.</cp:lastModifiedBy>
  <cp:revision>354</cp:revision>
  <cp:lastPrinted>2013-10-18T14:18:13Z</cp:lastPrinted>
  <dcterms:created xsi:type="dcterms:W3CDTF">2011-11-09T09:46:35Z</dcterms:created>
  <dcterms:modified xsi:type="dcterms:W3CDTF">2015-05-20T10:55:51Z</dcterms:modified>
</cp:coreProperties>
</file>