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8" r:id="rId3"/>
    <p:sldId id="259" r:id="rId4"/>
    <p:sldId id="274" r:id="rId5"/>
    <p:sldId id="275" r:id="rId6"/>
    <p:sldId id="269" r:id="rId7"/>
    <p:sldId id="276" r:id="rId8"/>
    <p:sldId id="277" r:id="rId9"/>
    <p:sldId id="270" r:id="rId10"/>
    <p:sldId id="260" r:id="rId11"/>
    <p:sldId id="272" r:id="rId12"/>
    <p:sldId id="262" r:id="rId13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29" autoAdjust="0"/>
  </p:normalViewPr>
  <p:slideViewPr>
    <p:cSldViewPr snapToGrid="0" snapToObjects="1">
      <p:cViewPr>
        <p:scale>
          <a:sx n="100" d="100"/>
          <a:sy n="100" d="100"/>
        </p:scale>
        <p:origin x="-2094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8A15-7D7F-465F-B553-602C648860B5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660DF-35E6-4ED7-9BF3-3716B686735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F2733-6639-4BA3-BBB0-2507898E9CB3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DEBE8-4FF5-4E4D-BA6C-EB84B1D13E1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3C842-1407-4DED-808F-97C0810DD7FF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14EAC-DCC8-484F-9416-4FED94BC74A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23B2E-6C81-4783-BF0B-84C36A624DDC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9BC6E-46C4-46DF-8DA0-681C2894E9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B3B8-DB1D-437B-A210-53DF52522E7E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EDA7E-FCF9-4860-9AB1-11444C9AFB8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AC043-99BE-4CF8-A454-7ACC29ED639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18740-7C55-4C74-8D56-842AA79300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92100" y="139700"/>
            <a:ext cx="8547100" cy="6578600"/>
          </a:xfrm>
          <a:prstGeom prst="rect">
            <a:avLst/>
          </a:prstGeom>
        </p:spPr>
      </p:pic>
      <p:pic>
        <p:nvPicPr>
          <p:cNvPr id="1032" name="Image 1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8640"/>
            <a:ext cx="1690603" cy="487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79400" y="0"/>
            <a:ext cx="8572500" cy="6845300"/>
          </a:xfrm>
          <a:prstGeom prst="rect">
            <a:avLst/>
          </a:prstGeom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3" y="448081"/>
            <a:ext cx="2497199" cy="720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457199" y="2492135"/>
            <a:ext cx="8367623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  <a:endParaRPr lang="fr-FR" sz="4000" b="1" dirty="0">
              <a:latin typeface="+mn-lt"/>
            </a:endParaRP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736600" y="4622800"/>
            <a:ext cx="4740275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fr-FR" dirty="0">
              <a:latin typeface="+mn-lt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Kontrola projektu na místě, průběžné posouzení projektu</a:t>
            </a:r>
            <a:endParaRPr lang="cs-CZ" dirty="0"/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Martina Bečvářová</a:t>
            </a:r>
          </a:p>
          <a:p>
            <a:r>
              <a:rPr lang="cs-CZ" dirty="0" smtClean="0"/>
              <a:t>Praha </a:t>
            </a:r>
            <a:r>
              <a:rPr lang="cs-CZ" smtClean="0"/>
              <a:t>(květen </a:t>
            </a:r>
            <a:r>
              <a:rPr lang="cs-CZ" dirty="0" smtClean="0"/>
              <a:t>2015)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257175" y="164069"/>
            <a:ext cx="48061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n-lt"/>
              </a:rPr>
              <a:t>Kontrola projektu na místě</a:t>
            </a:r>
            <a:endParaRPr lang="fr-FR" sz="32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ZP </a:t>
            </a:r>
            <a:r>
              <a:rPr lang="cs-CZ" dirty="0" smtClean="0"/>
              <a:t>zajišťuje kontroly </a:t>
            </a:r>
            <a:r>
              <a:rPr lang="cs-CZ" dirty="0"/>
              <a:t>realizace </a:t>
            </a:r>
            <a:r>
              <a:rPr lang="cs-CZ" dirty="0" smtClean="0"/>
              <a:t>projektů dle Zákona 320/2001 Sb. o finanční kontrole ve veřejné správě (tj. veřejnosprávní kontrola).</a:t>
            </a:r>
          </a:p>
          <a:p>
            <a:r>
              <a:rPr lang="cs-CZ" dirty="0" smtClean="0"/>
              <a:t>Existují dva </a:t>
            </a:r>
            <a:r>
              <a:rPr lang="cs-CZ" dirty="0"/>
              <a:t>typy </a:t>
            </a:r>
            <a:r>
              <a:rPr lang="cs-CZ" dirty="0" smtClean="0"/>
              <a:t>veřejnosprávních kontrol </a:t>
            </a:r>
            <a:r>
              <a:rPr lang="cs-CZ" dirty="0"/>
              <a:t>projektů na místě:</a:t>
            </a:r>
          </a:p>
          <a:p>
            <a:pPr lvl="1"/>
            <a:r>
              <a:rPr lang="cs-CZ" sz="3200" b="1" dirty="0" smtClean="0"/>
              <a:t>Průběžná kontrola na místě</a:t>
            </a:r>
          </a:p>
          <a:p>
            <a:pPr lvl="1"/>
            <a:r>
              <a:rPr lang="cs-CZ" sz="3200" b="1" dirty="0" smtClean="0"/>
              <a:t>Závěrečná kontrola na místě</a:t>
            </a:r>
            <a:r>
              <a:rPr lang="cs-CZ" sz="3200" dirty="0" smtClean="0"/>
              <a:t> </a:t>
            </a:r>
            <a:endParaRPr lang="cs-CZ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257175" y="164069"/>
            <a:ext cx="480611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n-lt"/>
              </a:rPr>
              <a:t>Průběžná kontrola projektu na místě</a:t>
            </a:r>
            <a:endParaRPr lang="fr-FR" sz="32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250812"/>
            <a:ext cx="8229600" cy="4525963"/>
          </a:xfrm>
        </p:spPr>
        <p:txBody>
          <a:bodyPr/>
          <a:lstStyle/>
          <a:p>
            <a:r>
              <a:rPr lang="cs-CZ" sz="2800" dirty="0"/>
              <a:t>Cílem kontroly je:</a:t>
            </a:r>
          </a:p>
          <a:p>
            <a:pPr lvl="1"/>
            <a:r>
              <a:rPr lang="cs-CZ" sz="2400" dirty="0"/>
              <a:t>porovnání skutečnosti s právním aktem a údaji a informacemi uváděnými v monitorovacích zprávách</a:t>
            </a:r>
          </a:p>
          <a:p>
            <a:pPr lvl="1"/>
            <a:r>
              <a:rPr lang="cs-CZ" sz="2400" dirty="0"/>
              <a:t>prověření </a:t>
            </a:r>
            <a:r>
              <a:rPr lang="cs-CZ" sz="2400" dirty="0" smtClean="0"/>
              <a:t>především věcného, ale </a:t>
            </a:r>
            <a:r>
              <a:rPr lang="cs-CZ" sz="2400" dirty="0"/>
              <a:t>i finančního plnění projektu a dosahování stanovených </a:t>
            </a:r>
            <a:r>
              <a:rPr lang="cs-CZ" sz="2400" dirty="0" smtClean="0"/>
              <a:t>výsledků</a:t>
            </a:r>
            <a:endParaRPr lang="cs-CZ" sz="2800" dirty="0" smtClean="0"/>
          </a:p>
          <a:p>
            <a:r>
              <a:rPr lang="cs-CZ" sz="2800" dirty="0" smtClean="0"/>
              <a:t>Existují tři </a:t>
            </a:r>
            <a:r>
              <a:rPr lang="cs-CZ" sz="2800" dirty="0"/>
              <a:t>typy </a:t>
            </a:r>
            <a:r>
              <a:rPr lang="cs-CZ" sz="2800" dirty="0" smtClean="0"/>
              <a:t>průběžné kontroly </a:t>
            </a:r>
            <a:r>
              <a:rPr lang="cs-CZ" sz="2800" dirty="0"/>
              <a:t>projektů na místě:</a:t>
            </a:r>
          </a:p>
          <a:p>
            <a:pPr lvl="1"/>
            <a:r>
              <a:rPr lang="cs-CZ" b="1" dirty="0" smtClean="0"/>
              <a:t>Řádné kontroly na místě;</a:t>
            </a:r>
            <a:endParaRPr lang="cs-CZ" dirty="0"/>
          </a:p>
          <a:p>
            <a:pPr lvl="1"/>
            <a:r>
              <a:rPr lang="cs-CZ" b="1" dirty="0"/>
              <a:t>ad hoc </a:t>
            </a:r>
            <a:r>
              <a:rPr lang="cs-CZ" b="1" dirty="0" smtClean="0"/>
              <a:t>kontroly na místě </a:t>
            </a:r>
            <a:r>
              <a:rPr lang="cs-CZ" dirty="0" smtClean="0"/>
              <a:t>– na základě podnětu; </a:t>
            </a:r>
            <a:endParaRPr lang="cs-CZ" dirty="0"/>
          </a:p>
          <a:p>
            <a:pPr lvl="1"/>
            <a:r>
              <a:rPr lang="cs-CZ" b="1" dirty="0"/>
              <a:t>ověření plnění </a:t>
            </a:r>
            <a:r>
              <a:rPr lang="cs-CZ" b="1" dirty="0" smtClean="0"/>
              <a:t>nápravných opatření</a:t>
            </a:r>
          </a:p>
          <a:p>
            <a:pPr marL="457200" lvl="1" indent="0">
              <a:buNone/>
            </a:pPr>
            <a:r>
              <a:rPr lang="cs-CZ" i="1" dirty="0" smtClean="0"/>
              <a:t>Kontrola ZP probíhá od začátku realizace do konce realizace projektu</a:t>
            </a:r>
          </a:p>
        </p:txBody>
      </p:sp>
    </p:spTree>
    <p:extLst>
      <p:ext uri="{BB962C8B-B14F-4D97-AF65-F5344CB8AC3E}">
        <p14:creationId xmlns:p14="http://schemas.microsoft.com/office/powerpoint/2010/main" val="243360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257175" y="164069"/>
            <a:ext cx="480611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n-lt"/>
              </a:rPr>
              <a:t>Závěrečná kontrola projektu na místě</a:t>
            </a:r>
            <a:endParaRPr lang="fr-FR" sz="32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Má podobu závěrečného finančního auditu projektu, </a:t>
            </a:r>
            <a:r>
              <a:rPr lang="cs-CZ" sz="2800" dirty="0"/>
              <a:t>c</a:t>
            </a:r>
            <a:r>
              <a:rPr lang="cs-CZ" sz="2800" dirty="0" smtClean="0"/>
              <a:t>ílem </a:t>
            </a:r>
            <a:r>
              <a:rPr lang="cs-CZ" sz="2800" dirty="0"/>
              <a:t>kontroly je:</a:t>
            </a:r>
          </a:p>
          <a:p>
            <a:pPr lvl="1"/>
            <a:r>
              <a:rPr lang="cs-CZ" sz="2400" dirty="0"/>
              <a:t>porovnání </a:t>
            </a:r>
            <a:r>
              <a:rPr lang="cs-CZ" sz="2400" dirty="0" smtClean="0"/>
              <a:t>zrealizovaného projektu s</a:t>
            </a:r>
            <a:r>
              <a:rPr lang="cs-CZ" sz="2400" dirty="0"/>
              <a:t> právním aktem a údaji </a:t>
            </a:r>
            <a:r>
              <a:rPr lang="cs-CZ" sz="2400" dirty="0" smtClean="0"/>
              <a:t>v závěrečné zprávě projektu</a:t>
            </a:r>
            <a:endParaRPr lang="cs-CZ" sz="2400" dirty="0"/>
          </a:p>
          <a:p>
            <a:pPr lvl="1"/>
            <a:r>
              <a:rPr lang="cs-CZ" sz="2400" dirty="0"/>
              <a:t>prověření </a:t>
            </a:r>
            <a:r>
              <a:rPr lang="cs-CZ" sz="2400" dirty="0" smtClean="0"/>
              <a:t>především finančního, ale i věcného </a:t>
            </a:r>
            <a:r>
              <a:rPr lang="cs-CZ" sz="2400" dirty="0"/>
              <a:t>plnění </a:t>
            </a:r>
            <a:r>
              <a:rPr lang="cs-CZ" sz="2400" dirty="0" smtClean="0"/>
              <a:t>projektu</a:t>
            </a:r>
            <a:endParaRPr lang="cs-CZ" sz="2800" dirty="0" smtClean="0"/>
          </a:p>
          <a:p>
            <a:r>
              <a:rPr lang="cs-CZ" sz="2800" dirty="0" smtClean="0"/>
              <a:t>Kontrola ZP probíhá po ukončení projektu před schválením závěrečné zprávy o projektu ze strany ZP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220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457200" y="314324"/>
            <a:ext cx="48061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j-lt"/>
              </a:rPr>
              <a:t>Kontrola projektu na místě</a:t>
            </a:r>
            <a:endParaRPr lang="fr-FR" sz="3200" b="1" dirty="0">
              <a:latin typeface="+mj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38275"/>
            <a:ext cx="8229600" cy="4525963"/>
          </a:xfrm>
        </p:spPr>
        <p:txBody>
          <a:bodyPr/>
          <a:lstStyle/>
          <a:p>
            <a:r>
              <a:rPr lang="cs-CZ" sz="2400" dirty="0" smtClean="0"/>
              <a:t>ZP zpracovává ve spolupráci s PP pro každý program </a:t>
            </a:r>
            <a:r>
              <a:rPr lang="cs-CZ" sz="2400" b="1" dirty="0" smtClean="0"/>
              <a:t>roční plán řádných kontrol – průběžných i závěrečných</a:t>
            </a:r>
          </a:p>
          <a:p>
            <a:r>
              <a:rPr lang="cs-CZ" sz="2400" b="1" dirty="0" smtClean="0"/>
              <a:t>Tento plán ZP čtvrtletně aktualizuje</a:t>
            </a:r>
            <a:r>
              <a:rPr lang="cs-CZ" sz="2400" dirty="0" smtClean="0"/>
              <a:t>. </a:t>
            </a:r>
          </a:p>
          <a:p>
            <a:endParaRPr lang="cs-CZ" sz="2400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17938"/>
              </p:ext>
            </p:extLst>
          </p:nvPr>
        </p:nvGraphicFramePr>
        <p:xfrm>
          <a:off x="1555749" y="2810669"/>
          <a:ext cx="5045075" cy="3518762"/>
        </p:xfrm>
        <a:graphic>
          <a:graphicData uri="http://schemas.openxmlformats.org/drawingml/2006/table">
            <a:tbl>
              <a:tblPr/>
              <a:tblGrid>
                <a:gridCol w="1139210"/>
                <a:gridCol w="781173"/>
                <a:gridCol w="781173"/>
                <a:gridCol w="781173"/>
                <a:gridCol w="781173"/>
                <a:gridCol w="781173"/>
              </a:tblGrid>
              <a:tr h="2450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Program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Průběžné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Finanční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Celkem 2015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502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CZ06 - MGS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57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Celkem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457200" y="314324"/>
            <a:ext cx="48061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j-lt"/>
              </a:rPr>
              <a:t>Kontrola projektu na místě</a:t>
            </a:r>
            <a:endParaRPr lang="fr-FR" sz="3200" b="1" dirty="0">
              <a:latin typeface="+mj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Kontroly projektů </a:t>
            </a:r>
            <a:r>
              <a:rPr lang="cs-CZ" sz="2400" dirty="0"/>
              <a:t>na místě </a:t>
            </a:r>
            <a:r>
              <a:rPr lang="cs-CZ" sz="2400" dirty="0" smtClean="0"/>
              <a:t>provádí ZP, který má i </a:t>
            </a:r>
            <a:r>
              <a:rPr lang="cs-CZ" sz="2400" b="1" dirty="0" smtClean="0"/>
              <a:t>externí </a:t>
            </a:r>
            <a:r>
              <a:rPr lang="cs-CZ" sz="2400" b="1" dirty="0"/>
              <a:t>experty</a:t>
            </a:r>
            <a:r>
              <a:rPr lang="cs-CZ" sz="2400" dirty="0"/>
              <a:t>, s nimiž spolupracuje. </a:t>
            </a:r>
            <a:endParaRPr lang="cs-CZ" sz="2400" dirty="0" smtClean="0"/>
          </a:p>
          <a:p>
            <a:r>
              <a:rPr lang="cs-CZ" sz="2400" b="1" dirty="0" smtClean="0"/>
              <a:t>Průběžných kontrol na místě </a:t>
            </a:r>
            <a:r>
              <a:rPr lang="cs-CZ" sz="2400" dirty="0" smtClean="0"/>
              <a:t>se účastní i externí experti na danou oblast realizace projektu (např. životní prostředí, stavební práce, sociální péče, zdravotnictví apod.)</a:t>
            </a:r>
          </a:p>
          <a:p>
            <a:r>
              <a:rPr lang="cs-CZ" sz="2400" b="1" dirty="0" smtClean="0"/>
              <a:t>Závěrečných kontrol na místě </a:t>
            </a:r>
            <a:r>
              <a:rPr lang="cs-CZ" sz="2400" dirty="0"/>
              <a:t>se účastní i externí experti </a:t>
            </a:r>
            <a:r>
              <a:rPr lang="cs-CZ" sz="2400" dirty="0" smtClean="0"/>
              <a:t>v oblasti finančních auditu projektů</a:t>
            </a:r>
            <a:endParaRPr lang="cs-CZ" sz="2400" dirty="0"/>
          </a:p>
          <a:p>
            <a:r>
              <a:rPr lang="cs-CZ" sz="2400" dirty="0"/>
              <a:t>Plánovaný termín </a:t>
            </a:r>
            <a:r>
              <a:rPr lang="cs-CZ" sz="2400" dirty="0" smtClean="0"/>
              <a:t>průběžných i závěrečných kontrol na místě (vč. ad hoc kontrol) je od </a:t>
            </a:r>
            <a:r>
              <a:rPr lang="cs-CZ" sz="2400" b="1" dirty="0" smtClean="0"/>
              <a:t>1.Q 2015 </a:t>
            </a:r>
            <a:r>
              <a:rPr lang="cs-CZ" sz="2400" b="1" dirty="0"/>
              <a:t>– </a:t>
            </a:r>
            <a:r>
              <a:rPr lang="cs-CZ" sz="2400" b="1" dirty="0" smtClean="0"/>
              <a:t>1.Q 2017</a:t>
            </a:r>
            <a:endParaRPr lang="cs-CZ" sz="2400" b="1" dirty="0"/>
          </a:p>
          <a:p>
            <a:r>
              <a:rPr lang="cs-CZ" sz="2400" dirty="0"/>
              <a:t>Partner programu má možnost se ověření v roli pozorovatele zúčastnit.</a:t>
            </a:r>
          </a:p>
          <a:p>
            <a:endParaRPr lang="cs-CZ" sz="2400" dirty="0" smtClean="0"/>
          </a:p>
          <a:p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397226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457200" y="314324"/>
            <a:ext cx="48061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j-lt"/>
              </a:rPr>
              <a:t>Kontrola projektu na místě</a:t>
            </a:r>
            <a:endParaRPr lang="fr-FR" sz="3200" b="1" dirty="0">
              <a:latin typeface="+mj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Kontrola na místě má postup daný zákonem, z kontroly je zpracován kontrolní protokol se zjištěními kontroly a nápravnými opatřeními, rovněž může obsahovat i doporučení z kontroly. Protokol má KP ke stanovisku. </a:t>
            </a:r>
          </a:p>
          <a:p>
            <a:r>
              <a:rPr lang="cs-CZ" sz="2400" dirty="0" smtClean="0"/>
              <a:t>ZP zajišťuje u </a:t>
            </a:r>
            <a:r>
              <a:rPr lang="cs-CZ" sz="2400" b="1" dirty="0" smtClean="0"/>
              <a:t>průběžné kontroly na místě </a:t>
            </a:r>
            <a:r>
              <a:rPr lang="cs-CZ" sz="2400" dirty="0" smtClean="0"/>
              <a:t>tzv</a:t>
            </a:r>
            <a:r>
              <a:rPr lang="cs-CZ" sz="2400" dirty="0"/>
              <a:t>. </a:t>
            </a:r>
            <a:r>
              <a:rPr lang="cs-CZ" sz="2400" b="1" dirty="0" err="1"/>
              <a:t>follow</a:t>
            </a:r>
            <a:r>
              <a:rPr lang="cs-CZ" sz="2400" b="1" dirty="0"/>
              <a:t>-up</a:t>
            </a:r>
            <a:r>
              <a:rPr lang="cs-CZ" sz="2400" dirty="0"/>
              <a:t> výsledků </a:t>
            </a:r>
            <a:r>
              <a:rPr lang="cs-CZ" sz="2400" dirty="0" smtClean="0"/>
              <a:t>kontroly projektů </a:t>
            </a:r>
            <a:r>
              <a:rPr lang="cs-CZ" sz="2400" dirty="0"/>
              <a:t>na místě – plnění </a:t>
            </a:r>
            <a:r>
              <a:rPr lang="cs-CZ" sz="2400" dirty="0" smtClean="0"/>
              <a:t>nápravných opatření a doporučení </a:t>
            </a:r>
            <a:r>
              <a:rPr lang="cs-CZ" sz="2400" dirty="0"/>
              <a:t>z </a:t>
            </a:r>
            <a:r>
              <a:rPr lang="cs-CZ" sz="2400" dirty="0" smtClean="0"/>
              <a:t>kontroly na místě.</a:t>
            </a:r>
            <a:endParaRPr lang="cs-CZ" sz="2400" dirty="0"/>
          </a:p>
          <a:p>
            <a:r>
              <a:rPr lang="cs-CZ" sz="2400" dirty="0"/>
              <a:t>Při závažných zjištěních z </a:t>
            </a:r>
            <a:r>
              <a:rPr lang="cs-CZ" sz="2400" dirty="0" smtClean="0"/>
              <a:t>kontroly na místě </a:t>
            </a:r>
            <a:r>
              <a:rPr lang="cs-CZ" sz="2400" dirty="0"/>
              <a:t>postupuje ZP jako při podezření na nesrovnalost (vč. pozastavení či obnovení plateb</a:t>
            </a:r>
            <a:r>
              <a:rPr lang="cs-CZ" sz="2400" dirty="0" smtClean="0"/>
              <a:t>).</a:t>
            </a:r>
            <a:endParaRPr lang="cs-CZ" sz="2400" b="1" dirty="0"/>
          </a:p>
          <a:p>
            <a:endParaRPr lang="cs-CZ" sz="2400" dirty="0" smtClean="0"/>
          </a:p>
          <a:p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93101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77638" y="116816"/>
            <a:ext cx="480611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n-lt"/>
              </a:rPr>
              <a:t>Průběžné posouzení projektu</a:t>
            </a:r>
            <a:endParaRPr lang="fr-FR" sz="32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cs-CZ" sz="2000" dirty="0"/>
              <a:t>Průběžné posouzení programů (tzv. </a:t>
            </a:r>
            <a:r>
              <a:rPr lang="cs-CZ" sz="2000" dirty="0" err="1"/>
              <a:t>review</a:t>
            </a:r>
            <a:r>
              <a:rPr lang="cs-CZ" sz="2000" dirty="0"/>
              <a:t>) </a:t>
            </a:r>
            <a:r>
              <a:rPr lang="cs-CZ" sz="2000" dirty="0" smtClean="0"/>
              <a:t>včetně vybraných projektů zajišťuje </a:t>
            </a:r>
            <a:r>
              <a:rPr lang="cs-CZ" sz="2000" b="1" dirty="0"/>
              <a:t>ZP – CZP 2 v průběhu realizace programu. </a:t>
            </a:r>
            <a:endParaRPr lang="cs-CZ" sz="2000" b="1" dirty="0" smtClean="0"/>
          </a:p>
          <a:p>
            <a:pPr lvl="1"/>
            <a:r>
              <a:rPr lang="cs-CZ" sz="2000" dirty="0" smtClean="0"/>
              <a:t>doplňuje </a:t>
            </a:r>
            <a:r>
              <a:rPr lang="cs-CZ" sz="2000" dirty="0"/>
              <a:t>pravidelný monitoring programů a bude se zaměřovat především </a:t>
            </a:r>
            <a:r>
              <a:rPr lang="cs-CZ" sz="2000" dirty="0" smtClean="0"/>
              <a:t>na:</a:t>
            </a:r>
          </a:p>
          <a:p>
            <a:pPr lvl="2"/>
            <a:r>
              <a:rPr lang="cs-CZ" sz="1800" dirty="0" smtClean="0"/>
              <a:t>celkový cíl projektu </a:t>
            </a:r>
          </a:p>
          <a:p>
            <a:pPr lvl="2"/>
            <a:r>
              <a:rPr lang="cs-CZ" sz="1800" dirty="0" smtClean="0"/>
              <a:t>procesní </a:t>
            </a:r>
            <a:r>
              <a:rPr lang="cs-CZ" sz="1800" dirty="0"/>
              <a:t>aspekty </a:t>
            </a:r>
            <a:r>
              <a:rPr lang="cs-CZ" sz="1800" dirty="0" smtClean="0"/>
              <a:t>realizace projektu, </a:t>
            </a:r>
          </a:p>
          <a:p>
            <a:pPr lvl="2"/>
            <a:r>
              <a:rPr lang="cs-CZ" sz="1800" dirty="0" smtClean="0"/>
              <a:t>Efektivnost výsledků projektu</a:t>
            </a:r>
          </a:p>
          <a:p>
            <a:pPr lvl="2"/>
            <a:r>
              <a:rPr lang="cs-CZ" sz="1800" dirty="0" smtClean="0"/>
              <a:t>postup projektu včetně jeho udržitelnosti</a:t>
            </a:r>
            <a:r>
              <a:rPr lang="cs-CZ" sz="1800" dirty="0"/>
              <a:t>. </a:t>
            </a:r>
            <a:endParaRPr lang="cs-CZ" sz="1800" dirty="0" smtClean="0"/>
          </a:p>
          <a:p>
            <a:pPr lvl="1"/>
            <a:r>
              <a:rPr lang="cs-CZ" sz="2000" dirty="0" smtClean="0"/>
              <a:t>Na </a:t>
            </a:r>
            <a:r>
              <a:rPr lang="cs-CZ" sz="2000" dirty="0"/>
              <a:t>průběžné posouzení programů najme ZP – CZP 2 externí experty, s nimiž </a:t>
            </a:r>
            <a:r>
              <a:rPr lang="cs-CZ" sz="2000" dirty="0" smtClean="0"/>
              <a:t>spolupracuje.</a:t>
            </a:r>
          </a:p>
          <a:p>
            <a:pPr lvl="1"/>
            <a:r>
              <a:rPr lang="cs-CZ" sz="2000" dirty="0" smtClean="0"/>
              <a:t>Plánovaný termín posouzení je 1.Q 2016 – 3.Q 2017</a:t>
            </a:r>
          </a:p>
          <a:p>
            <a:pPr lvl="1"/>
            <a:r>
              <a:rPr lang="cs-CZ" sz="2000" dirty="0" smtClean="0"/>
              <a:t>Partner programu se posouzení  účastní.</a:t>
            </a:r>
            <a:endParaRPr lang="cs-CZ" sz="2000" dirty="0"/>
          </a:p>
          <a:p>
            <a:pPr marL="457200" lvl="1" indent="0">
              <a:buNone/>
            </a:pPr>
            <a:endParaRPr lang="cs-CZ" sz="2000" dirty="0" smtClean="0"/>
          </a:p>
          <a:p>
            <a:pPr lvl="1"/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309811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5086350" cy="763587"/>
          </a:xfrm>
        </p:spPr>
        <p:txBody>
          <a:bodyPr/>
          <a:lstStyle/>
          <a:p>
            <a:r>
              <a:rPr lang="cs-CZ" sz="3200" b="1" dirty="0" smtClean="0"/>
              <a:t>Externí monitorování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81125"/>
            <a:ext cx="8229600" cy="4525963"/>
          </a:xfrm>
        </p:spPr>
        <p:txBody>
          <a:bodyPr/>
          <a:lstStyle/>
          <a:p>
            <a:r>
              <a:rPr lang="cs-CZ" sz="2400" dirty="0"/>
              <a:t>V souladu s </a:t>
            </a:r>
            <a:r>
              <a:rPr lang="cs-CZ" sz="2400" i="1" dirty="0"/>
              <a:t>Nařízením, čl. 10.3,</a:t>
            </a:r>
            <a:r>
              <a:rPr lang="cs-CZ" sz="2400" dirty="0"/>
              <a:t> mohou zástupci </a:t>
            </a:r>
            <a:r>
              <a:rPr lang="cs-CZ" sz="2400" dirty="0" smtClean="0"/>
              <a:t>VFM EHP </a:t>
            </a:r>
            <a:r>
              <a:rPr lang="cs-CZ" sz="2400" dirty="0"/>
              <a:t>či </a:t>
            </a:r>
            <a:r>
              <a:rPr lang="cs-CZ" sz="2400" dirty="0" smtClean="0"/>
              <a:t>MZV Norska (nebo jimi sjednaní externí experti), </a:t>
            </a:r>
            <a:r>
              <a:rPr lang="cs-CZ" sz="2400" dirty="0"/>
              <a:t>zajistit monitorování programů a projektů na místě. </a:t>
            </a:r>
            <a:endParaRPr lang="cs-CZ" sz="2400" dirty="0" smtClean="0"/>
          </a:p>
          <a:p>
            <a:r>
              <a:rPr lang="cs-CZ" sz="2400" dirty="0" smtClean="0"/>
              <a:t>Cílem je řádné posouzení </a:t>
            </a:r>
            <a:r>
              <a:rPr lang="cs-CZ" sz="2400" dirty="0"/>
              <a:t>průběhu realizace programu a </a:t>
            </a:r>
            <a:r>
              <a:rPr lang="cs-CZ" sz="2400" dirty="0" smtClean="0"/>
              <a:t>projektů – průběžné i ex-post monitorování</a:t>
            </a:r>
          </a:p>
          <a:p>
            <a:r>
              <a:rPr lang="cs-CZ" sz="2400" dirty="0" smtClean="0"/>
              <a:t>ZP </a:t>
            </a:r>
            <a:r>
              <a:rPr lang="cs-CZ" sz="2400" dirty="0"/>
              <a:t>– </a:t>
            </a:r>
            <a:r>
              <a:rPr lang="cs-CZ" sz="2400" dirty="0" smtClean="0"/>
              <a:t>CZP2 budou </a:t>
            </a:r>
            <a:r>
              <a:rPr lang="cs-CZ" sz="2400" dirty="0"/>
              <a:t>o tomto informováni s předstihem 2 týdnů (s výjimkou urgentních případů).</a:t>
            </a:r>
          </a:p>
          <a:p>
            <a:r>
              <a:rPr lang="cs-CZ" sz="2400" dirty="0" smtClean="0"/>
              <a:t>Koneční </a:t>
            </a:r>
            <a:r>
              <a:rPr lang="cs-CZ" sz="2400" dirty="0"/>
              <a:t>příjemci jsou povinni poskytnout na vyžádání </a:t>
            </a:r>
            <a:r>
              <a:rPr lang="cs-CZ" sz="2400" dirty="0" smtClean="0"/>
              <a:t>dostupné doklady a spolupracovat s najatými externími experty.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07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5086350" cy="763587"/>
          </a:xfrm>
        </p:spPr>
        <p:txBody>
          <a:bodyPr/>
          <a:lstStyle/>
          <a:p>
            <a:r>
              <a:rPr lang="cs-CZ" sz="3200" b="1" dirty="0" smtClean="0"/>
              <a:t>Další kontrolní subjekty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81125"/>
            <a:ext cx="8229600" cy="4525963"/>
          </a:xfrm>
        </p:spPr>
        <p:txBody>
          <a:bodyPr/>
          <a:lstStyle/>
          <a:p>
            <a:r>
              <a:rPr lang="cs-CZ" sz="2400" dirty="0"/>
              <a:t>KP je povinen </a:t>
            </a:r>
            <a:r>
              <a:rPr lang="cs-CZ" sz="2400" b="1" dirty="0"/>
              <a:t>poskytnout</a:t>
            </a:r>
            <a:r>
              <a:rPr lang="cs-CZ" sz="2400" dirty="0"/>
              <a:t> na vyžádání ZP a dalších kontrolních orgánů </a:t>
            </a:r>
            <a:r>
              <a:rPr lang="cs-CZ" sz="2400" dirty="0" smtClean="0"/>
              <a:t>všechny </a:t>
            </a:r>
            <a:r>
              <a:rPr lang="cs-CZ" sz="2400" b="1" dirty="0"/>
              <a:t>doklady</a:t>
            </a:r>
            <a:r>
              <a:rPr lang="cs-CZ" sz="2400" dirty="0"/>
              <a:t> a informace k prokázání plnění aktivit a cílů projektu včetně finančního plnění projektu a </a:t>
            </a:r>
            <a:r>
              <a:rPr lang="cs-CZ" sz="2400" b="1" dirty="0"/>
              <a:t>spolupracovat</a:t>
            </a:r>
            <a:r>
              <a:rPr lang="cs-CZ" sz="2400" dirty="0"/>
              <a:t> s uvedenými subjekty </a:t>
            </a:r>
            <a:r>
              <a:rPr lang="cs-CZ" sz="2400" dirty="0" smtClean="0"/>
              <a:t>na </a:t>
            </a:r>
            <a:r>
              <a:rPr lang="cs-CZ" sz="2400" dirty="0"/>
              <a:t>kontrole projektu</a:t>
            </a:r>
            <a:r>
              <a:rPr lang="cs-CZ" sz="2400" dirty="0" smtClean="0"/>
              <a:t>.</a:t>
            </a:r>
          </a:p>
          <a:p>
            <a:r>
              <a:rPr lang="cs-CZ" sz="2400" dirty="0" smtClean="0"/>
              <a:t>Jedná se o kontrolní subjekty: </a:t>
            </a:r>
          </a:p>
          <a:p>
            <a:pPr lvl="1"/>
            <a:r>
              <a:rPr lang="cs-CZ" sz="2000" dirty="0" smtClean="0"/>
              <a:t>územní </a:t>
            </a:r>
            <a:r>
              <a:rPr lang="cs-CZ" sz="2000" dirty="0"/>
              <a:t>finanční orgány, </a:t>
            </a:r>
            <a:endParaRPr lang="cs-CZ" sz="2000" dirty="0" smtClean="0"/>
          </a:p>
          <a:p>
            <a:pPr lvl="1"/>
            <a:r>
              <a:rPr lang="cs-CZ" sz="2000" dirty="0" smtClean="0"/>
              <a:t>Nejvyšší </a:t>
            </a:r>
            <a:r>
              <a:rPr lang="cs-CZ" sz="2000" dirty="0"/>
              <a:t>kontrolní úřad, </a:t>
            </a:r>
            <a:endParaRPr lang="cs-CZ" sz="2000" dirty="0" smtClean="0"/>
          </a:p>
          <a:p>
            <a:pPr lvl="1"/>
            <a:r>
              <a:rPr lang="cs-CZ" sz="2000" dirty="0" smtClean="0"/>
              <a:t>zástupci </a:t>
            </a:r>
            <a:r>
              <a:rPr lang="cs-CZ" sz="2000" dirty="0"/>
              <a:t>NKM, CO, AO, KFM, </a:t>
            </a:r>
            <a:endParaRPr lang="cs-CZ" sz="2000" dirty="0" smtClean="0"/>
          </a:p>
          <a:p>
            <a:pPr lvl="1"/>
            <a:r>
              <a:rPr lang="cs-CZ" sz="2000" dirty="0"/>
              <a:t>z</a:t>
            </a:r>
            <a:r>
              <a:rPr lang="cs-CZ" sz="2000" dirty="0" smtClean="0"/>
              <a:t>ástupci donorů, Rady </a:t>
            </a:r>
            <a:r>
              <a:rPr lang="cs-CZ" sz="2000" dirty="0"/>
              <a:t>auditorů, ESVO, Úřadu norského generálního auditora </a:t>
            </a:r>
            <a:endParaRPr lang="cs-CZ" sz="2000" dirty="0" smtClean="0"/>
          </a:p>
          <a:p>
            <a:pPr lvl="1"/>
            <a:r>
              <a:rPr lang="cs-CZ" sz="2000" dirty="0" smtClean="0"/>
              <a:t>nebo </a:t>
            </a:r>
            <a:r>
              <a:rPr lang="cs-CZ" sz="2000" dirty="0"/>
              <a:t>jimi pověřené </a:t>
            </a:r>
            <a:r>
              <a:rPr lang="cs-CZ" sz="2000" dirty="0" smtClean="0"/>
              <a:t>osoby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4630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33425" y="4513263"/>
            <a:ext cx="8229600" cy="1143000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317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348</Words>
  <Application>Microsoft Office PowerPoint</Application>
  <PresentationFormat>Předvádění na obrazovce (4:3)</PresentationFormat>
  <Paragraphs>140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3" baseType="lpstr">
      <vt:lpstr>Thème Office</vt:lpstr>
      <vt:lpstr>Conception personnalisée</vt:lpstr>
      <vt:lpstr>Kontrola projektu na místě, průběžné posouzení projektu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Externí monitorování</vt:lpstr>
      <vt:lpstr>Další kontrolní subjekty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Bečvářová Martina Ing.</cp:lastModifiedBy>
  <cp:revision>197</cp:revision>
  <cp:lastPrinted>2011-12-02T12:38:51Z</cp:lastPrinted>
  <dcterms:created xsi:type="dcterms:W3CDTF">2011-11-09T09:46:35Z</dcterms:created>
  <dcterms:modified xsi:type="dcterms:W3CDTF">2015-05-18T09:37:37Z</dcterms:modified>
</cp:coreProperties>
</file>