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8"/>
  </p:notesMasterIdLst>
  <p:handoutMasterIdLst>
    <p:handoutMasterId r:id="rId39"/>
  </p:handoutMasterIdLst>
  <p:sldIdLst>
    <p:sldId id="258" r:id="rId3"/>
    <p:sldId id="290" r:id="rId4"/>
    <p:sldId id="259" r:id="rId5"/>
    <p:sldId id="266" r:id="rId6"/>
    <p:sldId id="289" r:id="rId7"/>
    <p:sldId id="285" r:id="rId8"/>
    <p:sldId id="283" r:id="rId9"/>
    <p:sldId id="270" r:id="rId10"/>
    <p:sldId id="287" r:id="rId11"/>
    <p:sldId id="286" r:id="rId12"/>
    <p:sldId id="291" r:id="rId13"/>
    <p:sldId id="295" r:id="rId14"/>
    <p:sldId id="292" r:id="rId15"/>
    <p:sldId id="293" r:id="rId16"/>
    <p:sldId id="294" r:id="rId17"/>
    <p:sldId id="296" r:id="rId18"/>
    <p:sldId id="297" r:id="rId19"/>
    <p:sldId id="298" r:id="rId20"/>
    <p:sldId id="299" r:id="rId21"/>
    <p:sldId id="300" r:id="rId22"/>
    <p:sldId id="314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5" r:id="rId34"/>
    <p:sldId id="316" r:id="rId35"/>
    <p:sldId id="317" r:id="rId36"/>
    <p:sldId id="274" r:id="rId37"/>
  </p:sldIdLst>
  <p:sldSz cx="9144000" cy="6858000" type="screen4x3"/>
  <p:notesSz cx="6797675" cy="9926638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9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39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78A15-7D7F-465F-B553-602C648860B5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660DF-35E6-4ED7-9BF3-3716B686735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F2733-6639-4BA3-BBB0-2507898E9CB3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DEBE8-4FF5-4E4D-BA6C-EB84B1D13E1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3C842-1407-4DED-808F-97C0810DD7FF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14EAC-DCC8-484F-9416-4FED94BC74A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23B2E-6C81-4783-BF0B-84C36A624DDC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9BC6E-46C4-46DF-8DA0-681C2894E9B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AB3B8-DB1D-437B-A210-53DF52522E7E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EDA7E-FCF9-4860-9AB1-11444C9AFB8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AC043-99BE-4CF8-A454-7ACC29ED6391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18740-7C55-4C74-8D56-842AA79300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92100" y="139700"/>
            <a:ext cx="8547100" cy="6578600"/>
          </a:xfrm>
          <a:prstGeom prst="rect">
            <a:avLst/>
          </a:prstGeom>
        </p:spPr>
      </p:pic>
      <p:pic>
        <p:nvPicPr>
          <p:cNvPr id="1032" name="Image 11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1000125"/>
            <a:ext cx="9956801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 1" descr="LogosEEAgrantsNORWAYgrants_CMJN.em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8640"/>
            <a:ext cx="1690603" cy="487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79400" y="0"/>
            <a:ext cx="8572500" cy="6845300"/>
          </a:xfrm>
          <a:prstGeom prst="rect">
            <a:avLst/>
          </a:prstGeom>
        </p:spPr>
      </p:pic>
      <p:pic>
        <p:nvPicPr>
          <p:cNvPr id="13315" name="Image 10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LogosEEAgrantsNORWAYgrants_CMJN.em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3" y="448081"/>
            <a:ext cx="2497199" cy="7200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waygrants.cz/" TargetMode="External"/><Relationship Id="rId2" Type="http://schemas.openxmlformats.org/officeDocument/2006/relationships/hyperlink" Target="http://www.eeagrants.cz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fmrealizace@mfcr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457199" y="1781175"/>
            <a:ext cx="8367623" cy="364807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  <a:r>
              <a:rPr lang="cs-CZ" sz="2800" b="1" dirty="0" smtClean="0">
                <a:latin typeface="+mn-lt"/>
              </a:rPr>
              <a:t>Bilaterální fond na programové úrovni</a:t>
            </a:r>
            <a:endParaRPr lang="cs-CZ" sz="2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/>
            <a:r>
              <a:rPr lang="cs-CZ" sz="2800" b="1" dirty="0">
                <a:latin typeface="+mn-lt"/>
              </a:rPr>
              <a:t>o</a:t>
            </a:r>
            <a:r>
              <a:rPr lang="cs-CZ" sz="2800" b="1" dirty="0" smtClean="0">
                <a:latin typeface="+mn-lt"/>
              </a:rPr>
              <a:t>patření „B“</a:t>
            </a:r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736599" y="5308600"/>
            <a:ext cx="8088223" cy="118745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r>
              <a:rPr lang="cs-CZ" dirty="0" smtClean="0">
                <a:latin typeface="+mn-lt"/>
              </a:rPr>
              <a:t>Hana Pátrová</a:t>
            </a:r>
          </a:p>
          <a:p>
            <a:r>
              <a:rPr lang="cs-CZ" dirty="0" smtClean="0">
                <a:latin typeface="+mn-lt"/>
              </a:rPr>
              <a:t>Ministerstvo financí </a:t>
            </a:r>
            <a:r>
              <a:rPr lang="cs-CZ" dirty="0">
                <a:latin typeface="+mn-lt"/>
              </a:rPr>
              <a:t>– Odd. realizace, monitorování a hodnocení </a:t>
            </a:r>
            <a:r>
              <a:rPr lang="cs-CZ" dirty="0" smtClean="0">
                <a:latin typeface="+mn-lt"/>
              </a:rPr>
              <a:t>- CZP2</a:t>
            </a:r>
            <a:endParaRPr lang="en-GB" dirty="0">
              <a:latin typeface="+mn-lt"/>
            </a:endParaRPr>
          </a:p>
          <a:p>
            <a:r>
              <a:rPr lang="cs-CZ" dirty="0" smtClean="0">
                <a:latin typeface="+mn-lt"/>
              </a:rPr>
              <a:t>22. 5. </a:t>
            </a:r>
            <a:r>
              <a:rPr lang="cs-CZ" dirty="0">
                <a:latin typeface="+mn-lt"/>
              </a:rPr>
              <a:t>2015</a:t>
            </a:r>
            <a:endParaRPr lang="fr-FR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cs-CZ" sz="2800" b="1" u="sng" dirty="0" smtClean="0"/>
              <a:t>Obsah prezentace</a:t>
            </a:r>
          </a:p>
          <a:p>
            <a:pPr marL="0" indent="0" algn="ctr">
              <a:buNone/>
            </a:pPr>
            <a:endParaRPr lang="cs-CZ" sz="1400" dirty="0" smtClean="0"/>
          </a:p>
          <a:p>
            <a:pPr marL="0" indent="0" algn="ctr">
              <a:buNone/>
            </a:pPr>
            <a:endParaRPr lang="cs-CZ" sz="1400" dirty="0" smtClean="0"/>
          </a:p>
          <a:p>
            <a:pPr marL="1343025" indent="-457200">
              <a:buAutoNum type="arabicPeriod"/>
            </a:pPr>
            <a:r>
              <a:rPr lang="cs-CZ" sz="2400" dirty="0"/>
              <a:t>z</a:t>
            </a:r>
            <a:r>
              <a:rPr lang="cs-CZ" sz="2400" dirty="0" smtClean="0"/>
              <a:t>ákladní informace k bilaterálnímu fondu (BFB)</a:t>
            </a:r>
          </a:p>
          <a:p>
            <a:pPr marL="1343025" indent="-457200">
              <a:buAutoNum type="arabicPeriod"/>
            </a:pPr>
            <a:endParaRPr lang="cs-CZ" sz="2400" dirty="0" smtClean="0"/>
          </a:p>
          <a:p>
            <a:pPr marL="1343025" indent="-457200">
              <a:buAutoNum type="arabicPeriod"/>
            </a:pPr>
            <a:r>
              <a:rPr lang="cs-CZ" sz="2400" dirty="0"/>
              <a:t>p</a:t>
            </a:r>
            <a:r>
              <a:rPr lang="cs-CZ" sz="2400" dirty="0" smtClean="0"/>
              <a:t>ředložení žádosti v IS CEDR</a:t>
            </a:r>
          </a:p>
          <a:p>
            <a:pPr marL="1343025" indent="-457200">
              <a:buAutoNum type="arabicPeriod"/>
            </a:pPr>
            <a:endParaRPr lang="cs-CZ" sz="2400" dirty="0" smtClean="0"/>
          </a:p>
          <a:p>
            <a:pPr marL="1343025" indent="-457200">
              <a:buAutoNum type="arabicPeriod"/>
            </a:pPr>
            <a:r>
              <a:rPr lang="cs-CZ" sz="2400" dirty="0"/>
              <a:t>p</a:t>
            </a:r>
            <a:r>
              <a:rPr lang="cs-CZ" sz="2400" dirty="0" smtClean="0"/>
              <a:t>ředložení zprávy o iniciativě</a:t>
            </a:r>
          </a:p>
          <a:p>
            <a:pPr marL="1343025" indent="-457200">
              <a:buAutoNum type="arabicPeriod"/>
            </a:pPr>
            <a:endParaRPr lang="cs-CZ" sz="2400" dirty="0" smtClean="0"/>
          </a:p>
          <a:p>
            <a:pPr marL="1343025" indent="-457200">
              <a:buAutoNum type="arabicPeriod"/>
            </a:pPr>
            <a:r>
              <a:rPr lang="cs-CZ" sz="2400" dirty="0"/>
              <a:t>č</a:t>
            </a:r>
            <a:r>
              <a:rPr lang="cs-CZ" sz="2400" dirty="0" smtClean="0"/>
              <a:t>asto kladené dotazy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81860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ZoneTexte 8"/>
          <p:cNvSpPr txBox="1">
            <a:spLocks noChangeArrowheads="1"/>
          </p:cNvSpPr>
          <p:nvPr/>
        </p:nvSpPr>
        <p:spPr bwMode="auto">
          <a:xfrm>
            <a:off x="504825" y="1225689"/>
            <a:ext cx="80391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2000" dirty="0" smtClean="0">
                <a:latin typeface="+mn-lt"/>
              </a:rPr>
              <a:t>Bilaterální fond na programové úrovni:</a:t>
            </a:r>
          </a:p>
          <a:p>
            <a:endParaRPr lang="cs-CZ" sz="2000" dirty="0" smtClean="0">
              <a:latin typeface="+mn-lt"/>
            </a:endParaRPr>
          </a:p>
          <a:p>
            <a:pPr marL="342900" indent="-342900">
              <a:buFontTx/>
              <a:buChar char="-"/>
            </a:pPr>
            <a:r>
              <a:rPr lang="cs-CZ" sz="2000" dirty="0" smtClean="0">
                <a:latin typeface="+mn-lt"/>
              </a:rPr>
              <a:t>opatření „A“ – hledání partnerů</a:t>
            </a:r>
          </a:p>
          <a:p>
            <a:pPr marL="342900" indent="-342900">
              <a:buFontTx/>
              <a:buChar char="-"/>
            </a:pPr>
            <a:r>
              <a:rPr lang="cs-CZ" sz="2000" dirty="0" smtClean="0">
                <a:latin typeface="+mn-lt"/>
              </a:rPr>
              <a:t>opatření „B“ – posilování bilaterální spolupráce</a:t>
            </a:r>
          </a:p>
          <a:p>
            <a:pPr marL="342900" indent="-342900">
              <a:buFontTx/>
              <a:buChar char="-"/>
            </a:pPr>
            <a:endParaRPr lang="cs-CZ" sz="2000" dirty="0">
              <a:latin typeface="+mn-lt"/>
            </a:endParaRPr>
          </a:p>
          <a:p>
            <a:pPr marL="0" indent="0">
              <a:buNone/>
            </a:pPr>
            <a:r>
              <a:rPr lang="cs-CZ" sz="2000" u="sng" dirty="0">
                <a:latin typeface="+mn-lt"/>
              </a:rPr>
              <a:t>Účel</a:t>
            </a:r>
            <a:r>
              <a:rPr lang="cs-CZ" sz="2000" u="sng" dirty="0" smtClean="0">
                <a:latin typeface="+mn-lt"/>
              </a:rPr>
              <a:t>:</a:t>
            </a:r>
          </a:p>
          <a:p>
            <a:pPr marL="0" indent="0">
              <a:buNone/>
            </a:pPr>
            <a:endParaRPr lang="cs-CZ" sz="2000" dirty="0">
              <a:latin typeface="+mn-lt"/>
            </a:endParaRPr>
          </a:p>
          <a:p>
            <a:pPr marL="361950" indent="-361950"/>
            <a:r>
              <a:rPr lang="cs-CZ" sz="2000" dirty="0" smtClean="0">
                <a:latin typeface="+mn-lt"/>
              </a:rPr>
              <a:t>-	pro </a:t>
            </a:r>
            <a:r>
              <a:rPr lang="cs-CZ" sz="2000" dirty="0">
                <a:latin typeface="+mn-lt"/>
              </a:rPr>
              <a:t>navazování a prohlubování spolupráce, výměnu, sdílení a přenos znalostí, technologií, zkušeností a osvědčených postupů mezi příjemci grantů (řešiteli projektů) a subjekty </a:t>
            </a:r>
            <a:r>
              <a:rPr lang="cs-CZ" sz="2000" dirty="0" smtClean="0">
                <a:latin typeface="+mn-lt"/>
              </a:rPr>
              <a:t>z</a:t>
            </a:r>
            <a:r>
              <a:rPr lang="cs-CZ" sz="2000" dirty="0">
                <a:latin typeface="+mn-lt"/>
              </a:rPr>
              <a:t> </a:t>
            </a:r>
            <a:r>
              <a:rPr lang="cs-CZ" sz="2000" dirty="0" err="1">
                <a:latin typeface="+mn-lt"/>
              </a:rPr>
              <a:t>donorských</a:t>
            </a:r>
            <a:r>
              <a:rPr lang="cs-CZ" sz="2000" dirty="0">
                <a:latin typeface="+mn-lt"/>
              </a:rPr>
              <a:t> </a:t>
            </a:r>
            <a:r>
              <a:rPr lang="cs-CZ" sz="2000" dirty="0" smtClean="0">
                <a:latin typeface="+mn-lt"/>
              </a:rPr>
              <a:t>států </a:t>
            </a:r>
            <a:r>
              <a:rPr lang="cs-CZ" sz="2000" dirty="0">
                <a:latin typeface="+mn-lt"/>
              </a:rPr>
              <a:t>či </a:t>
            </a:r>
            <a:r>
              <a:rPr lang="cs-CZ" sz="2000" dirty="0" smtClean="0">
                <a:latin typeface="+mn-lt"/>
              </a:rPr>
              <a:t>mezinárodními organizacemi </a:t>
            </a:r>
            <a:r>
              <a:rPr lang="cs-CZ" sz="2000" b="1" u="sng" dirty="0">
                <a:latin typeface="+mn-lt"/>
              </a:rPr>
              <a:t>během implementace</a:t>
            </a:r>
            <a:r>
              <a:rPr lang="cs-CZ" sz="2000" dirty="0">
                <a:latin typeface="+mn-lt"/>
              </a:rPr>
              <a:t> projektů</a:t>
            </a:r>
          </a:p>
          <a:p>
            <a:pPr>
              <a:buFontTx/>
              <a:buChar char="-"/>
              <a:tabLst>
                <a:tab pos="534988" algn="l"/>
              </a:tabLst>
            </a:pPr>
            <a:endParaRPr lang="cs-CZ" sz="2000" dirty="0">
              <a:latin typeface="+mn-lt"/>
            </a:endParaRPr>
          </a:p>
          <a:p>
            <a:pPr marL="342900" indent="-342900">
              <a:buFontTx/>
              <a:buChar char="-"/>
              <a:tabLst>
                <a:tab pos="361950" algn="l"/>
              </a:tabLst>
            </a:pPr>
            <a:r>
              <a:rPr lang="cs-CZ" sz="2000" dirty="0" smtClean="0">
                <a:latin typeface="+mn-lt"/>
              </a:rPr>
              <a:t>pro </a:t>
            </a:r>
            <a:r>
              <a:rPr lang="cs-CZ" sz="2000" dirty="0">
                <a:latin typeface="+mn-lt"/>
              </a:rPr>
              <a:t>jednorázové a doplňkové iniciativy ve schválených </a:t>
            </a:r>
            <a:r>
              <a:rPr lang="cs-CZ" sz="2000" dirty="0" smtClean="0">
                <a:latin typeface="+mn-lt"/>
              </a:rPr>
              <a:t>projektech</a:t>
            </a:r>
          </a:p>
          <a:p>
            <a:pPr>
              <a:tabLst>
                <a:tab pos="361950" algn="l"/>
              </a:tabLst>
            </a:pPr>
            <a:endParaRPr lang="cs-CZ" sz="2000" dirty="0" smtClean="0">
              <a:latin typeface="+mn-lt"/>
            </a:endParaRPr>
          </a:p>
          <a:p>
            <a:pPr marL="342900" indent="-342900">
              <a:buFontTx/>
              <a:buChar char="-"/>
              <a:tabLst>
                <a:tab pos="361950" algn="l"/>
              </a:tabLst>
            </a:pPr>
            <a:r>
              <a:rPr lang="cs-CZ" sz="2000" b="1" u="sng" dirty="0" smtClean="0">
                <a:latin typeface="+mn-lt"/>
              </a:rPr>
              <a:t>není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dirty="0">
                <a:latin typeface="+mn-lt"/>
              </a:rPr>
              <a:t>určen pro financování plánovaných projektových </a:t>
            </a:r>
            <a:r>
              <a:rPr lang="cs-CZ" sz="2000" dirty="0" smtClean="0">
                <a:latin typeface="+mn-lt"/>
              </a:rPr>
              <a:t>aktivit</a:t>
            </a:r>
            <a:endParaRPr lang="cs-CZ" sz="2000" dirty="0">
              <a:latin typeface="+mn-lt"/>
            </a:endParaRPr>
          </a:p>
        </p:txBody>
      </p:sp>
      <p:sp>
        <p:nvSpPr>
          <p:cNvPr id="28675" name="ZoneTexte 8"/>
          <p:cNvSpPr txBox="1">
            <a:spLocks noChangeArrowheads="1"/>
          </p:cNvSpPr>
          <p:nvPr/>
        </p:nvSpPr>
        <p:spPr bwMode="auto">
          <a:xfrm>
            <a:off x="144313" y="116816"/>
            <a:ext cx="480611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cs-CZ" b="1" dirty="0" smtClean="0">
                <a:latin typeface="+mn-lt"/>
              </a:rPr>
              <a:t>1. Bilaterální fond na programové úrovni </a:t>
            </a:r>
          </a:p>
          <a:p>
            <a:pPr algn="ctr">
              <a:buFont typeface="Arial" charset="0"/>
              <a:buNone/>
            </a:pPr>
            <a:r>
              <a:rPr lang="cs-CZ" b="1" dirty="0" smtClean="0">
                <a:latin typeface="+mn-lt"/>
              </a:rPr>
              <a:t>opatření „B“</a:t>
            </a:r>
            <a:r>
              <a:rPr lang="fr-FR" b="1" dirty="0" smtClean="0">
                <a:latin typeface="+mn-lt"/>
              </a:rPr>
              <a:t> </a:t>
            </a:r>
            <a:r>
              <a:rPr lang="cs-CZ" b="1" dirty="0" smtClean="0">
                <a:latin typeface="+mn-lt"/>
              </a:rPr>
              <a:t>– základní informace</a:t>
            </a:r>
            <a:endParaRPr lang="fr-FR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0525" y="274639"/>
            <a:ext cx="3228975" cy="573086"/>
          </a:xfrm>
        </p:spPr>
        <p:txBody>
          <a:bodyPr/>
          <a:lstStyle/>
          <a:p>
            <a:r>
              <a:rPr lang="cs-CZ" sz="1800" b="1" dirty="0" smtClean="0"/>
              <a:t>min. a max. výše grantu</a:t>
            </a:r>
            <a:endParaRPr lang="cs-CZ" sz="1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sz="2400" dirty="0" smtClean="0"/>
              <a:t>výše </a:t>
            </a:r>
            <a:r>
              <a:rPr lang="cs-CZ" sz="2400" dirty="0"/>
              <a:t>grantu v rozmezí 50 000 – 500 000 </a:t>
            </a:r>
            <a:r>
              <a:rPr lang="cs-CZ" sz="2400" dirty="0" smtClean="0"/>
              <a:t>Kč</a:t>
            </a:r>
            <a:endParaRPr lang="cs-CZ" sz="2400" u="sng" dirty="0" smtClean="0"/>
          </a:p>
          <a:p>
            <a:pPr>
              <a:buFontTx/>
              <a:buChar char="-"/>
            </a:pPr>
            <a:r>
              <a:rPr lang="cs-CZ" sz="2400" dirty="0" smtClean="0"/>
              <a:t>proplácení </a:t>
            </a:r>
            <a:r>
              <a:rPr lang="cs-CZ" sz="2400" b="1" dirty="0" smtClean="0"/>
              <a:t>ex-post</a:t>
            </a:r>
            <a:r>
              <a:rPr lang="cs-CZ" sz="2400" dirty="0" smtClean="0"/>
              <a:t> v </a:t>
            </a:r>
            <a:r>
              <a:rPr lang="cs-CZ" sz="2400" b="1" dirty="0" smtClean="0"/>
              <a:t>100 %</a:t>
            </a:r>
            <a:r>
              <a:rPr lang="cs-CZ" sz="2400" dirty="0" smtClean="0"/>
              <a:t> výši skutečně vynaložených výdajů</a:t>
            </a:r>
          </a:p>
          <a:p>
            <a:pPr>
              <a:buFontTx/>
              <a:buChar char="-"/>
            </a:pPr>
            <a:r>
              <a:rPr lang="cs-CZ" sz="2400" b="1" dirty="0"/>
              <a:t>v</a:t>
            </a:r>
            <a:r>
              <a:rPr lang="cs-CZ" sz="2400" b="1" dirty="0" smtClean="0"/>
              <a:t> Kč</a:t>
            </a:r>
          </a:p>
          <a:p>
            <a:pPr>
              <a:buFontTx/>
              <a:buChar char="-"/>
            </a:pPr>
            <a:r>
              <a:rPr lang="cs-CZ" sz="2400" dirty="0" smtClean="0"/>
              <a:t>na základě předložené žádosti</a:t>
            </a:r>
          </a:p>
          <a:p>
            <a:pPr>
              <a:buFontTx/>
              <a:buChar char="-"/>
            </a:pPr>
            <a:endParaRPr lang="cs-CZ" sz="2400" dirty="0" smtClean="0"/>
          </a:p>
          <a:p>
            <a:pPr>
              <a:buFontTx/>
              <a:buChar char="-"/>
            </a:pPr>
            <a:endParaRPr lang="cs-CZ" sz="2400" dirty="0"/>
          </a:p>
          <a:p>
            <a:pPr>
              <a:buFontTx/>
              <a:buChar char="-"/>
            </a:pPr>
            <a:r>
              <a:rPr lang="cs-CZ" sz="2400" dirty="0" smtClean="0"/>
              <a:t>Základním dokumentem: </a:t>
            </a:r>
            <a:r>
              <a:rPr lang="cs-CZ" sz="2400" b="1" i="1" dirty="0" smtClean="0"/>
              <a:t>Pokyn pro žadatele a příjemce – Fond pro bilaterální spolupráci na programové úrovni opatření „B“</a:t>
            </a:r>
          </a:p>
          <a:p>
            <a:pPr lvl="1">
              <a:buFontTx/>
              <a:buChar char="-"/>
            </a:pPr>
            <a:r>
              <a:rPr lang="cs-CZ" sz="2000" dirty="0"/>
              <a:t>k</a:t>
            </a:r>
            <a:r>
              <a:rPr lang="cs-CZ" sz="2000" dirty="0" smtClean="0"/>
              <a:t>e stažení na </a:t>
            </a:r>
            <a:r>
              <a:rPr lang="cs-CZ" sz="2000" dirty="0" smtClean="0">
                <a:hlinkClick r:id="rId2"/>
              </a:rPr>
              <a:t>www.eeagrants.cz</a:t>
            </a:r>
            <a:r>
              <a:rPr lang="cs-CZ" sz="2000" dirty="0" smtClean="0"/>
              <a:t> / </a:t>
            </a:r>
            <a:r>
              <a:rPr lang="cs-CZ" sz="2000" dirty="0" smtClean="0">
                <a:hlinkClick r:id="rId3"/>
              </a:rPr>
              <a:t>www.norwaygrants.cz</a:t>
            </a:r>
            <a:r>
              <a:rPr lang="cs-CZ" sz="2000" dirty="0" smtClean="0"/>
              <a:t> v části Bilaterální spolupráce</a:t>
            </a:r>
          </a:p>
          <a:p>
            <a:pPr>
              <a:buFontTx/>
              <a:buChar char="-"/>
            </a:pPr>
            <a:endParaRPr lang="cs-CZ" sz="2400" dirty="0"/>
          </a:p>
          <a:p>
            <a:pPr>
              <a:buFontTx/>
              <a:buChar char="-"/>
            </a:pPr>
            <a:endParaRPr lang="cs-CZ" sz="2400" b="1" dirty="0" smtClean="0"/>
          </a:p>
          <a:p>
            <a:pPr>
              <a:buFontTx/>
              <a:buChar char="-"/>
            </a:pPr>
            <a:endParaRPr lang="cs-CZ" sz="2400" dirty="0" smtClean="0"/>
          </a:p>
          <a:p>
            <a:pPr>
              <a:buFontTx/>
              <a:buChar char="-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33668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2714625" cy="668337"/>
          </a:xfrm>
        </p:spPr>
        <p:txBody>
          <a:bodyPr/>
          <a:lstStyle/>
          <a:p>
            <a:r>
              <a:rPr lang="cs-CZ" sz="1800" b="1" dirty="0"/>
              <a:t>o</a:t>
            </a:r>
            <a:r>
              <a:rPr lang="cs-CZ" sz="1800" b="1" dirty="0" smtClean="0"/>
              <a:t>právněné iniciativy</a:t>
            </a:r>
            <a:endParaRPr lang="en-GB" sz="1800" b="1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457200" y="1162050"/>
            <a:ext cx="8229600" cy="5562601"/>
          </a:xfrm>
        </p:spPr>
        <p:txBody>
          <a:bodyPr numCol="1"/>
          <a:lstStyle/>
          <a:p>
            <a:pPr>
              <a:buFontTx/>
              <a:buChar char="-"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FontTx/>
              <a:buChar char="-"/>
            </a:pPr>
            <a:r>
              <a:rPr lang="cs-CZ" sz="1800" dirty="0" smtClean="0"/>
              <a:t>studijní a pracovní cesty, </a:t>
            </a:r>
            <a:r>
              <a:rPr lang="cs-CZ" sz="1800" dirty="0"/>
              <a:t>návštěvy a vzájemná setkání s cílem sdílení zkušeností, </a:t>
            </a:r>
            <a:r>
              <a:rPr lang="cs-CZ" sz="1800" dirty="0" smtClean="0"/>
              <a:t>know-how a </a:t>
            </a:r>
            <a:r>
              <a:rPr lang="cs-CZ" sz="1800" dirty="0"/>
              <a:t>přenosu nejlepší </a:t>
            </a:r>
            <a:r>
              <a:rPr lang="cs-CZ" sz="1800" dirty="0" smtClean="0"/>
              <a:t>praxe</a:t>
            </a:r>
          </a:p>
          <a:p>
            <a:pPr>
              <a:buFontTx/>
              <a:buChar char="-"/>
            </a:pPr>
            <a:endParaRPr lang="cs-CZ" sz="1800" dirty="0" smtClean="0"/>
          </a:p>
          <a:p>
            <a:pPr>
              <a:buFontTx/>
              <a:buChar char="-"/>
            </a:pPr>
            <a:r>
              <a:rPr lang="cs-CZ" sz="1800" dirty="0"/>
              <a:t>bilaterální setkání, workshopy, </a:t>
            </a:r>
            <a:r>
              <a:rPr lang="cs-CZ" sz="1800" dirty="0" smtClean="0"/>
              <a:t>semináře</a:t>
            </a:r>
          </a:p>
          <a:p>
            <a:pPr>
              <a:buFontTx/>
              <a:buChar char="-"/>
            </a:pPr>
            <a:endParaRPr lang="cs-CZ" sz="1800" dirty="0" smtClean="0"/>
          </a:p>
          <a:p>
            <a:pPr>
              <a:buFontTx/>
              <a:buChar char="-"/>
            </a:pPr>
            <a:r>
              <a:rPr lang="cs-CZ" sz="1800" dirty="0"/>
              <a:t>konference s cílem </a:t>
            </a:r>
            <a:r>
              <a:rPr lang="cs-CZ" sz="1800" dirty="0" err="1"/>
              <a:t>bi</a:t>
            </a:r>
            <a:r>
              <a:rPr lang="cs-CZ" sz="1800" dirty="0"/>
              <a:t>-/multilaterálních setkání, prezentací a posílení </a:t>
            </a:r>
            <a:r>
              <a:rPr lang="cs-CZ" sz="1800" dirty="0" smtClean="0"/>
              <a:t>kontaktů</a:t>
            </a:r>
          </a:p>
          <a:p>
            <a:pPr>
              <a:buFontTx/>
              <a:buChar char="-"/>
            </a:pPr>
            <a:endParaRPr lang="cs-CZ" sz="1800" dirty="0" smtClean="0"/>
          </a:p>
          <a:p>
            <a:pPr>
              <a:buFontTx/>
              <a:buChar char="-"/>
            </a:pPr>
            <a:r>
              <a:rPr lang="cs-CZ" sz="1800" dirty="0"/>
              <a:t>podpora tvorby a vzniku studií, analýz, dokumentace, získání informací a jejich sdílení a výměna za účelem prohloubení spolupráce mezi příjemci pomoci a </a:t>
            </a:r>
            <a:r>
              <a:rPr lang="cs-CZ" sz="1800" dirty="0" err="1"/>
              <a:t>donorskými</a:t>
            </a:r>
            <a:r>
              <a:rPr lang="cs-CZ" sz="1800" dirty="0"/>
              <a:t> </a:t>
            </a:r>
            <a:r>
              <a:rPr lang="cs-CZ" sz="1800" dirty="0" smtClean="0"/>
              <a:t>státy</a:t>
            </a:r>
          </a:p>
          <a:p>
            <a:pPr>
              <a:buFontTx/>
              <a:buChar char="-"/>
            </a:pPr>
            <a:endParaRPr lang="cs-CZ" sz="1800" dirty="0" smtClean="0"/>
          </a:p>
          <a:p>
            <a:pPr>
              <a:buFontTx/>
              <a:buChar char="-"/>
            </a:pPr>
            <a:r>
              <a:rPr lang="cs-CZ" sz="1800" dirty="0"/>
              <a:t>prezentační, propagační aktivity k posílení bilaterálních </a:t>
            </a:r>
            <a:r>
              <a:rPr lang="cs-CZ" sz="1800" dirty="0" smtClean="0"/>
              <a:t>partnerství</a:t>
            </a:r>
          </a:p>
          <a:p>
            <a:pPr>
              <a:buFontTx/>
              <a:buChar char="-"/>
            </a:pPr>
            <a:endParaRPr lang="cs-CZ" sz="1800" dirty="0" smtClean="0"/>
          </a:p>
          <a:p>
            <a:pPr>
              <a:buFontTx/>
              <a:buChar char="-"/>
            </a:pPr>
            <a:endParaRPr lang="cs-CZ" sz="1800" dirty="0"/>
          </a:p>
          <a:p>
            <a:pPr>
              <a:buFontTx/>
              <a:buChar char="-"/>
            </a:pPr>
            <a:endParaRPr lang="cs-CZ" sz="1800" dirty="0" smtClean="0"/>
          </a:p>
          <a:p>
            <a:pPr indent="-257175">
              <a:buFontTx/>
              <a:buChar char="-"/>
            </a:pPr>
            <a:endParaRPr lang="cs-CZ" sz="1800" dirty="0" smtClean="0"/>
          </a:p>
          <a:p>
            <a:pPr>
              <a:buFontTx/>
              <a:buChar char="-"/>
            </a:pPr>
            <a:endParaRPr lang="cs-CZ" sz="1800" dirty="0" smtClean="0"/>
          </a:p>
          <a:p>
            <a:pPr>
              <a:buFontTx/>
              <a:buChar char="-"/>
            </a:pPr>
            <a:endParaRPr lang="cs-CZ" sz="1800" dirty="0"/>
          </a:p>
          <a:p>
            <a:pPr>
              <a:buFontTx/>
              <a:buChar char="-"/>
            </a:pP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87738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775" y="303213"/>
            <a:ext cx="3105150" cy="534987"/>
          </a:xfrm>
        </p:spPr>
        <p:txBody>
          <a:bodyPr/>
          <a:lstStyle/>
          <a:p>
            <a:r>
              <a:rPr lang="cs-CZ" sz="1800" b="1" dirty="0"/>
              <a:t>z</a:t>
            </a:r>
            <a:r>
              <a:rPr lang="cs-CZ" sz="1800" b="1" dirty="0" smtClean="0"/>
              <a:t>působilé výdaje</a:t>
            </a:r>
            <a:endParaRPr lang="cs-CZ" sz="18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219074" y="1293813"/>
            <a:ext cx="859155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1" indent="-266700">
              <a:buFontTx/>
              <a:buChar char="-"/>
            </a:pPr>
            <a:endParaRPr lang="cs-CZ" dirty="0" smtClean="0">
              <a:latin typeface="+mj-lt"/>
            </a:endParaRPr>
          </a:p>
          <a:p>
            <a:pPr marL="266700" lvl="1" indent="-266700">
              <a:buFontTx/>
              <a:buChar char="-"/>
            </a:pPr>
            <a:endParaRPr lang="cs-CZ" dirty="0">
              <a:latin typeface="+mj-lt"/>
            </a:endParaRPr>
          </a:p>
          <a:p>
            <a:pPr marL="542925" lvl="2" indent="-266700">
              <a:buFontTx/>
              <a:buChar char="-"/>
            </a:pPr>
            <a:r>
              <a:rPr lang="cs-CZ" dirty="0" smtClean="0">
                <a:latin typeface="+mj-lt"/>
              </a:rPr>
              <a:t>poplatky </a:t>
            </a:r>
            <a:r>
              <a:rPr lang="cs-CZ" dirty="0">
                <a:latin typeface="+mj-lt"/>
              </a:rPr>
              <a:t>a cestovní výdaje spojené s účastí na konferencích, seminářích, kurzech, pracovních jednáních a </a:t>
            </a:r>
            <a:r>
              <a:rPr lang="cs-CZ" dirty="0" smtClean="0">
                <a:latin typeface="+mj-lt"/>
              </a:rPr>
              <a:t>workshopech; </a:t>
            </a:r>
          </a:p>
          <a:p>
            <a:pPr marL="542925" lvl="1" indent="-266700">
              <a:buFontTx/>
              <a:buChar char="-"/>
            </a:pPr>
            <a:endParaRPr lang="cs-CZ" dirty="0">
              <a:latin typeface="+mj-lt"/>
            </a:endParaRPr>
          </a:p>
          <a:p>
            <a:pPr marL="542925" lvl="2" indent="-266700">
              <a:buFontTx/>
              <a:buChar char="-"/>
            </a:pPr>
            <a:r>
              <a:rPr lang="cs-CZ" dirty="0" smtClean="0">
                <a:latin typeface="+mj-lt"/>
              </a:rPr>
              <a:t>cestovní </a:t>
            </a:r>
            <a:r>
              <a:rPr lang="cs-CZ" dirty="0">
                <a:latin typeface="+mj-lt"/>
              </a:rPr>
              <a:t>výdaje na studijní cesty  do </a:t>
            </a:r>
            <a:r>
              <a:rPr lang="cs-CZ" dirty="0" smtClean="0">
                <a:latin typeface="+mj-lt"/>
              </a:rPr>
              <a:t>zahraničí; </a:t>
            </a:r>
            <a:r>
              <a:rPr lang="cs-CZ" dirty="0">
                <a:latin typeface="+mj-lt"/>
              </a:rPr>
              <a:t> </a:t>
            </a:r>
            <a:endParaRPr lang="cs-CZ" dirty="0" smtClean="0">
              <a:latin typeface="+mj-lt"/>
            </a:endParaRPr>
          </a:p>
          <a:p>
            <a:pPr marL="266700" lvl="1" indent="-266700">
              <a:buFontTx/>
              <a:buChar char="-"/>
            </a:pPr>
            <a:endParaRPr lang="cs-CZ" dirty="0">
              <a:latin typeface="+mj-lt"/>
            </a:endParaRPr>
          </a:p>
          <a:p>
            <a:pPr marL="542925" lvl="1" indent="-266700">
              <a:buFontTx/>
              <a:buChar char="-"/>
            </a:pPr>
            <a:r>
              <a:rPr lang="cs-CZ" dirty="0">
                <a:latin typeface="+mj-lt"/>
              </a:rPr>
              <a:t>výdaje na cestu, per </a:t>
            </a:r>
            <a:r>
              <a:rPr lang="cs-CZ" dirty="0" err="1">
                <a:latin typeface="+mj-lt"/>
              </a:rPr>
              <a:t>diems</a:t>
            </a:r>
            <a:r>
              <a:rPr lang="cs-CZ" dirty="0">
                <a:latin typeface="+mj-lt"/>
              </a:rPr>
              <a:t> a odměny pro hostující </a:t>
            </a:r>
            <a:r>
              <a:rPr lang="cs-CZ" dirty="0" smtClean="0">
                <a:latin typeface="+mj-lt"/>
              </a:rPr>
              <a:t>experty;</a:t>
            </a:r>
          </a:p>
          <a:p>
            <a:pPr marL="266700" indent="-266700">
              <a:buFontTx/>
              <a:buChar char="-"/>
            </a:pPr>
            <a:endParaRPr lang="cs-CZ" dirty="0">
              <a:latin typeface="+mj-lt"/>
            </a:endParaRPr>
          </a:p>
          <a:p>
            <a:pPr marL="542925" lvl="1" indent="-266700">
              <a:buFontTx/>
              <a:buChar char="-"/>
            </a:pPr>
            <a:r>
              <a:rPr lang="cs-CZ" dirty="0">
                <a:latin typeface="+mj-lt"/>
              </a:rPr>
              <a:t>výdaje na studie proveditelnosti a na vypracování finančních a ekonomických </a:t>
            </a:r>
            <a:r>
              <a:rPr lang="cs-CZ" dirty="0" smtClean="0">
                <a:latin typeface="+mj-lt"/>
              </a:rPr>
              <a:t>analýz;</a:t>
            </a:r>
          </a:p>
          <a:p>
            <a:pPr marL="266700" indent="-266700">
              <a:buFontTx/>
              <a:buChar char="-"/>
            </a:pPr>
            <a:endParaRPr lang="cs-CZ" dirty="0">
              <a:latin typeface="+mj-lt"/>
            </a:endParaRPr>
          </a:p>
          <a:p>
            <a:pPr marL="542925" lvl="1" indent="-266700">
              <a:buFontTx/>
              <a:buChar char="-"/>
            </a:pPr>
            <a:r>
              <a:rPr lang="cs-CZ" dirty="0">
                <a:latin typeface="+mj-lt"/>
              </a:rPr>
              <a:t>výdaje spojené s pořádáním konferencí, seminářů, pracovních jednání a workshopů, tlumočení a překlady pracovních </a:t>
            </a:r>
            <a:r>
              <a:rPr lang="cs-CZ" dirty="0" smtClean="0">
                <a:latin typeface="+mj-lt"/>
              </a:rPr>
              <a:t>materiálů;</a:t>
            </a:r>
          </a:p>
          <a:p>
            <a:pPr marL="266700" indent="-266700">
              <a:buFontTx/>
              <a:buChar char="-"/>
            </a:pPr>
            <a:endParaRPr lang="cs-CZ" dirty="0">
              <a:latin typeface="+mj-lt"/>
            </a:endParaRPr>
          </a:p>
          <a:p>
            <a:pPr marL="542925" lvl="1" indent="-266700">
              <a:buFontTx/>
              <a:buChar char="-"/>
            </a:pPr>
            <a:r>
              <a:rPr lang="cs-CZ" dirty="0">
                <a:latin typeface="+mj-lt"/>
              </a:rPr>
              <a:t>výdaje spojené s propagačními a informačními aktivitami k posílení bilaterálních </a:t>
            </a:r>
            <a:r>
              <a:rPr lang="cs-CZ" dirty="0" smtClean="0">
                <a:latin typeface="+mj-lt"/>
              </a:rPr>
              <a:t>vztahů;</a:t>
            </a:r>
          </a:p>
          <a:p>
            <a:pPr marL="542925" lvl="1" indent="-266700">
              <a:buFontTx/>
              <a:buChar char="-"/>
            </a:pPr>
            <a:endParaRPr lang="cs-CZ" dirty="0">
              <a:latin typeface="+mj-lt"/>
            </a:endParaRPr>
          </a:p>
          <a:p>
            <a:pPr marL="542925" lvl="1" indent="-266700">
              <a:buFontTx/>
              <a:buChar char="-"/>
            </a:pPr>
            <a:r>
              <a:rPr lang="cs-CZ" dirty="0" smtClean="0">
                <a:latin typeface="+mj-lt"/>
              </a:rPr>
              <a:t>poplatky </a:t>
            </a:r>
            <a:r>
              <a:rPr lang="cs-CZ" dirty="0">
                <a:latin typeface="+mj-lt"/>
              </a:rPr>
              <a:t>za externí </a:t>
            </a:r>
            <a:r>
              <a:rPr lang="cs-CZ" dirty="0" smtClean="0">
                <a:latin typeface="+mj-lt"/>
              </a:rPr>
              <a:t>poradenství.</a:t>
            </a:r>
            <a:endParaRPr lang="cs-CZ" dirty="0">
              <a:latin typeface="+mj-lt"/>
            </a:endParaRPr>
          </a:p>
          <a:p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004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50" y="274638"/>
            <a:ext cx="3667125" cy="496887"/>
          </a:xfrm>
        </p:spPr>
        <p:txBody>
          <a:bodyPr/>
          <a:lstStyle/>
          <a:p>
            <a:r>
              <a:rPr lang="cs-CZ" sz="1800" b="1" dirty="0"/>
              <a:t>p</a:t>
            </a:r>
            <a:r>
              <a:rPr lang="cs-CZ" sz="1800" b="1" dirty="0" smtClean="0"/>
              <a:t>artneři k realizaci iniciativy</a:t>
            </a:r>
            <a:endParaRPr lang="cs-CZ" sz="1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sz="2800" dirty="0"/>
          </a:p>
          <a:p>
            <a:endParaRPr lang="cs-CZ" sz="2800" dirty="0" smtClean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447338"/>
              </p:ext>
            </p:extLst>
          </p:nvPr>
        </p:nvGraphicFramePr>
        <p:xfrm>
          <a:off x="1524000" y="1397000"/>
          <a:ext cx="6096000" cy="452755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066800"/>
                <a:gridCol w="5029200"/>
              </a:tblGrid>
              <a:tr h="598593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program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země původu partnera, se kterým lze realizovat iniciativy financované z BFB</a:t>
                      </a:r>
                      <a:endParaRPr lang="cs-CZ" sz="1600" dirty="0"/>
                    </a:p>
                  </a:txBody>
                  <a:tcPr/>
                </a:tc>
              </a:tr>
              <a:tr h="38331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CZ02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  <a:latin typeface="+mj-lt"/>
                          <a:ea typeface="Calibri"/>
                        </a:rPr>
                        <a:t>Norsko, Island, </a:t>
                      </a: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Lichtenštejnsko + mezinárodní organizace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38331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CZ04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>
                          <a:effectLst/>
                          <a:latin typeface="+mj-lt"/>
                          <a:ea typeface="Calibri"/>
                        </a:rPr>
                        <a:t>Norsko, Island, </a:t>
                      </a: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Lichtenštejnsko 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+ mezinárodní organizace</a:t>
                      </a:r>
                    </a:p>
                  </a:txBody>
                  <a:tcPr marL="44450" marR="44450" marT="0" marB="0" anchor="ctr"/>
                </a:tc>
              </a:tr>
              <a:tr h="38331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CZ05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>
                          <a:effectLst/>
                          <a:latin typeface="+mj-lt"/>
                          <a:ea typeface="Calibri"/>
                        </a:rPr>
                        <a:t>Norsko, Island, </a:t>
                      </a: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Lichtenštejnsko 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+ mezinárodní organizace</a:t>
                      </a:r>
                    </a:p>
                  </a:txBody>
                  <a:tcPr marL="44450" marR="44450" marT="0" marB="0" anchor="ctr"/>
                </a:tc>
              </a:tr>
              <a:tr h="38331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CZ06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>
                          <a:effectLst/>
                          <a:latin typeface="+mj-lt"/>
                          <a:ea typeface="Calibri"/>
                        </a:rPr>
                        <a:t>Norsko, Island, </a:t>
                      </a: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Lichtenštejnsko 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+ mezinárodní organizace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</a:tr>
              <a:tr h="38331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CZ08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Norsko 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+ mezinárodní organizace</a:t>
                      </a:r>
                    </a:p>
                  </a:txBody>
                  <a:tcPr marL="44450" marR="44450" marT="0" marB="0" anchor="ctr"/>
                </a:tc>
              </a:tr>
              <a:tr h="38331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CZ10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  <a:latin typeface="+mj-lt"/>
                          <a:ea typeface="Calibri"/>
                        </a:rPr>
                        <a:t>Norsko </a:t>
                      </a: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+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 Rada Evropy + mezinárodní organizace</a:t>
                      </a:r>
                      <a:endParaRPr lang="cs-CZ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/>
                </a:tc>
              </a:tr>
              <a:tr h="38331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CZ11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Norsko 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+ mezinárodní organizace</a:t>
                      </a:r>
                    </a:p>
                  </a:txBody>
                  <a:tcPr marL="44450" marR="44450" marT="0" marB="0" anchor="ctr"/>
                </a:tc>
              </a:tr>
              <a:tr h="38331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CZ13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Norsko 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+ mezinárodní organizace</a:t>
                      </a:r>
                    </a:p>
                  </a:txBody>
                  <a:tcPr marL="44450" marR="44450" marT="0" marB="0" anchor="ctr"/>
                </a:tc>
              </a:tr>
              <a:tr h="38331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CZ14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>
                          <a:effectLst/>
                          <a:latin typeface="+mj-lt"/>
                          <a:ea typeface="Calibri"/>
                        </a:rPr>
                        <a:t>Norsko + </a:t>
                      </a: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Rada Evropy,</a:t>
                      </a:r>
                      <a:r>
                        <a:rPr lang="cs-CZ" sz="1400" baseline="0" dirty="0" smtClean="0">
                          <a:effectLst/>
                          <a:latin typeface="+mj-lt"/>
                          <a:ea typeface="Calibri"/>
                        </a:rPr>
                        <a:t> OBSE + 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mezinárodní organizace</a:t>
                      </a:r>
                    </a:p>
                  </a:txBody>
                  <a:tcPr marL="44450" marR="44450" marT="0" marB="0" anchor="ctr"/>
                </a:tc>
              </a:tr>
              <a:tr h="47916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  <a:latin typeface="+mj-lt"/>
                          <a:ea typeface="Calibri"/>
                        </a:rPr>
                        <a:t>CZ15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>
                          <a:effectLst/>
                          <a:latin typeface="+mj-lt"/>
                          <a:ea typeface="Calibri"/>
                        </a:rPr>
                        <a:t>Norsko 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+ Rada Evropy, </a:t>
                      </a: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Agentura </a:t>
                      </a:r>
                      <a:r>
                        <a:rPr lang="cs-CZ" sz="1400" dirty="0">
                          <a:effectLst/>
                          <a:latin typeface="+mj-lt"/>
                          <a:ea typeface="Calibri"/>
                        </a:rPr>
                        <a:t>Evropské unie pro základní </a:t>
                      </a:r>
                      <a:r>
                        <a:rPr lang="cs-CZ" sz="1400" dirty="0" smtClean="0">
                          <a:effectLst/>
                          <a:latin typeface="+mj-lt"/>
                          <a:ea typeface="Calibri"/>
                        </a:rPr>
                        <a:t>práva + </a:t>
                      </a:r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mezinárodní organizace</a:t>
                      </a:r>
                      <a:endParaRPr lang="cs-CZ" sz="14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99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2424" y="1152525"/>
            <a:ext cx="8410575" cy="4943475"/>
          </a:xfrm>
        </p:spPr>
        <p:txBody>
          <a:bodyPr/>
          <a:lstStyle/>
          <a:p>
            <a:pPr marL="514350" indent="-514350">
              <a:buAutoNum type="arabicPeriod"/>
            </a:pPr>
            <a:endParaRPr lang="cs-CZ" sz="2400" dirty="0" smtClean="0"/>
          </a:p>
          <a:p>
            <a:pPr marL="514350" indent="-514350">
              <a:buAutoNum type="arabicPeriod"/>
            </a:pPr>
            <a:r>
              <a:rPr lang="cs-CZ" sz="2400" dirty="0" smtClean="0"/>
              <a:t>vyhlášení otevřené výzvy pro BFB</a:t>
            </a:r>
          </a:p>
          <a:p>
            <a:pPr marL="514350" indent="-514350">
              <a:buAutoNum type="arabicPeriod"/>
            </a:pPr>
            <a:endParaRPr lang="cs-CZ" sz="2400" dirty="0" smtClean="0"/>
          </a:p>
          <a:p>
            <a:pPr marL="514350" indent="-514350">
              <a:buAutoNum type="arabicPeriod"/>
            </a:pPr>
            <a:r>
              <a:rPr lang="cs-CZ" sz="2400" dirty="0" smtClean="0"/>
              <a:t>KP předloží </a:t>
            </a:r>
            <a:r>
              <a:rPr lang="cs-CZ" sz="2400" u="sng" dirty="0" smtClean="0"/>
              <a:t>Žádost o uvolnění prostředků z Fondu</a:t>
            </a:r>
            <a:r>
              <a:rPr lang="cs-CZ" sz="2400" dirty="0" smtClean="0"/>
              <a:t> (</a:t>
            </a:r>
            <a:r>
              <a:rPr lang="cs-CZ" sz="2400" u="sng" dirty="0" smtClean="0"/>
              <a:t>min</a:t>
            </a:r>
            <a:r>
              <a:rPr lang="cs-CZ" sz="2400" u="sng" dirty="0"/>
              <a:t>. 30 dní</a:t>
            </a:r>
            <a:r>
              <a:rPr lang="cs-CZ" sz="2400" dirty="0"/>
              <a:t> před iniciativou nebo dle potřeb pro </a:t>
            </a:r>
            <a:r>
              <a:rPr lang="cs-CZ" sz="2400" dirty="0" smtClean="0"/>
              <a:t>VZ/VZMR)-&gt; kontrola formální stránky žádosti</a:t>
            </a:r>
          </a:p>
          <a:p>
            <a:pPr marL="514350" indent="-514350">
              <a:buAutoNum type="arabicPeriod"/>
            </a:pPr>
            <a:endParaRPr lang="cs-CZ" sz="2400" dirty="0" smtClean="0"/>
          </a:p>
          <a:p>
            <a:pPr marL="514350" indent="-514350">
              <a:buAutoNum type="arabicPeriod"/>
            </a:pPr>
            <a:r>
              <a:rPr lang="cs-CZ" sz="2400" dirty="0"/>
              <a:t>s</a:t>
            </a:r>
            <a:r>
              <a:rPr lang="cs-CZ" sz="2400" dirty="0" smtClean="0"/>
              <a:t>chválení/zamítnutí žádosti</a:t>
            </a:r>
          </a:p>
          <a:p>
            <a:pPr marL="514350" indent="-514350">
              <a:buAutoNum type="arabicPeriod"/>
            </a:pPr>
            <a:endParaRPr lang="cs-CZ" sz="2400" dirty="0" smtClean="0"/>
          </a:p>
          <a:p>
            <a:pPr marL="514350" indent="-514350">
              <a:buAutoNum type="arabicPeriod"/>
            </a:pPr>
            <a:r>
              <a:rPr lang="cs-CZ" sz="2400" dirty="0"/>
              <a:t>v</a:t>
            </a:r>
            <a:r>
              <a:rPr lang="cs-CZ" sz="2400" dirty="0" smtClean="0"/>
              <a:t>ydání právního aktu</a:t>
            </a:r>
          </a:p>
          <a:p>
            <a:pPr marL="457200" indent="-457200">
              <a:buAutoNum type="arabicPeriod"/>
            </a:pPr>
            <a:endParaRPr lang="cs-CZ" sz="2400" dirty="0" smtClean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66725" y="226219"/>
            <a:ext cx="2409825" cy="401637"/>
          </a:xfrm>
          <a:prstGeom prst="rect">
            <a:avLst/>
          </a:prstGeom>
        </p:spPr>
        <p:txBody>
          <a:bodyPr/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1800" b="1" dirty="0" smtClean="0"/>
              <a:t>postup implementace</a:t>
            </a:r>
            <a:endParaRPr lang="cs-CZ" sz="1800" b="1" dirty="0"/>
          </a:p>
        </p:txBody>
      </p:sp>
    </p:spTree>
    <p:extLst>
      <p:ext uri="{BB962C8B-B14F-4D97-AF65-F5344CB8AC3E}">
        <p14:creationId xmlns:p14="http://schemas.microsoft.com/office/powerpoint/2010/main" val="367181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09925" cy="363537"/>
          </a:xfrm>
        </p:spPr>
        <p:txBody>
          <a:bodyPr/>
          <a:lstStyle/>
          <a:p>
            <a:r>
              <a:rPr lang="cs-CZ" sz="1800" b="1" dirty="0"/>
              <a:t>n</a:t>
            </a:r>
            <a:r>
              <a:rPr lang="cs-CZ" sz="1800" b="1" dirty="0" smtClean="0"/>
              <a:t>áležitosti žádosti o iniciativu</a:t>
            </a:r>
            <a:endParaRPr lang="cs-CZ" sz="1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95399"/>
            <a:ext cx="8229600" cy="5172075"/>
          </a:xfrm>
        </p:spPr>
        <p:txBody>
          <a:bodyPr/>
          <a:lstStyle/>
          <a:p>
            <a:pPr marL="285750" indent="-285750">
              <a:buFontTx/>
              <a:buChar char="-"/>
            </a:pPr>
            <a:endParaRPr lang="cs-CZ" sz="2200" dirty="0" smtClean="0"/>
          </a:p>
          <a:p>
            <a:pPr marL="285750" indent="-285750">
              <a:buFontTx/>
              <a:buChar char="-"/>
            </a:pPr>
            <a:endParaRPr lang="cs-CZ" sz="2200" dirty="0"/>
          </a:p>
          <a:p>
            <a:pPr marL="285750" indent="-285750">
              <a:buFontTx/>
              <a:buChar char="-"/>
            </a:pPr>
            <a:r>
              <a:rPr lang="cs-CZ" sz="2200" dirty="0" smtClean="0"/>
              <a:t>zprostředkovatel Fondu kontroluje</a:t>
            </a:r>
            <a:r>
              <a:rPr lang="cs-CZ" sz="2200" dirty="0"/>
              <a:t>: </a:t>
            </a:r>
          </a:p>
          <a:p>
            <a:pPr lvl="1">
              <a:buFontTx/>
              <a:buChar char="-"/>
            </a:pPr>
            <a:r>
              <a:rPr lang="cs-CZ" sz="2200" dirty="0"/>
              <a:t>oprávněnost žadatele</a:t>
            </a:r>
          </a:p>
          <a:p>
            <a:pPr lvl="1">
              <a:buFontTx/>
              <a:buChar char="-"/>
            </a:pPr>
            <a:r>
              <a:rPr lang="cs-CZ" sz="2200" dirty="0"/>
              <a:t>oprávněnost navrhovaných </a:t>
            </a:r>
            <a:r>
              <a:rPr lang="cs-CZ" sz="2200" dirty="0" smtClean="0"/>
              <a:t>iniciativ</a:t>
            </a:r>
            <a:endParaRPr lang="cs-CZ" sz="2200" dirty="0"/>
          </a:p>
          <a:p>
            <a:pPr lvl="1">
              <a:buFontTx/>
              <a:buChar char="-"/>
            </a:pPr>
            <a:r>
              <a:rPr lang="cs-CZ" sz="2200" dirty="0"/>
              <a:t>způsobilost výdajů vč. stanovených limitů</a:t>
            </a:r>
          </a:p>
          <a:p>
            <a:pPr lvl="1">
              <a:buFontTx/>
              <a:buChar char="-"/>
            </a:pPr>
            <a:r>
              <a:rPr lang="cs-CZ" sz="2200" dirty="0"/>
              <a:t>duplicitu čerpání finanční podpory pro bilaterální </a:t>
            </a:r>
            <a:r>
              <a:rPr lang="cs-CZ" sz="2200" dirty="0" smtClean="0"/>
              <a:t>vztahy z jiných fondů</a:t>
            </a:r>
            <a:endParaRPr lang="cs-CZ" sz="22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010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09675"/>
            <a:ext cx="8229600" cy="5153025"/>
          </a:xfrm>
        </p:spPr>
        <p:txBody>
          <a:bodyPr/>
          <a:lstStyle/>
          <a:p>
            <a:pPr marL="447675" indent="-447675">
              <a:buAutoNum type="arabicPeriod"/>
            </a:pPr>
            <a:endParaRPr lang="cs-CZ" sz="2400" dirty="0"/>
          </a:p>
          <a:p>
            <a:pPr marL="447675" indent="-447675">
              <a:buAutoNum type="arabicPeriod"/>
            </a:pPr>
            <a:r>
              <a:rPr lang="cs-CZ" sz="2400" dirty="0" smtClean="0"/>
              <a:t>realizace iniciativy / změnové řízení</a:t>
            </a:r>
          </a:p>
          <a:p>
            <a:pPr marL="447675" indent="-447675">
              <a:buAutoNum type="arabicPeriod"/>
            </a:pPr>
            <a:endParaRPr lang="cs-CZ" sz="2400" dirty="0"/>
          </a:p>
          <a:p>
            <a:pPr marL="447675" indent="-447675">
              <a:buFont typeface="Arial" charset="0"/>
              <a:buAutoNum type="arabicPeriod"/>
            </a:pPr>
            <a:r>
              <a:rPr lang="cs-CZ" sz="2400" dirty="0"/>
              <a:t>KP předloží </a:t>
            </a:r>
            <a:r>
              <a:rPr lang="cs-CZ" sz="2400" u="sng" dirty="0" smtClean="0"/>
              <a:t>Zprávu </a:t>
            </a:r>
            <a:r>
              <a:rPr lang="cs-CZ" sz="2400" u="sng" dirty="0"/>
              <a:t>o implementaci </a:t>
            </a:r>
            <a:r>
              <a:rPr lang="cs-CZ" sz="2400" u="sng" dirty="0" smtClean="0"/>
              <a:t>iniciativy</a:t>
            </a:r>
            <a:r>
              <a:rPr lang="cs-CZ" sz="2400" dirty="0" smtClean="0"/>
              <a:t> (</a:t>
            </a:r>
            <a:r>
              <a:rPr lang="cs-CZ" sz="2400" dirty="0"/>
              <a:t>předložení do 1 měsíce od ukončení realizace poslední schválené </a:t>
            </a:r>
            <a:r>
              <a:rPr lang="cs-CZ" sz="2400" dirty="0" smtClean="0"/>
              <a:t>aktivity)-&gt; </a:t>
            </a:r>
            <a:r>
              <a:rPr lang="cs-CZ" sz="2400" dirty="0"/>
              <a:t>kontrola formální stránky </a:t>
            </a:r>
            <a:r>
              <a:rPr lang="cs-CZ" sz="2400" dirty="0" smtClean="0"/>
              <a:t>zprávy </a:t>
            </a:r>
            <a:r>
              <a:rPr lang="cs-CZ" sz="2400" dirty="0"/>
              <a:t>a příloh (žádost o platbu</a:t>
            </a:r>
            <a:r>
              <a:rPr lang="cs-CZ" sz="2400" dirty="0" smtClean="0"/>
              <a:t>)</a:t>
            </a:r>
          </a:p>
          <a:p>
            <a:pPr marL="447675" indent="-447675">
              <a:buAutoNum type="arabicPeriod"/>
            </a:pPr>
            <a:endParaRPr lang="cs-CZ" sz="2400" dirty="0"/>
          </a:p>
          <a:p>
            <a:pPr marL="447675" indent="-447675">
              <a:buAutoNum type="arabicPeriod"/>
            </a:pPr>
            <a:r>
              <a:rPr lang="cs-CZ" sz="2400" dirty="0"/>
              <a:t>schválení/vyzvání k </a:t>
            </a:r>
            <a:r>
              <a:rPr lang="cs-CZ" sz="2400" dirty="0" smtClean="0"/>
              <a:t>doplnění</a:t>
            </a:r>
          </a:p>
          <a:p>
            <a:pPr marL="447675" indent="-447675">
              <a:buAutoNum type="arabicPeriod"/>
            </a:pPr>
            <a:endParaRPr lang="cs-CZ" sz="2400" dirty="0"/>
          </a:p>
          <a:p>
            <a:pPr marL="447675" indent="-447675">
              <a:buAutoNum type="arabicPeriod"/>
            </a:pPr>
            <a:r>
              <a:rPr lang="cs-CZ" sz="2400" dirty="0"/>
              <a:t>Zprostředkovatel Fondu provede platbu na účet </a:t>
            </a:r>
            <a:r>
              <a:rPr lang="cs-CZ" sz="2400" dirty="0" smtClean="0"/>
              <a:t>KP</a:t>
            </a:r>
          </a:p>
          <a:p>
            <a:pPr marL="514350" indent="-514350">
              <a:buAutoNum type="arabicPeriod"/>
            </a:pPr>
            <a:endParaRPr lang="cs-CZ" sz="2400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533401" y="295275"/>
            <a:ext cx="2762250" cy="420686"/>
          </a:xfrm>
          <a:prstGeom prst="rect">
            <a:avLst/>
          </a:prstGeom>
        </p:spPr>
        <p:txBody>
          <a:bodyPr/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1800" b="1" dirty="0"/>
              <a:t>z</a:t>
            </a:r>
            <a:r>
              <a:rPr lang="cs-CZ" sz="1800" b="1" dirty="0" smtClean="0"/>
              <a:t>práva o implementaci</a:t>
            </a:r>
            <a:endParaRPr lang="cs-CZ" sz="1800" b="1" dirty="0"/>
          </a:p>
        </p:txBody>
      </p:sp>
    </p:spTree>
    <p:extLst>
      <p:ext uri="{BB962C8B-B14F-4D97-AF65-F5344CB8AC3E}">
        <p14:creationId xmlns:p14="http://schemas.microsoft.com/office/powerpoint/2010/main" val="57652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24350" cy="449262"/>
          </a:xfrm>
        </p:spPr>
        <p:txBody>
          <a:bodyPr/>
          <a:lstStyle/>
          <a:p>
            <a:r>
              <a:rPr lang="cs-CZ" sz="1800" b="1" dirty="0" smtClean="0"/>
              <a:t>2. postup předložení žádosti o iniciativu</a:t>
            </a:r>
            <a:endParaRPr lang="cs-CZ" sz="1800" b="1" dirty="0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62" y="1190625"/>
            <a:ext cx="7092752" cy="554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29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24125" cy="420687"/>
          </a:xfrm>
        </p:spPr>
        <p:txBody>
          <a:bodyPr/>
          <a:lstStyle/>
          <a:p>
            <a:r>
              <a:rPr lang="cs-CZ" sz="1800" dirty="0" smtClean="0"/>
              <a:t>zpracování žádosti</a:t>
            </a:r>
            <a:endParaRPr lang="cs-CZ" sz="1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47776"/>
            <a:ext cx="8229600" cy="4878388"/>
          </a:xfrm>
        </p:spPr>
        <p:txBody>
          <a:bodyPr/>
          <a:lstStyle/>
          <a:p>
            <a:pPr>
              <a:buFontTx/>
              <a:buChar char="-"/>
            </a:pPr>
            <a:r>
              <a:rPr lang="cs-CZ" sz="2000" dirty="0"/>
              <a:t>stavy </a:t>
            </a:r>
            <a:r>
              <a:rPr lang="cs-CZ" sz="2000" dirty="0" smtClean="0"/>
              <a:t>žádosti v </a:t>
            </a:r>
            <a:r>
              <a:rPr lang="cs-CZ" sz="2000" dirty="0"/>
              <a:t>IS CEDR</a:t>
            </a:r>
            <a:r>
              <a:rPr lang="cs-CZ" sz="2000" dirty="0" smtClean="0"/>
              <a:t>:</a:t>
            </a:r>
          </a:p>
          <a:p>
            <a:pPr>
              <a:buFontTx/>
              <a:buChar char="-"/>
            </a:pPr>
            <a:endParaRPr lang="cs-CZ" sz="2000" dirty="0" smtClean="0"/>
          </a:p>
          <a:p>
            <a:pPr marL="714375">
              <a:buNone/>
            </a:pPr>
            <a:r>
              <a:rPr lang="cs-CZ" sz="1600" dirty="0" smtClean="0"/>
              <a:t>- 	</a:t>
            </a:r>
            <a:r>
              <a:rPr lang="cs-CZ" sz="1600" u="sng" dirty="0" smtClean="0"/>
              <a:t>Příprava </a:t>
            </a:r>
            <a:r>
              <a:rPr lang="cs-CZ" sz="1600" u="sng" dirty="0"/>
              <a:t>žádosti</a:t>
            </a:r>
            <a:r>
              <a:rPr lang="cs-CZ" sz="1600" dirty="0"/>
              <a:t> = </a:t>
            </a:r>
            <a:r>
              <a:rPr lang="cs-CZ" sz="1600" dirty="0" smtClean="0"/>
              <a:t>žadatel vyplňuje žádost. K tomu, aby byla předložena, musí zvolit přechod do stavu „Podání žádosti“.</a:t>
            </a:r>
            <a:endParaRPr lang="cs-CZ" sz="1600" dirty="0"/>
          </a:p>
          <a:p>
            <a:pPr marL="0" indent="0">
              <a:buNone/>
            </a:pPr>
            <a:endParaRPr lang="cs-CZ" sz="1000" dirty="0"/>
          </a:p>
          <a:p>
            <a:pPr lvl="1">
              <a:buFontTx/>
              <a:buChar char="-"/>
            </a:pPr>
            <a:r>
              <a:rPr lang="cs-CZ" sz="1600" u="sng" dirty="0"/>
              <a:t>Posouzení žádosti</a:t>
            </a:r>
            <a:r>
              <a:rPr lang="cs-CZ" sz="1600" dirty="0"/>
              <a:t> = žádost byla předložena žadatelem v IS CEDR a probíhá její hodnocení </a:t>
            </a:r>
          </a:p>
          <a:p>
            <a:pPr lvl="1">
              <a:buFontTx/>
              <a:buChar char="-"/>
            </a:pPr>
            <a:endParaRPr lang="cs-CZ" sz="1600" dirty="0"/>
          </a:p>
          <a:p>
            <a:pPr lvl="1">
              <a:buFontTx/>
              <a:buChar char="-"/>
            </a:pPr>
            <a:r>
              <a:rPr lang="cs-CZ" sz="1600" u="sng" dirty="0"/>
              <a:t>Doplnění žádosti</a:t>
            </a:r>
            <a:r>
              <a:rPr lang="cs-CZ" sz="1600" dirty="0"/>
              <a:t> = žádost </a:t>
            </a:r>
            <a:r>
              <a:rPr lang="cs-CZ" sz="1600" dirty="0" smtClean="0"/>
              <a:t>byla </a:t>
            </a:r>
            <a:r>
              <a:rPr lang="cs-CZ" sz="1600" dirty="0"/>
              <a:t>vrácena zpět žadateli s výzvou k jejímu </a:t>
            </a:r>
            <a:r>
              <a:rPr lang="cs-CZ" sz="1600" dirty="0" smtClean="0"/>
              <a:t>doplnění</a:t>
            </a:r>
          </a:p>
          <a:p>
            <a:pPr lvl="1">
              <a:buFontTx/>
              <a:buChar char="-"/>
            </a:pPr>
            <a:endParaRPr lang="cs-CZ" sz="1600" dirty="0"/>
          </a:p>
          <a:p>
            <a:pPr lvl="1">
              <a:buFontTx/>
              <a:buChar char="-"/>
            </a:pPr>
            <a:r>
              <a:rPr lang="cs-CZ" sz="1600" u="sng" dirty="0" smtClean="0"/>
              <a:t>Žádost zamítnuta</a:t>
            </a:r>
            <a:r>
              <a:rPr lang="cs-CZ" sz="1600" dirty="0" smtClean="0"/>
              <a:t> = žadatel byl informován prostřednictvím nástěnky (žádost iniciativy) o zamítnutí žádosti, do příloh žádosti byl vložen dopis o zamítnutí</a:t>
            </a:r>
            <a:endParaRPr lang="cs-CZ" sz="1600" dirty="0"/>
          </a:p>
          <a:p>
            <a:pPr lvl="1">
              <a:buFontTx/>
              <a:buChar char="-"/>
            </a:pPr>
            <a:endParaRPr lang="cs-CZ" sz="1600" dirty="0"/>
          </a:p>
          <a:p>
            <a:pPr lvl="1">
              <a:buFontTx/>
              <a:buChar char="-"/>
            </a:pPr>
            <a:r>
              <a:rPr lang="cs-CZ" sz="1600" u="sng" dirty="0" smtClean="0"/>
              <a:t>Příprava </a:t>
            </a:r>
            <a:r>
              <a:rPr lang="cs-CZ" sz="1600" u="sng" dirty="0"/>
              <a:t>právního aktu</a:t>
            </a:r>
            <a:r>
              <a:rPr lang="cs-CZ" sz="1600" dirty="0"/>
              <a:t> = </a:t>
            </a:r>
            <a:r>
              <a:rPr lang="cs-CZ" sz="1600" dirty="0" smtClean="0"/>
              <a:t>žádost byla schválena, žadatel již obdržel vyrozumění o schválení žádosti, je připravován právní akt</a:t>
            </a:r>
          </a:p>
          <a:p>
            <a:pPr lvl="1">
              <a:buFontTx/>
              <a:buChar char="-"/>
            </a:pPr>
            <a:endParaRPr lang="cs-CZ" sz="1600" u="sng" dirty="0"/>
          </a:p>
          <a:p>
            <a:pPr lvl="1">
              <a:buFontTx/>
              <a:buChar char="-"/>
            </a:pPr>
            <a:r>
              <a:rPr lang="cs-CZ" sz="1600" u="sng" dirty="0"/>
              <a:t>Právní akt vydán</a:t>
            </a:r>
            <a:r>
              <a:rPr lang="cs-CZ" sz="1600" dirty="0"/>
              <a:t> = Proces hodnocení byl ukončen, je možné realizovat </a:t>
            </a:r>
            <a:r>
              <a:rPr lang="cs-CZ" sz="1600" dirty="0" smtClean="0"/>
              <a:t>případné změny</a:t>
            </a:r>
            <a:endParaRPr lang="cs-CZ" sz="1600" u="sng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0549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1223010"/>
            <a:ext cx="6934200" cy="554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42950" y="448449"/>
            <a:ext cx="4067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Hlavní menu       Založení projektu</a:t>
            </a:r>
            <a:endParaRPr lang="cs-CZ" dirty="0"/>
          </a:p>
        </p:txBody>
      </p:sp>
      <p:sp>
        <p:nvSpPr>
          <p:cNvPr id="6" name="Šipka doprava 5"/>
          <p:cNvSpPr/>
          <p:nvPr/>
        </p:nvSpPr>
        <p:spPr>
          <a:xfrm>
            <a:off x="2243137" y="540782"/>
            <a:ext cx="257175" cy="18466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2135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221105"/>
            <a:ext cx="6867525" cy="549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04825" y="285750"/>
            <a:ext cx="4733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Stejný postup vyplňování, jako při tvorbě žádosti o realizaci projektu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4344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98" y="1219042"/>
            <a:ext cx="6943527" cy="5554822"/>
          </a:xfrm>
        </p:spPr>
      </p:pic>
    </p:spTree>
    <p:extLst>
      <p:ext uri="{BB962C8B-B14F-4D97-AF65-F5344CB8AC3E}">
        <p14:creationId xmlns:p14="http://schemas.microsoft.com/office/powerpoint/2010/main" val="3963899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81550" cy="554037"/>
          </a:xfrm>
        </p:spPr>
        <p:txBody>
          <a:bodyPr/>
          <a:lstStyle/>
          <a:p>
            <a:r>
              <a:rPr lang="cs-CZ" sz="1800" dirty="0" smtClean="0"/>
              <a:t>Po vyplnění údajů ve všech záložkách žádosti a poli Bankovní účet lze vygenerovat žádost o grant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98" y="1169828"/>
            <a:ext cx="7038777" cy="5631022"/>
          </a:xfrm>
        </p:spPr>
      </p:pic>
    </p:spTree>
    <p:extLst>
      <p:ext uri="{BB962C8B-B14F-4D97-AF65-F5344CB8AC3E}">
        <p14:creationId xmlns:p14="http://schemas.microsoft.com/office/powerpoint/2010/main" val="1416978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4429125" cy="430212"/>
          </a:xfrm>
        </p:spPr>
        <p:txBody>
          <a:bodyPr/>
          <a:lstStyle/>
          <a:p>
            <a:r>
              <a:rPr lang="cs-CZ" sz="1800" dirty="0" smtClean="0"/>
              <a:t>Vygenerování dokumentu žádosti o grant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47" y="1144747"/>
            <a:ext cx="7095927" cy="5676742"/>
          </a:xfrm>
        </p:spPr>
      </p:pic>
    </p:spTree>
    <p:extLst>
      <p:ext uri="{BB962C8B-B14F-4D97-AF65-F5344CB8AC3E}">
        <p14:creationId xmlns:p14="http://schemas.microsoft.com/office/powerpoint/2010/main" val="1331357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05350" cy="573087"/>
          </a:xfrm>
        </p:spPr>
        <p:txBody>
          <a:bodyPr/>
          <a:lstStyle/>
          <a:p>
            <a:r>
              <a:rPr lang="cs-CZ" sz="1800" dirty="0" smtClean="0"/>
              <a:t>Až po podepsání dokumentu lze žádost předložit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23" y="1167922"/>
            <a:ext cx="7076877" cy="5661502"/>
          </a:xfrm>
        </p:spPr>
      </p:pic>
    </p:spTree>
    <p:extLst>
      <p:ext uri="{BB962C8B-B14F-4D97-AF65-F5344CB8AC3E}">
        <p14:creationId xmlns:p14="http://schemas.microsoft.com/office/powerpoint/2010/main" val="2331290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67125" cy="458787"/>
          </a:xfrm>
        </p:spPr>
        <p:txBody>
          <a:bodyPr/>
          <a:lstStyle/>
          <a:p>
            <a:r>
              <a:rPr lang="cs-CZ" sz="1800" dirty="0" smtClean="0"/>
              <a:t>Podání žádosti k posouzení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47" y="1173638"/>
            <a:ext cx="7057827" cy="5646262"/>
          </a:xfrm>
        </p:spPr>
      </p:pic>
    </p:spTree>
    <p:extLst>
      <p:ext uri="{BB962C8B-B14F-4D97-AF65-F5344CB8AC3E}">
        <p14:creationId xmlns:p14="http://schemas.microsoft.com/office/powerpoint/2010/main" val="3333235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4429125" cy="411162"/>
          </a:xfrm>
        </p:spPr>
        <p:txBody>
          <a:bodyPr/>
          <a:lstStyle/>
          <a:p>
            <a:r>
              <a:rPr lang="cs-CZ" sz="1800" b="1" dirty="0" smtClean="0"/>
              <a:t>3. postup předložení zprávy o iniciativě</a:t>
            </a:r>
            <a:endParaRPr lang="cs-CZ" sz="18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1188719"/>
            <a:ext cx="7086600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79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14725" cy="515937"/>
          </a:xfrm>
        </p:spPr>
        <p:txBody>
          <a:bodyPr/>
          <a:lstStyle/>
          <a:p>
            <a:r>
              <a:rPr lang="cs-CZ" sz="1800" dirty="0"/>
              <a:t>stavy zprávy a </a:t>
            </a:r>
            <a:r>
              <a:rPr lang="cs-CZ" sz="1800" dirty="0" err="1"/>
              <a:t>ŽoP</a:t>
            </a:r>
            <a:r>
              <a:rPr lang="cs-CZ" sz="1800" dirty="0"/>
              <a:t> v IS CEDR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47776"/>
            <a:ext cx="8229600" cy="5476874"/>
          </a:xfrm>
        </p:spPr>
        <p:txBody>
          <a:bodyPr/>
          <a:lstStyle/>
          <a:p>
            <a:pPr marL="714375">
              <a:buFontTx/>
              <a:buChar char="-"/>
            </a:pPr>
            <a:r>
              <a:rPr lang="cs-CZ" sz="1600" u="sng" dirty="0" smtClean="0"/>
              <a:t>Zpracování zprávy</a:t>
            </a:r>
            <a:r>
              <a:rPr lang="cs-CZ" sz="1600" dirty="0" smtClean="0"/>
              <a:t> = konečný příjemce vyplňuje zprávu o iniciativě. Ke zprávě musí být přiložena žádost o platbu (</a:t>
            </a:r>
            <a:r>
              <a:rPr lang="cs-CZ" sz="1600" dirty="0" err="1" smtClean="0"/>
              <a:t>ŽoP</a:t>
            </a:r>
            <a:r>
              <a:rPr lang="cs-CZ" sz="1600" dirty="0" smtClean="0"/>
              <a:t>). </a:t>
            </a:r>
          </a:p>
          <a:p>
            <a:pPr marL="714375">
              <a:buFontTx/>
              <a:buChar char="-"/>
            </a:pPr>
            <a:endParaRPr lang="cs-CZ" sz="800" dirty="0" smtClean="0"/>
          </a:p>
          <a:p>
            <a:pPr lvl="1">
              <a:buFontTx/>
              <a:buChar char="-"/>
            </a:pPr>
            <a:r>
              <a:rPr lang="cs-CZ" sz="1600" u="sng" dirty="0" smtClean="0"/>
              <a:t>Doplnění zprávy</a:t>
            </a:r>
            <a:r>
              <a:rPr lang="cs-CZ" sz="1600" dirty="0" smtClean="0"/>
              <a:t> </a:t>
            </a:r>
            <a:r>
              <a:rPr lang="cs-CZ" sz="1600" dirty="0"/>
              <a:t>= </a:t>
            </a:r>
            <a:r>
              <a:rPr lang="cs-CZ" sz="1600" dirty="0" smtClean="0"/>
              <a:t>zpráva byla </a:t>
            </a:r>
            <a:r>
              <a:rPr lang="cs-CZ" sz="1600" dirty="0"/>
              <a:t>vrácena zpět </a:t>
            </a:r>
            <a:r>
              <a:rPr lang="cs-CZ" sz="1600" dirty="0" smtClean="0"/>
              <a:t>konečnému příjemci k </a:t>
            </a:r>
            <a:r>
              <a:rPr lang="cs-CZ" sz="1600" dirty="0"/>
              <a:t>jejímu </a:t>
            </a:r>
            <a:r>
              <a:rPr lang="cs-CZ" sz="1600" dirty="0" smtClean="0"/>
              <a:t>doplnění</a:t>
            </a:r>
          </a:p>
          <a:p>
            <a:pPr lvl="1">
              <a:buFontTx/>
              <a:buChar char="-"/>
            </a:pPr>
            <a:endParaRPr lang="cs-CZ" sz="800" dirty="0" smtClean="0"/>
          </a:p>
          <a:p>
            <a:pPr lvl="1">
              <a:buFontTx/>
              <a:buChar char="-"/>
            </a:pPr>
            <a:r>
              <a:rPr lang="cs-CZ" sz="1600" u="sng" dirty="0" smtClean="0"/>
              <a:t>Připravení k podání</a:t>
            </a:r>
            <a:r>
              <a:rPr lang="cs-CZ" sz="1600" dirty="0" smtClean="0"/>
              <a:t> = </a:t>
            </a:r>
            <a:r>
              <a:rPr lang="cs-CZ" sz="1600" dirty="0" err="1" smtClean="0"/>
              <a:t>ŽoP</a:t>
            </a:r>
            <a:r>
              <a:rPr lang="cs-CZ" sz="1600" dirty="0" smtClean="0"/>
              <a:t> je kompletně vyplněna, údaje mohou být přehrány do zprávy</a:t>
            </a:r>
          </a:p>
          <a:p>
            <a:pPr lvl="1">
              <a:buFontTx/>
              <a:buChar char="-"/>
            </a:pPr>
            <a:endParaRPr lang="cs-CZ" sz="800" dirty="0"/>
          </a:p>
          <a:p>
            <a:pPr lvl="1">
              <a:buFontTx/>
              <a:buChar char="-"/>
            </a:pPr>
            <a:r>
              <a:rPr lang="cs-CZ" sz="1600" u="sng" dirty="0" smtClean="0"/>
              <a:t>Vrácení </a:t>
            </a:r>
            <a:r>
              <a:rPr lang="cs-CZ" sz="1600" u="sng" dirty="0" err="1" smtClean="0"/>
              <a:t>ŽoP</a:t>
            </a:r>
            <a:r>
              <a:rPr lang="cs-CZ" sz="1600" u="sng" dirty="0" smtClean="0"/>
              <a:t> ke zpracování</a:t>
            </a:r>
            <a:r>
              <a:rPr lang="cs-CZ" sz="1600" dirty="0" smtClean="0"/>
              <a:t> = je potřeba doplnit údaje v </a:t>
            </a:r>
            <a:r>
              <a:rPr lang="cs-CZ" sz="1600" dirty="0" err="1" smtClean="0"/>
              <a:t>ŽoP</a:t>
            </a:r>
            <a:r>
              <a:rPr lang="cs-CZ" sz="1600" dirty="0" smtClean="0"/>
              <a:t> – tzn. dojde k aktivování všech záložek </a:t>
            </a:r>
            <a:r>
              <a:rPr lang="cs-CZ" sz="1600" dirty="0" err="1" smtClean="0"/>
              <a:t>ŽoP</a:t>
            </a:r>
            <a:r>
              <a:rPr lang="cs-CZ" sz="1600" dirty="0" smtClean="0"/>
              <a:t> k jejich úpravám</a:t>
            </a:r>
          </a:p>
          <a:p>
            <a:pPr lvl="1">
              <a:buFontTx/>
              <a:buChar char="-"/>
            </a:pPr>
            <a:endParaRPr lang="cs-CZ" sz="800" dirty="0" smtClean="0"/>
          </a:p>
          <a:p>
            <a:pPr lvl="1">
              <a:buFontTx/>
              <a:buChar char="-"/>
            </a:pPr>
            <a:r>
              <a:rPr lang="cs-CZ" sz="1600" u="sng" dirty="0" smtClean="0"/>
              <a:t>Podání zprávy ke kontrole</a:t>
            </a:r>
            <a:r>
              <a:rPr lang="cs-CZ" sz="1600" dirty="0" smtClean="0"/>
              <a:t> = zpráva a </a:t>
            </a:r>
            <a:r>
              <a:rPr lang="cs-CZ" sz="1600" dirty="0" err="1" smtClean="0"/>
              <a:t>ŽoP</a:t>
            </a:r>
            <a:r>
              <a:rPr lang="cs-CZ" sz="1600" dirty="0" smtClean="0"/>
              <a:t> jsou kompletně vyplněny</a:t>
            </a:r>
          </a:p>
          <a:p>
            <a:pPr lvl="1">
              <a:buFontTx/>
              <a:buChar char="-"/>
            </a:pPr>
            <a:endParaRPr lang="cs-CZ" sz="800" dirty="0"/>
          </a:p>
          <a:p>
            <a:pPr lvl="1">
              <a:buFontTx/>
              <a:buChar char="-"/>
            </a:pPr>
            <a:r>
              <a:rPr lang="cs-CZ" sz="1600" u="sng" dirty="0" smtClean="0"/>
              <a:t>Obsahová a finanční kontrola zprávy</a:t>
            </a:r>
            <a:r>
              <a:rPr lang="cs-CZ" sz="1600" dirty="0" smtClean="0"/>
              <a:t> </a:t>
            </a:r>
            <a:r>
              <a:rPr lang="cs-CZ" sz="1600" dirty="0"/>
              <a:t>= </a:t>
            </a:r>
            <a:r>
              <a:rPr lang="cs-CZ" sz="1600" dirty="0" smtClean="0"/>
              <a:t>zpráva byla předána ke kontrole Zprostředkovateli fondu</a:t>
            </a:r>
          </a:p>
          <a:p>
            <a:pPr lvl="1">
              <a:buFontTx/>
              <a:buChar char="-"/>
            </a:pPr>
            <a:endParaRPr lang="cs-CZ" sz="800" dirty="0" smtClean="0"/>
          </a:p>
          <a:p>
            <a:pPr lvl="1">
              <a:buFontTx/>
              <a:buChar char="-"/>
            </a:pPr>
            <a:r>
              <a:rPr lang="cs-CZ" sz="1600" u="sng" dirty="0" smtClean="0"/>
              <a:t>Oficiální předložení zprávy</a:t>
            </a:r>
            <a:r>
              <a:rPr lang="cs-CZ" sz="1600" dirty="0" smtClean="0"/>
              <a:t> = zpráva a </a:t>
            </a:r>
            <a:r>
              <a:rPr lang="cs-CZ" sz="1600" dirty="0" err="1" smtClean="0"/>
              <a:t>ŽoP</a:t>
            </a:r>
            <a:r>
              <a:rPr lang="cs-CZ" sz="1600" dirty="0" smtClean="0"/>
              <a:t> obsahují všechny potřebné informace - konečný příjemce elektronicky podepíše finální verzi zprávy, která je v přílohách zprávy ve formátu PDF</a:t>
            </a:r>
          </a:p>
          <a:p>
            <a:pPr lvl="1">
              <a:buFontTx/>
              <a:buChar char="-"/>
            </a:pPr>
            <a:endParaRPr lang="cs-CZ" sz="800" u="sng" dirty="0"/>
          </a:p>
          <a:p>
            <a:pPr lvl="1">
              <a:buFontTx/>
              <a:buChar char="-"/>
            </a:pPr>
            <a:r>
              <a:rPr lang="cs-CZ" sz="1600" u="sng" dirty="0" smtClean="0"/>
              <a:t>Schválená zpráva</a:t>
            </a:r>
            <a:r>
              <a:rPr lang="cs-CZ" sz="1600" dirty="0" smtClean="0"/>
              <a:t> = proces kontroly byl ukončen, finanční prostředky budou převedeny na účet konečného příjemce</a:t>
            </a:r>
          </a:p>
          <a:p>
            <a:pPr lvl="1">
              <a:buFontTx/>
              <a:buChar char="-"/>
            </a:pPr>
            <a:endParaRPr lang="cs-CZ" sz="800" u="sng" dirty="0"/>
          </a:p>
          <a:p>
            <a:pPr lvl="1">
              <a:buFontTx/>
              <a:buChar char="-"/>
            </a:pPr>
            <a:r>
              <a:rPr lang="cs-CZ" sz="1600" u="sng" dirty="0"/>
              <a:t>Zrušená zpráva</a:t>
            </a:r>
            <a:r>
              <a:rPr lang="cs-CZ" sz="1600" dirty="0"/>
              <a:t> = zpráva byla předložena bez </a:t>
            </a:r>
            <a:r>
              <a:rPr lang="cs-CZ" sz="1600" dirty="0" err="1" smtClean="0"/>
              <a:t>ŽoP</a:t>
            </a:r>
            <a:r>
              <a:rPr lang="cs-CZ" sz="1600" dirty="0" smtClean="0"/>
              <a:t>, musí být založena nová</a:t>
            </a:r>
            <a:endParaRPr lang="cs-CZ" sz="1600" dirty="0"/>
          </a:p>
          <a:p>
            <a:pPr lvl="1">
              <a:buFontTx/>
              <a:buChar char="-"/>
            </a:pPr>
            <a:endParaRPr lang="cs-CZ" sz="1600" u="sng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1674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4429124" cy="363537"/>
          </a:xfrm>
        </p:spPr>
        <p:txBody>
          <a:bodyPr/>
          <a:lstStyle/>
          <a:p>
            <a:r>
              <a:rPr lang="cs-CZ" sz="1800" dirty="0" smtClean="0"/>
              <a:t>Vyplnění zprávy o realizaci iniciativy BFB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48" y="1166018"/>
            <a:ext cx="7114977" cy="5691982"/>
          </a:xfrm>
        </p:spPr>
      </p:pic>
    </p:spTree>
    <p:extLst>
      <p:ext uri="{BB962C8B-B14F-4D97-AF65-F5344CB8AC3E}">
        <p14:creationId xmlns:p14="http://schemas.microsoft.com/office/powerpoint/2010/main" val="2850897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3771900" cy="477837"/>
          </a:xfrm>
        </p:spPr>
        <p:txBody>
          <a:bodyPr/>
          <a:lstStyle/>
          <a:p>
            <a:r>
              <a:rPr lang="cs-CZ" sz="1800" dirty="0" smtClean="0"/>
              <a:t>Popis postupu projektu = iniciativy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23" y="1171574"/>
            <a:ext cx="7036593" cy="5629275"/>
          </a:xfrm>
        </p:spPr>
      </p:pic>
    </p:spTree>
    <p:extLst>
      <p:ext uri="{BB962C8B-B14F-4D97-AF65-F5344CB8AC3E}">
        <p14:creationId xmlns:p14="http://schemas.microsoft.com/office/powerpoint/2010/main" val="4242539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6225" y="274638"/>
            <a:ext cx="5753100" cy="696912"/>
          </a:xfrm>
        </p:spPr>
        <p:txBody>
          <a:bodyPr/>
          <a:lstStyle/>
          <a:p>
            <a:r>
              <a:rPr lang="cs-CZ" sz="1800" dirty="0" smtClean="0"/>
              <a:t>Čerpání rozpočtu – pro vyplnění konkrétních finančních údajů je nutné přiložit ke zprávě také </a:t>
            </a:r>
            <a:r>
              <a:rPr lang="cs-CZ" sz="1800" dirty="0" err="1" smtClean="0"/>
              <a:t>ŽoP</a:t>
            </a:r>
            <a:r>
              <a:rPr lang="cs-CZ" sz="1800" dirty="0" smtClean="0"/>
              <a:t> = žádost o platbu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23" y="1190625"/>
            <a:ext cx="6988968" cy="5591175"/>
          </a:xfrm>
        </p:spPr>
      </p:pic>
    </p:spTree>
    <p:extLst>
      <p:ext uri="{BB962C8B-B14F-4D97-AF65-F5344CB8AC3E}">
        <p14:creationId xmlns:p14="http://schemas.microsoft.com/office/powerpoint/2010/main" val="2346912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81550" cy="677862"/>
          </a:xfrm>
        </p:spPr>
        <p:txBody>
          <a:bodyPr/>
          <a:lstStyle/>
          <a:p>
            <a:r>
              <a:rPr lang="cs-CZ" sz="1800" dirty="0" smtClean="0"/>
              <a:t>Žádost o platbu byla založena – je možné vyplnit finanční údaje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23" y="1152367"/>
            <a:ext cx="7086402" cy="5669122"/>
          </a:xfrm>
        </p:spPr>
      </p:pic>
    </p:spTree>
    <p:extLst>
      <p:ext uri="{BB962C8B-B14F-4D97-AF65-F5344CB8AC3E}">
        <p14:creationId xmlns:p14="http://schemas.microsoft.com/office/powerpoint/2010/main" val="2715069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86225" cy="525462"/>
          </a:xfrm>
        </p:spPr>
        <p:txBody>
          <a:bodyPr/>
          <a:lstStyle/>
          <a:p>
            <a:r>
              <a:rPr lang="cs-CZ" sz="1800" dirty="0" smtClean="0"/>
              <a:t>Seznam výdajů v žádosti o platbu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87" y="1152525"/>
            <a:ext cx="7131844" cy="5705475"/>
          </a:xfrm>
        </p:spPr>
      </p:pic>
    </p:spTree>
    <p:extLst>
      <p:ext uri="{BB962C8B-B14F-4D97-AF65-F5344CB8AC3E}">
        <p14:creationId xmlns:p14="http://schemas.microsoft.com/office/powerpoint/2010/main" val="3464767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2324100" cy="439737"/>
          </a:xfrm>
        </p:spPr>
        <p:txBody>
          <a:bodyPr/>
          <a:lstStyle/>
          <a:p>
            <a:r>
              <a:rPr lang="cs-CZ" sz="1800" dirty="0" smtClean="0"/>
              <a:t>Platební doklady 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3" y="1166018"/>
            <a:ext cx="7067352" cy="5653882"/>
          </a:xfrm>
        </p:spPr>
      </p:pic>
    </p:spTree>
    <p:extLst>
      <p:ext uri="{BB962C8B-B14F-4D97-AF65-F5344CB8AC3E}">
        <p14:creationId xmlns:p14="http://schemas.microsoft.com/office/powerpoint/2010/main" val="1453071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38700" cy="420687"/>
          </a:xfrm>
        </p:spPr>
        <p:txBody>
          <a:bodyPr/>
          <a:lstStyle/>
          <a:p>
            <a:r>
              <a:rPr lang="cs-CZ" sz="1800" dirty="0" smtClean="0"/>
              <a:t>Nahrání finančních údajů do zprávy o iniciativě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23" y="1181100"/>
            <a:ext cx="7012781" cy="5610225"/>
          </a:xfrm>
        </p:spPr>
      </p:pic>
    </p:spTree>
    <p:extLst>
      <p:ext uri="{BB962C8B-B14F-4D97-AF65-F5344CB8AC3E}">
        <p14:creationId xmlns:p14="http://schemas.microsoft.com/office/powerpoint/2010/main" val="2833034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62549" cy="696912"/>
          </a:xfrm>
        </p:spPr>
        <p:txBody>
          <a:bodyPr/>
          <a:lstStyle/>
          <a:p>
            <a:r>
              <a:rPr lang="cs-CZ" sz="1800" dirty="0" smtClean="0"/>
              <a:t>Vrácení </a:t>
            </a:r>
            <a:r>
              <a:rPr lang="cs-CZ" sz="1800" dirty="0" err="1" smtClean="0"/>
              <a:t>ŽoP</a:t>
            </a:r>
            <a:r>
              <a:rPr lang="cs-CZ" sz="1800" dirty="0" smtClean="0"/>
              <a:t> k dopracování – je možné znovu upravit finanční údaje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" y="1188878"/>
            <a:ext cx="7086402" cy="5669122"/>
          </a:xfrm>
        </p:spPr>
      </p:pic>
    </p:spTree>
    <p:extLst>
      <p:ext uri="{BB962C8B-B14F-4D97-AF65-F5344CB8AC3E}">
        <p14:creationId xmlns:p14="http://schemas.microsoft.com/office/powerpoint/2010/main" val="478810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3662"/>
            <a:ext cx="4248150" cy="915987"/>
          </a:xfrm>
        </p:spPr>
        <p:txBody>
          <a:bodyPr/>
          <a:lstStyle/>
          <a:p>
            <a:r>
              <a:rPr lang="cs-CZ" sz="1800" dirty="0" smtClean="0"/>
              <a:t>Pokud je vše vyplněno, je možné zprávu, spolu s žádostí o platbu, předat ke kontrole Zprostředkovateli fondu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49" y="1181099"/>
            <a:ext cx="7036594" cy="5629275"/>
          </a:xfrm>
        </p:spPr>
      </p:pic>
    </p:spTree>
    <p:extLst>
      <p:ext uri="{BB962C8B-B14F-4D97-AF65-F5344CB8AC3E}">
        <p14:creationId xmlns:p14="http://schemas.microsoft.com/office/powerpoint/2010/main" val="1741976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76575" cy="515937"/>
          </a:xfrm>
        </p:spPr>
        <p:txBody>
          <a:bodyPr/>
          <a:lstStyle/>
          <a:p>
            <a:r>
              <a:rPr lang="cs-CZ" sz="1800" dirty="0" smtClean="0"/>
              <a:t>Kontrola zprávy a </a:t>
            </a:r>
            <a:r>
              <a:rPr lang="cs-CZ" sz="1800" dirty="0" err="1" smtClean="0"/>
              <a:t>ŽoP</a:t>
            </a:r>
            <a:endParaRPr lang="cs-CZ" sz="1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90700"/>
            <a:ext cx="8229600" cy="4486275"/>
          </a:xfrm>
        </p:spPr>
        <p:txBody>
          <a:bodyPr/>
          <a:lstStyle/>
          <a:p>
            <a:pPr marL="361950" indent="-361950">
              <a:buNone/>
            </a:pPr>
            <a:r>
              <a:rPr lang="cs-CZ" sz="2400" dirty="0" smtClean="0"/>
              <a:t>- 	Po předložení zprávy a </a:t>
            </a:r>
            <a:r>
              <a:rPr lang="cs-CZ" sz="2400" dirty="0" err="1" smtClean="0"/>
              <a:t>ŽoP</a:t>
            </a:r>
            <a:r>
              <a:rPr lang="cs-CZ" sz="2400" dirty="0" smtClean="0"/>
              <a:t> ke kontrole probíhá kontrola zprávy, </a:t>
            </a:r>
            <a:r>
              <a:rPr lang="cs-CZ" sz="2400" dirty="0" err="1" smtClean="0"/>
              <a:t>ŽoP</a:t>
            </a:r>
            <a:r>
              <a:rPr lang="cs-CZ" sz="2400" dirty="0" smtClean="0"/>
              <a:t> a všech příloh ze strany Zprostředkovatele fondu.</a:t>
            </a:r>
          </a:p>
          <a:p>
            <a:endParaRPr lang="cs-CZ" sz="2400" dirty="0" smtClean="0"/>
          </a:p>
          <a:p>
            <a:pPr>
              <a:buFontTx/>
              <a:buChar char="-"/>
            </a:pPr>
            <a:r>
              <a:rPr lang="cs-CZ" sz="2400" dirty="0" smtClean="0"/>
              <a:t>Pokud je konečný příjemce vyzván k oficiálnímu předložení zprávy, podepíše dokument v přílohách (Dokument zprávy o realizaci projektu).</a:t>
            </a:r>
          </a:p>
          <a:p>
            <a:pPr>
              <a:buFontTx/>
              <a:buChar char="-"/>
            </a:pPr>
            <a:endParaRPr lang="cs-CZ" sz="2400" dirty="0"/>
          </a:p>
          <a:p>
            <a:pPr>
              <a:buFontTx/>
              <a:buChar char="-"/>
            </a:pPr>
            <a:r>
              <a:rPr lang="cs-CZ" sz="2400" dirty="0" smtClean="0"/>
              <a:t>Po předložení podepsaného dokumentu je </a:t>
            </a:r>
            <a:r>
              <a:rPr lang="cs-CZ" sz="2400" dirty="0"/>
              <a:t>z</a:t>
            </a:r>
            <a:r>
              <a:rPr lang="cs-CZ" sz="2400" dirty="0" smtClean="0"/>
              <a:t>práva schválena, tzn. konečnému příjemci jsou převedeny na účet finanční prostředky ve výši, v jaké byly schváleny v </a:t>
            </a:r>
            <a:r>
              <a:rPr lang="cs-CZ" sz="2400" dirty="0" err="1" smtClean="0"/>
              <a:t>ŽoP</a:t>
            </a:r>
            <a:r>
              <a:rPr lang="cs-CZ" sz="2400" dirty="0" smtClean="0"/>
              <a:t>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5259469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725" y="282578"/>
            <a:ext cx="3124199" cy="411162"/>
          </a:xfrm>
        </p:spPr>
        <p:txBody>
          <a:bodyPr/>
          <a:lstStyle/>
          <a:p>
            <a:r>
              <a:rPr lang="cs-CZ" sz="1800" b="1" dirty="0" smtClean="0"/>
              <a:t>4. Často kladené dotazy</a:t>
            </a:r>
            <a:endParaRPr lang="cs-CZ" sz="1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cs-CZ" sz="2400" dirty="0" smtClean="0"/>
              <a:t>Je uznatelným výdajem mzda českého experta? </a:t>
            </a:r>
            <a:r>
              <a:rPr lang="cs-CZ" sz="2400" dirty="0"/>
              <a:t>Mezi uznatelnými výdaji ve výzvě </a:t>
            </a:r>
            <a:r>
              <a:rPr lang="cs-CZ" sz="2400" dirty="0" smtClean="0"/>
              <a:t>mzdové </a:t>
            </a:r>
            <a:r>
              <a:rPr lang="cs-CZ" sz="2400" dirty="0"/>
              <a:t>náklady </a:t>
            </a:r>
            <a:r>
              <a:rPr lang="cs-CZ" sz="2400" dirty="0" smtClean="0"/>
              <a:t>uváděny nejsou</a:t>
            </a:r>
            <a:r>
              <a:rPr lang="cs-CZ" sz="2400" dirty="0"/>
              <a:t>. Pokud ale pracovníci projektu pojedou na služební cestu do Norska, bude to v jejich pracovní době</a:t>
            </a:r>
            <a:r>
              <a:rPr lang="cs-CZ" sz="2400" dirty="0" smtClean="0"/>
              <a:t>.</a:t>
            </a:r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r>
              <a:rPr lang="cs-CZ" sz="2400" dirty="0" smtClean="0"/>
              <a:t>Odpověď: </a:t>
            </a:r>
          </a:p>
          <a:p>
            <a:pPr marL="0" indent="0">
              <a:buNone/>
            </a:pPr>
            <a:r>
              <a:rPr lang="cs-CZ" sz="2400" dirty="0"/>
              <a:t>V rámci BFB je pro české experty počítáno s náklady na cestu do zahraničí, ubytování apod. a také dietami, které v sobě zahrnují stravné a kapesné, které je vypočteno vždy pro konkrétní zemi. </a:t>
            </a:r>
          </a:p>
        </p:txBody>
      </p:sp>
    </p:spTree>
    <p:extLst>
      <p:ext uri="{BB962C8B-B14F-4D97-AF65-F5344CB8AC3E}">
        <p14:creationId xmlns:p14="http://schemas.microsoft.com/office/powerpoint/2010/main" val="1940054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1314449" cy="382587"/>
          </a:xfrm>
        </p:spPr>
        <p:txBody>
          <a:bodyPr/>
          <a:lstStyle/>
          <a:p>
            <a:r>
              <a:rPr lang="cs-CZ" sz="1800" dirty="0" err="1" smtClean="0"/>
              <a:t>FAQs</a:t>
            </a:r>
            <a:endParaRPr lang="cs-CZ" sz="1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23975"/>
            <a:ext cx="8229600" cy="5210175"/>
          </a:xfrm>
        </p:spPr>
        <p:txBody>
          <a:bodyPr/>
          <a:lstStyle/>
          <a:p>
            <a:pPr marL="457200" indent="-457200">
              <a:buAutoNum type="arabicPeriod" startAt="2"/>
            </a:pPr>
            <a:r>
              <a:rPr lang="cs-CZ" sz="2400" dirty="0" smtClean="0"/>
              <a:t>Ve schváleném projektu nemáme žádného partnera</a:t>
            </a:r>
            <a:r>
              <a:rPr lang="cs-CZ" sz="2400" dirty="0"/>
              <a:t> </a:t>
            </a:r>
            <a:r>
              <a:rPr lang="cs-CZ" sz="2400" dirty="0" smtClean="0"/>
              <a:t>z </a:t>
            </a:r>
            <a:r>
              <a:rPr lang="cs-CZ" sz="2400" dirty="0" err="1" smtClean="0"/>
              <a:t>donorského</a:t>
            </a:r>
            <a:r>
              <a:rPr lang="cs-CZ" sz="2400" dirty="0" smtClean="0"/>
              <a:t> státu. </a:t>
            </a:r>
            <a:r>
              <a:rPr lang="cs-CZ" sz="2400" dirty="0"/>
              <a:t>R</a:t>
            </a:r>
            <a:r>
              <a:rPr lang="cs-CZ" sz="2400" dirty="0" smtClean="0"/>
              <a:t>ádi </a:t>
            </a:r>
            <a:r>
              <a:rPr lang="cs-CZ" sz="2400" dirty="0"/>
              <a:t>bychom </a:t>
            </a:r>
            <a:r>
              <a:rPr lang="cs-CZ" sz="2400" dirty="0" smtClean="0"/>
              <a:t>ale podnikli </a:t>
            </a:r>
            <a:r>
              <a:rPr lang="cs-CZ" sz="2400" dirty="0"/>
              <a:t>studijní cestu na instituci, která má dlouhodobé zkušenosti s analýzami, které budeme provádět a </a:t>
            </a:r>
            <a:r>
              <a:rPr lang="cs-CZ" sz="2400" dirty="0" smtClean="0"/>
              <a:t>také se </a:t>
            </a:r>
            <a:r>
              <a:rPr lang="cs-CZ" sz="2400" dirty="0"/>
              <a:t>obecně </a:t>
            </a:r>
            <a:r>
              <a:rPr lang="cs-CZ" sz="2400" dirty="0" smtClean="0"/>
              <a:t>zabývá </a:t>
            </a:r>
            <a:r>
              <a:rPr lang="cs-CZ" sz="2400" dirty="0"/>
              <a:t>problematikou našeho projektu. Pokud by tato instituce měla s naší studijní cestou nějaké náklady, byly by uznatelné</a:t>
            </a:r>
            <a:r>
              <a:rPr lang="cs-CZ" sz="2400" dirty="0" smtClean="0"/>
              <a:t>?</a:t>
            </a:r>
          </a:p>
          <a:p>
            <a:pPr marL="457200" indent="-457200">
              <a:buAutoNum type="arabicPeriod" startAt="2"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Odpověď:</a:t>
            </a:r>
          </a:p>
          <a:p>
            <a:pPr marL="0" indent="0">
              <a:buNone/>
            </a:pPr>
            <a:r>
              <a:rPr lang="cs-CZ" sz="2400" dirty="0"/>
              <a:t>Ano. Výdaje zahraničního partnera by byly uznatelné (samozřejmě dle jejich charakteru a pravidel způsobilosti výdajů), výdaje zahraničního partnera poté vyúčtovává žadatel o iniciativu (vizte kapitolu IX. Pokynu pro žadatele a příjemce</a:t>
            </a:r>
            <a:r>
              <a:rPr lang="cs-CZ" sz="2400" dirty="0" smtClean="0"/>
              <a:t>).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841941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3950"/>
          </a:xfrm>
        </p:spPr>
        <p:txBody>
          <a:bodyPr/>
          <a:lstStyle/>
          <a:p>
            <a:pPr marL="457200" indent="-457200">
              <a:buAutoNum type="arabicPeriod" startAt="3"/>
            </a:pPr>
            <a:r>
              <a:rPr lang="cs-CZ" sz="2400" dirty="0" smtClean="0"/>
              <a:t>Jsou v rámci pravidel BFB uznatelné náklady i pro českého partnera konkrétního projektu? </a:t>
            </a:r>
          </a:p>
          <a:p>
            <a:pPr marL="457200" indent="-457200">
              <a:buAutoNum type="arabicPeriod" startAt="3"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Odpověď:</a:t>
            </a:r>
          </a:p>
          <a:p>
            <a:pPr marL="0" indent="0">
              <a:buNone/>
            </a:pPr>
            <a:r>
              <a:rPr lang="cs-CZ" sz="2400" dirty="0" smtClean="0"/>
              <a:t>Ano, výdaje partnera jsou uznatelné. Avšak žadatelem o </a:t>
            </a:r>
            <a:r>
              <a:rPr lang="cs-CZ" sz="2400" dirty="0"/>
              <a:t>iniciativu </a:t>
            </a:r>
            <a:r>
              <a:rPr lang="cs-CZ" sz="2400" dirty="0" smtClean="0"/>
              <a:t>musí být vždy konečný </a:t>
            </a:r>
            <a:r>
              <a:rPr lang="cs-CZ" sz="2400" dirty="0"/>
              <a:t>příjemce projektu a výdaje partnera (jak českého tak </a:t>
            </a:r>
            <a:r>
              <a:rPr lang="cs-CZ" sz="2400" dirty="0" smtClean="0"/>
              <a:t>zahraničního) </a:t>
            </a:r>
            <a:r>
              <a:rPr lang="cs-CZ" sz="2400" dirty="0"/>
              <a:t>by byly výdaje, které uvede žadatel do žádosti. </a:t>
            </a:r>
            <a:r>
              <a:rPr lang="cs-CZ" sz="2400" dirty="0" smtClean="0"/>
              <a:t>Žadatel </a:t>
            </a:r>
            <a:r>
              <a:rPr lang="cs-CZ" sz="2400" dirty="0"/>
              <a:t>je bude všechny nakonec </a:t>
            </a:r>
            <a:r>
              <a:rPr lang="cs-CZ" sz="2400" dirty="0" smtClean="0"/>
              <a:t>vyúčtovávat dle standardních pravidel uvedených v Pokynech NKM pro způsobilé výdaje. </a:t>
            </a:r>
          </a:p>
          <a:p>
            <a:pPr marL="0" indent="0">
              <a:buNone/>
            </a:pPr>
            <a:r>
              <a:rPr lang="cs-CZ" sz="2400" dirty="0" smtClean="0"/>
              <a:t>V</a:t>
            </a:r>
            <a:r>
              <a:rPr lang="cs-CZ" sz="2400" dirty="0"/>
              <a:t> žádosti </a:t>
            </a:r>
            <a:r>
              <a:rPr lang="cs-CZ" sz="2400" dirty="0" smtClean="0"/>
              <a:t>vždy musí </a:t>
            </a:r>
            <a:r>
              <a:rPr lang="cs-CZ" sz="2400" dirty="0"/>
              <a:t>figurovat </a:t>
            </a:r>
            <a:r>
              <a:rPr lang="cs-CZ" sz="2400" dirty="0" smtClean="0"/>
              <a:t>partner z </a:t>
            </a:r>
            <a:r>
              <a:rPr lang="cs-CZ" sz="2400" dirty="0" err="1" smtClean="0"/>
              <a:t>donorského</a:t>
            </a:r>
            <a:r>
              <a:rPr lang="cs-CZ" sz="2400" dirty="0" smtClean="0"/>
              <a:t> státu nebo mezinárodní organizace.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57200" y="312738"/>
            <a:ext cx="1314449" cy="382587"/>
          </a:xfrm>
          <a:prstGeom prst="rect">
            <a:avLst/>
          </a:prstGeom>
        </p:spPr>
        <p:txBody>
          <a:bodyPr/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1800" dirty="0" err="1" smtClean="0"/>
              <a:t>FAQs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520432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dirty="0" smtClean="0"/>
              <a:t>Děkuji za pozornost.</a:t>
            </a:r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2000" dirty="0" smtClean="0"/>
              <a:t>Další dotazy k Bilaterálnímu fondu – opatření „B“ je možné zasílat na adresu </a:t>
            </a:r>
            <a:r>
              <a:rPr lang="cs-CZ" sz="2000" dirty="0" smtClean="0">
                <a:hlinkClick r:id="rId2"/>
              </a:rPr>
              <a:t>fmrealizace@mfcr.cz</a:t>
            </a:r>
            <a:r>
              <a:rPr lang="cs-CZ" sz="2000" dirty="0" smtClean="0"/>
              <a:t> </a:t>
            </a:r>
          </a:p>
          <a:p>
            <a:pPr marL="0" indent="0" algn="ctr">
              <a:buNone/>
            </a:pPr>
            <a:endParaRPr lang="cs-CZ" sz="2000" dirty="0" smtClean="0"/>
          </a:p>
          <a:p>
            <a:pPr marL="0" indent="0" algn="ctr">
              <a:buNone/>
            </a:pPr>
            <a:endParaRPr lang="cs-CZ" sz="2000" dirty="0" smtClean="0"/>
          </a:p>
        </p:txBody>
      </p:sp>
      <p:sp>
        <p:nvSpPr>
          <p:cNvPr id="2" name="TextovéPole 1"/>
          <p:cNvSpPr txBox="1"/>
          <p:nvPr/>
        </p:nvSpPr>
        <p:spPr>
          <a:xfrm>
            <a:off x="457200" y="171449"/>
            <a:ext cx="3448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>
                <a:latin typeface="+mj-lt"/>
              </a:rPr>
              <a:t>Bilaterální fond na programové úrovni – opatření „B“</a:t>
            </a:r>
            <a:endParaRPr lang="en-US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196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</TotalTime>
  <Words>910</Words>
  <Application>Microsoft Office PowerPoint</Application>
  <PresentationFormat>Předvádění na obrazovce (4:3)</PresentationFormat>
  <Paragraphs>199</Paragraphs>
  <Slides>35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35</vt:i4>
      </vt:variant>
    </vt:vector>
  </HeadingPairs>
  <TitlesOfParts>
    <vt:vector size="37" baseType="lpstr">
      <vt:lpstr>Thème Office</vt:lpstr>
      <vt:lpstr>Conception personnalisée</vt:lpstr>
      <vt:lpstr>Prezentace aplikace PowerPoint</vt:lpstr>
      <vt:lpstr>Prezentace aplikace PowerPoint</vt:lpstr>
      <vt:lpstr>Prezentace aplikace PowerPoint</vt:lpstr>
      <vt:lpstr>min. a max. výše grantu</vt:lpstr>
      <vt:lpstr>oprávněné iniciativy</vt:lpstr>
      <vt:lpstr>způsobilé výdaje</vt:lpstr>
      <vt:lpstr>partneři k realizaci iniciativy</vt:lpstr>
      <vt:lpstr>Prezentace aplikace PowerPoint</vt:lpstr>
      <vt:lpstr>náležitosti žádosti o iniciativu</vt:lpstr>
      <vt:lpstr>Prezentace aplikace PowerPoint</vt:lpstr>
      <vt:lpstr>2. postup předložení žádosti o iniciativu</vt:lpstr>
      <vt:lpstr>zpracování žádosti</vt:lpstr>
      <vt:lpstr>Prezentace aplikace PowerPoint</vt:lpstr>
      <vt:lpstr>Prezentace aplikace PowerPoint</vt:lpstr>
      <vt:lpstr>Prezentace aplikace PowerPoint</vt:lpstr>
      <vt:lpstr>Po vyplnění údajů ve všech záložkách žádosti a poli Bankovní účet lze vygenerovat žádost o grant</vt:lpstr>
      <vt:lpstr>Vygenerování dokumentu žádosti o grant</vt:lpstr>
      <vt:lpstr>Až po podepsání dokumentu lze žádost předložit</vt:lpstr>
      <vt:lpstr>Podání žádosti k posouzení</vt:lpstr>
      <vt:lpstr>3. postup předložení zprávy o iniciativě</vt:lpstr>
      <vt:lpstr>stavy zprávy a ŽoP v IS CEDR</vt:lpstr>
      <vt:lpstr>Vyplnění zprávy o realizaci iniciativy BFB</vt:lpstr>
      <vt:lpstr>Popis postupu projektu = iniciativy</vt:lpstr>
      <vt:lpstr>Čerpání rozpočtu – pro vyplnění konkrétních finančních údajů je nutné přiložit ke zprávě také ŽoP = žádost o platbu</vt:lpstr>
      <vt:lpstr>Žádost o platbu byla založena – je možné vyplnit finanční údaje</vt:lpstr>
      <vt:lpstr>Seznam výdajů v žádosti o platbu</vt:lpstr>
      <vt:lpstr>Platební doklady </vt:lpstr>
      <vt:lpstr>Nahrání finančních údajů do zprávy o iniciativě</vt:lpstr>
      <vt:lpstr>Vrácení ŽoP k dopracování – je možné znovu upravit finanční údaje</vt:lpstr>
      <vt:lpstr>Pokud je vše vyplněno, je možné zprávu, spolu s žádostí o platbu, předat ke kontrole Zprostředkovateli fondu</vt:lpstr>
      <vt:lpstr>Kontrola zprávy a ŽoP</vt:lpstr>
      <vt:lpstr>4. Často kladené dotazy</vt:lpstr>
      <vt:lpstr>FAQs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disparities _x0003_Strengthening relations</dc:title>
  <dc:creator>Utilisateur de Microsoft Office</dc:creator>
  <cp:lastModifiedBy>HP</cp:lastModifiedBy>
  <cp:revision>245</cp:revision>
  <cp:lastPrinted>2015-02-05T09:52:11Z</cp:lastPrinted>
  <dcterms:created xsi:type="dcterms:W3CDTF">2011-11-09T09:46:35Z</dcterms:created>
  <dcterms:modified xsi:type="dcterms:W3CDTF">2015-05-21T14:44:31Z</dcterms:modified>
</cp:coreProperties>
</file>