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xlsx" ContentType="application/vnd.openxmlformats-officedocument.spreadsheetml.sheet"/>
  <Default Extension="emf" ContentType="image/x-emf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"/>
  </p:notesMasterIdLst>
  <p:handoutMasterIdLst>
    <p:handoutMasterId r:id="rId4"/>
  </p:handoutMasterIdLst>
  <p:sldIdLst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82" r:id="rId24"/>
    <p:sldId id="278" r:id="rId25"/>
    <p:sldId id="279" r:id="rId26"/>
    <p:sldId id="280" r:id="rId27"/>
    <p:sldId id="281" r:id="rId28"/>
    <p:sldId id="283" r:id="rId29"/>
    <p:sldId id="284" r:id="rId30"/>
    <p:sldId id="286" r:id="rId31"/>
    <p:sldId id="287" r:id="rId32"/>
    <p:sldId id="288" r:id="rId33"/>
  </p:sldIdLst>
  <p:sldSz cx="9144000" cy="6858000" type="screen4x3"/>
  <p:notesSz cx="6858000" cy="9144000"/>
  <p:custDataLst>
    <p:tags r:id="rId34"/>
  </p:custDataLst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5F5F5F"/>
    <a:srgbClr val="003A78"/>
    <a:srgbClr val="0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26" autoAdjust="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668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6.xml" /><Relationship Id="rId31" Type="http://schemas.openxmlformats.org/officeDocument/2006/relationships/slide" Target="slides/slide27.xml" /><Relationship Id="rId32" Type="http://schemas.openxmlformats.org/officeDocument/2006/relationships/slide" Target="slides/slide28.xml" /><Relationship Id="rId33" Type="http://schemas.openxmlformats.org/officeDocument/2006/relationships/slide" Target="slides/slide29.xml" /><Relationship Id="rId34" Type="http://schemas.openxmlformats.org/officeDocument/2006/relationships/tags" Target="tags/tag149.xml" /><Relationship Id="rId35" Type="http://schemas.openxmlformats.org/officeDocument/2006/relationships/presProps" Target="presProps.xml" /><Relationship Id="rId36" Type="http://schemas.openxmlformats.org/officeDocument/2006/relationships/viewProps" Target="viewProps.xml" /><Relationship Id="rId37" Type="http://schemas.openxmlformats.org/officeDocument/2006/relationships/theme" Target="theme/theme1.xml" /><Relationship Id="rId38" Type="http://schemas.openxmlformats.org/officeDocument/2006/relationships/tableStyles" Target="tableStyles.xml" /><Relationship Id="rId4" Type="http://schemas.openxmlformats.org/officeDocument/2006/relationships/handoutMaster" Target="handoutMasters/handout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/Relationships>
</file>

<file path=ppt/charts/_rels/chart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/Relationships>
</file>

<file path=ppt/charts/_rels/chart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 /></Relationships>
</file>

<file path=ppt/charts/_rels/chart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 /><Relationship Id="rId2" Type="http://schemas.openxmlformats.org/officeDocument/2006/relationships/themeOverride" Target="../theme/themeOverride1.xml" /></Relationships>
</file>

<file path=ppt/charts/_rels/chart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 /></Relationships>
</file>

<file path=ppt/charts/_rels/chart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 /><Relationship Id="rId2" Type="http://schemas.openxmlformats.org/officeDocument/2006/relationships/themeOverride" Target="../theme/themeOverride2.xml" /></Relationships>
</file>

<file path=ppt/charts/_rels/chart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 /><Relationship Id="rId2" Type="http://schemas.openxmlformats.org/officeDocument/2006/relationships/themeOverride" Target="../theme/themeOverride3.xml" /></Relationships>
</file>

<file path=ppt/charts/_rels/chart1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 /></Relationships>
</file>

<file path=ppt/charts/_rels/chart1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 /></Relationships>
</file>

<file path=ppt/charts/chart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plotArea>
      <c:layout>
        <c:manualLayout>
          <c:layoutTarget val="inner"/>
          <c:xMode val="edge"/>
          <c:yMode val="edge"/>
          <c:x val="0.48354661464691162"/>
          <c:y val="0.041904762387275696"/>
          <c:w val="0.4813045859336853"/>
          <c:h val="0.9314285516738891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</c:spPr>
            <c:txPr>
              <a:bodyPr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Sheet5!$B$3:$B$11</c:f>
              <c:strCache>
                <c:ptCount val="9"/>
                <c:pt idx="0">
                  <c:v>Kontakt jsme dostali od zprostředkovatele / programového partnera</c:v>
                </c:pt>
                <c:pt idx="1">
                  <c:v>Identifikovali jsme partnera z informací v médiích / jeho veřejných aktivit</c:v>
                </c:pt>
                <c:pt idx="2">
                  <c:v>Identifikovali jsme partnera z jeho prezentace na webu</c:v>
                </c:pt>
                <c:pt idx="3">
                  <c:v>Kontakt od kolegů z jiné organizace</c:v>
                </c:pt>
                <c:pt idx="4">
                  <c:v>Díky akci pro podporu partnerství organizované poskytovatelem podpory</c:v>
                </c:pt>
                <c:pt idx="5">
                  <c:v>S partnerem jsme se znali z předchozím projektů</c:v>
                </c:pt>
                <c:pt idx="6">
                  <c:v>Osobní kontakt s partnerem</c:v>
                </c:pt>
                <c:pt idx="7">
                  <c:v>Mezinárodní konference</c:v>
                </c:pt>
                <c:pt idx="8">
                  <c:v>Jiné</c:v>
                </c:pt>
              </c:strCache>
            </c:strRef>
          </c:cat>
          <c:val>
            <c:numRef>
              <c:f>Sheet5!$D$3:$D$11</c:f>
              <c:numCache>
                <c:formatCode>0%</c:formatCode>
                <c:ptCount val="9"/>
                <c:pt idx="0">
                  <c:v>0.205882352941176</c:v>
                </c:pt>
                <c:pt idx="1">
                  <c:v>0.161764705882353</c:v>
                </c:pt>
                <c:pt idx="2">
                  <c:v>0.161764705882353</c:v>
                </c:pt>
                <c:pt idx="3">
                  <c:v>0.147058823529412</c:v>
                </c:pt>
                <c:pt idx="4">
                  <c:v>0.132352941176471</c:v>
                </c:pt>
                <c:pt idx="5">
                  <c:v>0.117647058823529</c:v>
                </c:pt>
                <c:pt idx="6">
                  <c:v>0.0735294117647059</c:v>
                </c:pt>
                <c:pt idx="7">
                  <c:v>0.0588235294117647</c:v>
                </c:pt>
                <c:pt idx="8">
                  <c:v>0.176470588235294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 val="100"/>
        <c:axId val="131702784"/>
        <c:axId val="131704320"/>
      </c:barChart>
      <c:catAx>
        <c:axId val="13170278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crossAx val="131704320"/>
        <c:crossesAt val="0"/>
        <c:auto val="0"/>
        <c:lblAlgn val="ctr"/>
        <c:lblOffset/>
        <c:noMultiLvlLbl val="0"/>
      </c:catAx>
      <c:valAx>
        <c:axId val="131704320"/>
        <c:scaling>
          <c:orientation/>
        </c:scaling>
        <c:delete val="0"/>
        <c:axPos val="b"/>
        <c:numFmt formatCode="0%" sourceLinked="0"/>
        <c:majorTickMark val="out"/>
        <c:minorTickMark val="none"/>
        <c:crossAx val="131702784"/>
        <c:crosses val="max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plotArea>
      <c:layout>
        <c:manualLayout>
          <c:layoutTarget val="inner"/>
          <c:xMode val="edge"/>
          <c:yMode val="edge"/>
          <c:x val="0.44197827577590942"/>
          <c:y val="0.062146890908479691"/>
          <c:w val="0.51788294315338135"/>
          <c:h val="0.58565992116928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Sheet29!$C$3</c:f>
              <c:strCache>
                <c:ptCount val="1"/>
                <c:pt idx="0">
                  <c:v>Hlavní důvod</c:v>
                </c:pt>
              </c:strCache>
            </c:strRef>
          </c:tx>
          <c:spPr>
            <a:solidFill>
              <a:srgbClr val="FFD200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Sheet29!$B$4:$B$6</c:f>
              <c:strCache>
                <c:ptCount val="3"/>
                <c:pt idx="0">
                  <c:v>Zájem o navrhovaný projekt</c:v>
                </c:pt>
                <c:pt idx="1">
                  <c:v>Zájem o partnerství / spolupráci s organizací</c:v>
                </c:pt>
                <c:pt idx="2">
                  <c:v>Zájem o čerpání fondů</c:v>
                </c:pt>
              </c:strCache>
            </c:strRef>
          </c:cat>
          <c:val>
            <c:numRef>
              <c:f>Sheet29!$C$4:$C$6</c:f>
              <c:numCache>
                <c:formatCode>0%</c:formatCode>
                <c:ptCount val="3"/>
                <c:pt idx="0">
                  <c:v>0.73</c:v>
                </c:pt>
                <c:pt idx="1">
                  <c:v>0.27</c:v>
                </c:pt>
                <c:pt idx="2">
                  <c:v>0.09</c:v>
                </c:pt>
              </c:numCache>
            </c:numRef>
          </c:val>
        </c:ser>
        <c:ser>
          <c:idx val="1"/>
          <c:order val="1"/>
          <c:tx>
            <c:strRef>
              <c:f>Sheet29!$D$3</c:f>
              <c:strCache>
                <c:ptCount val="1"/>
                <c:pt idx="0">
                  <c:v>Významný důvod</c:v>
                </c:pt>
              </c:strCache>
            </c:strRef>
          </c:tx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Sheet29!$B$4:$B$6</c:f>
              <c:strCache>
                <c:ptCount val="3"/>
                <c:pt idx="0">
                  <c:v>Zájem o navrhovaný projekt</c:v>
                </c:pt>
                <c:pt idx="1">
                  <c:v>Zájem o partnerství / spolupráci s organizací</c:v>
                </c:pt>
                <c:pt idx="2">
                  <c:v>Zájem o čerpání fondů</c:v>
                </c:pt>
              </c:strCache>
            </c:strRef>
          </c:cat>
          <c:val>
            <c:numRef>
              <c:f>Sheet29!$D$4:$D$6</c:f>
              <c:numCache>
                <c:formatCode>0%</c:formatCode>
                <c:ptCount val="3"/>
                <c:pt idx="0">
                  <c:v>0.27</c:v>
                </c:pt>
                <c:pt idx="1">
                  <c:v>0.59</c:v>
                </c:pt>
                <c:pt idx="2">
                  <c:v>0.32</c:v>
                </c:pt>
              </c:numCache>
            </c:numRef>
          </c:val>
        </c:ser>
        <c:ser>
          <c:idx val="2"/>
          <c:order val="2"/>
          <c:tx>
            <c:strRef>
              <c:f>Sheet29!$E$3</c:f>
              <c:strCache>
                <c:ptCount val="1"/>
                <c:pt idx="0">
                  <c:v>Méně významný důvod</c:v>
                </c:pt>
              </c:strCache>
            </c:strRef>
          </c:tx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Sheet29!$B$4:$B$6</c:f>
              <c:strCache>
                <c:ptCount val="3"/>
                <c:pt idx="0">
                  <c:v>Zájem o navrhovaný projekt</c:v>
                </c:pt>
                <c:pt idx="1">
                  <c:v>Zájem o partnerství / spolupráci s organizací</c:v>
                </c:pt>
                <c:pt idx="2">
                  <c:v>Zájem o čerpání fondů</c:v>
                </c:pt>
              </c:strCache>
            </c:strRef>
          </c:cat>
          <c:val>
            <c:numRef>
              <c:f>Sheet29!$E$4:$E$6</c:f>
              <c:numCache>
                <c:formatCode>0%</c:formatCode>
                <c:ptCount val="3"/>
                <c:pt idx="1">
                  <c:v>0.14</c:v>
                </c:pt>
                <c:pt idx="2">
                  <c:v>0.5</c:v>
                </c:pt>
              </c:numCache>
            </c:numRef>
          </c:val>
        </c:ser>
        <c:ser>
          <c:idx val="3"/>
          <c:order val="3"/>
          <c:tx>
            <c:strRef>
              <c:f>Sheet29!$F$3</c:f>
              <c:strCache>
                <c:ptCount val="1"/>
                <c:pt idx="0">
                  <c:v>Nebylo faktorem při rozhodování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Sheet29!$B$4:$B$6</c:f>
              <c:strCache>
                <c:ptCount val="3"/>
                <c:pt idx="0">
                  <c:v>Zájem o navrhovaný projekt</c:v>
                </c:pt>
                <c:pt idx="1">
                  <c:v>Zájem o partnerství / spolupráci s organizací</c:v>
                </c:pt>
                <c:pt idx="2">
                  <c:v>Zájem o čerpání fondů</c:v>
                </c:pt>
              </c:strCache>
            </c:strRef>
          </c:cat>
          <c:val>
            <c:numRef>
              <c:f>Sheet29!$F$4:$F$6</c:f>
              <c:numCache>
                <c:formatCode>General</c:formatCode>
                <c:ptCount val="3"/>
                <c:pt idx="2" formatCode="0%">
                  <c:v>0.09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 val="100"/>
        <c:axId val="132099072"/>
        <c:axId val="132109056"/>
      </c:barChart>
      <c:catAx>
        <c:axId val="13209907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crossAx val="132109056"/>
        <c:crosses val="autoZero"/>
        <c:auto val="0"/>
        <c:lblAlgn val="ctr"/>
        <c:lblOffset/>
        <c:noMultiLvlLbl val="0"/>
      </c:catAx>
      <c:valAx>
        <c:axId val="132109056"/>
        <c:scaling>
          <c:orientation/>
        </c:scaling>
        <c:delete val="0"/>
        <c:axPos val="b"/>
        <c:numFmt formatCode="General" sourceLinked="1"/>
        <c:majorTickMark val="none"/>
        <c:minorTickMark val="none"/>
        <c:crossAx val="132099072"/>
        <c:crosses val="max"/>
        <c:crossBetween val="between"/>
        <c:majorUnit val="0.2"/>
      </c:valAx>
    </c:plotArea>
    <c:legend>
      <c:legendPos val="b"/>
      <c:layout>
        <c:manualLayout>
          <c:xMode val="edge"/>
          <c:yMode val="edge"/>
          <c:x val="0.013766068033874035"/>
          <c:y val="0.78177142143249512"/>
          <c:w val="0.95751059055328369"/>
          <c:h val="0.18433026969432831"/>
        </c:manualLayout>
      </c:layout>
      <c:overlay val="0"/>
    </c:legend>
    <c:plotVisOnly val="1"/>
    <c:dispBlanksAs val="gap"/>
    <c:showDLblsOverMax val="0"/>
  </c:chart>
  <c:txPr>
    <a:bodyPr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plotArea>
      <c:barChart>
        <c:barDir val="bar"/>
        <c:grouping val="clustered"/>
        <c:varyColors val="0"/>
        <c:ser>
          <c:idx val="0"/>
          <c:order val="0"/>
          <c:tx>
            <c:strRef>
              <c:f>Sheet31!$A$2</c:f>
              <c:strCache>
                <c:ptCount val="1"/>
                <c:pt idx="0">
                  <c:v>Příjemci podpory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Sheet31!$B$3:$B$6</c:f>
              <c:strCache>
                <c:ptCount val="4"/>
                <c:pt idx="0">
                  <c:v>Zapojení partnera je (bylo) bezpodmínečně nutné pro úspěšné výsledky projektu</c:v>
                </c:pt>
                <c:pt idx="1">
                  <c:v>Zapojení partnera je (bylo) důležité pro dosažení výsledků projektu</c:v>
                </c:pt>
                <c:pt idx="2">
                  <c:v>Partner je (byl) pro dosažení výsledků užitečný, jeho přítomnost však nebyla nezbytná</c:v>
                </c:pt>
                <c:pt idx="3">
                  <c:v>Partner není (nebyl) pro projekt užitečný / přínosný</c:v>
                </c:pt>
              </c:strCache>
            </c:strRef>
          </c:cat>
          <c:val>
            <c:numRef>
              <c:f>Sheet31!$C$3:$C$6</c:f>
              <c:numCache>
                <c:formatCode>0%</c:formatCode>
                <c:ptCount val="4"/>
                <c:pt idx="0">
                  <c:v>0.36</c:v>
                </c:pt>
                <c:pt idx="1">
                  <c:v>0.43</c:v>
                </c:pt>
                <c:pt idx="2">
                  <c:v>0.2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Sheet31!$A$9</c:f>
              <c:strCache>
                <c:ptCount val="1"/>
                <c:pt idx="0">
                  <c:v>Partneři projektů z donorských zemí</c:v>
                </c:pt>
              </c:strCache>
            </c:strRef>
          </c:tx>
          <c:spPr>
            <a:solidFill>
              <a:srgbClr val="FFD200"/>
            </a:solidFill>
          </c:spPr>
          <c:invertIfNegative val="0"/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Sheet31!$B$3:$B$6</c:f>
              <c:strCache>
                <c:ptCount val="4"/>
                <c:pt idx="0">
                  <c:v>Zapojení partnera je (bylo) bezpodmínečně nutné pro úspěšné výsledky projektu</c:v>
                </c:pt>
                <c:pt idx="1">
                  <c:v>Zapojení partnera je (bylo) důležité pro dosažení výsledků projektu</c:v>
                </c:pt>
                <c:pt idx="2">
                  <c:v>Partner je (byl) pro dosažení výsledků užitečný, jeho přítomnost však nebyla nezbytná</c:v>
                </c:pt>
                <c:pt idx="3">
                  <c:v>Partner není (nebyl) pro projekt užitečný / přínosný</c:v>
                </c:pt>
              </c:strCache>
            </c:strRef>
          </c:cat>
          <c:val>
            <c:numRef>
              <c:f>Sheet31!$C$10:$C$13</c:f>
              <c:numCache>
                <c:formatCode>0%</c:formatCode>
                <c:ptCount val="4"/>
                <c:pt idx="0">
                  <c:v>0.38</c:v>
                </c:pt>
                <c:pt idx="1">
                  <c:v>0.55</c:v>
                </c:pt>
                <c:pt idx="2">
                  <c:v>0.06</c:v>
                </c:pt>
                <c:pt idx="3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/>
        <c:axId val="132423680"/>
        <c:axId val="132425216"/>
      </c:barChart>
      <c:catAx>
        <c:axId val="13242368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xPr>
          <a:bodyPr rot="0"/>
          <a:p>
            <a:pPr>
              <a:defRPr/>
            </a:pPr>
            <a:endParaRPr lang="en-US"/>
          </a:p>
        </c:txPr>
        <c:crossAx val="132425216"/>
        <c:crosses val="autoZero"/>
        <c:auto val="0"/>
        <c:lblAlgn val="ctr"/>
        <c:lblOffset/>
        <c:noMultiLvlLbl val="0"/>
      </c:catAx>
      <c:valAx>
        <c:axId val="132425216"/>
        <c:scaling>
          <c:orientation/>
        </c:scaling>
        <c:delete val="0"/>
        <c:axPos val="b"/>
        <c:numFmt formatCode="General" sourceLinked="1"/>
        <c:majorTickMark val="none"/>
        <c:minorTickMark val="none"/>
        <c:crossAx val="132423680"/>
        <c:crosses val="max"/>
        <c:crossBetween val="between"/>
      </c:valAx>
    </c:plotArea>
    <c:legend>
      <c:legendPos val="b"/>
      <c:overlay val="0"/>
      <c:txPr>
        <a:bodyPr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plotArea>
      <c:layout>
        <c:manualLayout>
          <c:layoutTarget val="inner"/>
          <c:xMode val="edge"/>
          <c:yMode val="edge"/>
          <c:x val="0.40877312421798706"/>
          <c:y val="0.027060270309448242"/>
          <c:w val="0.55108803510665894"/>
          <c:h val="0.81958627700805664"/>
        </c:manualLayout>
      </c:layout>
      <c:barChart>
        <c:barDir val="bar"/>
        <c:grouping val="clustered"/>
        <c:varyColors val="0"/>
        <c:ser>
          <c:idx val="0"/>
          <c:order val="0"/>
          <c:tx>
            <c:v>Na kterých aktivitách se partner nejvíce podílel</c:v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030002953484654427"/>
                  <c:y val="1.0740084377403036E-0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1034667541557304E-2"/>
                      <c:h val="4.5843834450624281E-2"/>
                    </c:manualLayout>
                  </c15:layout>
                </c:ext>
              </c:extLst>
            </c:dLbl>
            <c:dLbl>
              <c:idx val="5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Sheet24!$B$11:$B$17</c:f>
              <c:strCache>
                <c:ptCount val="7"/>
                <c:pt idx="0">
                  <c:v>Sdílení know-how, zkušeností a kontaktů</c:v>
                </c:pt>
                <c:pt idx="1">
                  <c:v>Výstupy</c:v>
                </c:pt>
                <c:pt idx="2">
                  <c:v>Kapacitní (lidská) podpora</c:v>
                </c:pt>
                <c:pt idx="3">
                  <c:v>Finanční podpora</c:v>
                </c:pt>
                <c:pt idx="4">
                  <c:v>Administrativní podpora</c:v>
                </c:pt>
                <c:pt idx="5">
                  <c:v>Nové obchodní příležitosti</c:v>
                </c:pt>
                <c:pt idx="6">
                  <c:v>Jiné</c:v>
                </c:pt>
              </c:strCache>
            </c:strRef>
          </c:cat>
          <c:val>
            <c:numRef>
              <c:f>Sheet22!$C$3:$C$9</c:f>
              <c:numCache>
                <c:formatCode>0%</c:formatCode>
                <c:ptCount val="7"/>
                <c:pt idx="0">
                  <c:v>0.85</c:v>
                </c:pt>
                <c:pt idx="1">
                  <c:v>0.68</c:v>
                </c:pt>
                <c:pt idx="2">
                  <c:v>0.29</c:v>
                </c:pt>
                <c:pt idx="3">
                  <c:v>0.1</c:v>
                </c:pt>
                <c:pt idx="4">
                  <c:v>0.04</c:v>
                </c:pt>
                <c:pt idx="6">
                  <c:v>0.08</c:v>
                </c:pt>
              </c:numCache>
            </c:numRef>
          </c:val>
        </c:ser>
        <c:ser>
          <c:idx val="1"/>
          <c:order val="1"/>
          <c:tx>
            <c:v>Ve kterých oblastech se pozitivně projevila přítomnost partnera</c:v>
          </c:tx>
          <c:spPr>
            <a:solidFill>
              <a:srgbClr val="FFD200"/>
            </a:solidFill>
          </c:spPr>
          <c:invertIfNegative val="0"/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Sheet24!$B$11:$B$17</c:f>
              <c:strCache>
                <c:ptCount val="7"/>
                <c:pt idx="0">
                  <c:v>Sdílení know-how, zkušeností a kontaktů</c:v>
                </c:pt>
                <c:pt idx="1">
                  <c:v>Výstupy</c:v>
                </c:pt>
                <c:pt idx="2">
                  <c:v>Kapacitní (lidská) podpora</c:v>
                </c:pt>
                <c:pt idx="3">
                  <c:v>Finanční podpora</c:v>
                </c:pt>
                <c:pt idx="4">
                  <c:v>Administrativní podpora</c:v>
                </c:pt>
                <c:pt idx="5">
                  <c:v>Nové obchodní příležitosti</c:v>
                </c:pt>
                <c:pt idx="6">
                  <c:v>Jiné</c:v>
                </c:pt>
              </c:strCache>
            </c:strRef>
          </c:cat>
          <c:val>
            <c:numRef>
              <c:f>Sheet22!$C$12:$C$18</c:f>
              <c:numCache>
                <c:formatCode>0%</c:formatCode>
                <c:ptCount val="7"/>
                <c:pt idx="0">
                  <c:v>0.84</c:v>
                </c:pt>
                <c:pt idx="1">
                  <c:v>0.73</c:v>
                </c:pt>
                <c:pt idx="2">
                  <c:v>0.26</c:v>
                </c:pt>
                <c:pt idx="3">
                  <c:v>0.07</c:v>
                </c:pt>
                <c:pt idx="4">
                  <c:v>0.05</c:v>
                </c:pt>
                <c:pt idx="5">
                  <c:v>0.03</c:v>
                </c:pt>
                <c:pt idx="6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/>
        <c:axId val="138628480"/>
        <c:axId val="138634368"/>
      </c:barChart>
      <c:catAx>
        <c:axId val="1386284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crossAx val="138634368"/>
        <c:crosses val="autoZero"/>
        <c:auto val="0"/>
        <c:lblAlgn val="ctr"/>
        <c:lblOffset/>
        <c:noMultiLvlLbl val="0"/>
      </c:catAx>
      <c:valAx>
        <c:axId val="138634368"/>
        <c:scaling>
          <c:orientation/>
        </c:scaling>
        <c:delete val="0"/>
        <c:axPos val="b"/>
        <c:numFmt formatCode="General" sourceLinked="1"/>
        <c:majorTickMark val="out"/>
        <c:minorTickMark val="none"/>
        <c:crossAx val="138628480"/>
        <c:crosses val="max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plotArea>
      <c:layout>
        <c:manualLayout>
          <c:layoutTarget val="inner"/>
          <c:xMode val="edge"/>
          <c:yMode val="edge"/>
          <c:x val="0.42008522152900696"/>
          <c:y val="0.031568374484777451"/>
          <c:w val="0.5349651575088501"/>
          <c:h val="0.82109862565994263"/>
        </c:manualLayout>
      </c:layout>
      <c:barChart>
        <c:barDir val="bar"/>
        <c:grouping val="clustered"/>
        <c:varyColors val="0"/>
        <c:ser>
          <c:idx val="0"/>
          <c:order val="0"/>
          <c:tx>
            <c:v>Na kterých aktivitách se partner nejvíce podílel</c:v>
          </c:tx>
          <c:spPr>
            <a:solidFill>
              <a:srgbClr val="FFD200"/>
            </a:solidFill>
          </c:spPr>
          <c:invertIfNegative val="0"/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06206073611974716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Sheet24!$B$11:$B$17</c:f>
              <c:strCache>
                <c:ptCount val="7"/>
                <c:pt idx="0">
                  <c:v>Sdílení know-how, zkušeností a kontaktů</c:v>
                </c:pt>
                <c:pt idx="1">
                  <c:v>Výstupy</c:v>
                </c:pt>
                <c:pt idx="2">
                  <c:v>Kapacitní (lidská) podpora</c:v>
                </c:pt>
                <c:pt idx="3">
                  <c:v>Finanční podpora</c:v>
                </c:pt>
                <c:pt idx="4">
                  <c:v>Administrativní podpora</c:v>
                </c:pt>
                <c:pt idx="5">
                  <c:v>Nové obchodní příležitosti</c:v>
                </c:pt>
                <c:pt idx="6">
                  <c:v>Jiné</c:v>
                </c:pt>
              </c:strCache>
            </c:strRef>
          </c:cat>
          <c:val>
            <c:numRef>
              <c:f>Sheet24!$C$3:$C$8</c:f>
              <c:numCache>
                <c:formatCode>0%</c:formatCode>
                <c:ptCount val="6"/>
                <c:pt idx="0">
                  <c:v>0.8</c:v>
                </c:pt>
                <c:pt idx="1">
                  <c:v>0.55</c:v>
                </c:pt>
                <c:pt idx="2">
                  <c:v>0.38</c:v>
                </c:pt>
                <c:pt idx="3">
                  <c:v>0.26</c:v>
                </c:pt>
                <c:pt idx="4">
                  <c:v>0.12</c:v>
                </c:pt>
                <c:pt idx="5">
                  <c:v>0.1</c:v>
                </c:pt>
              </c:numCache>
            </c:numRef>
          </c:val>
        </c:ser>
        <c:ser>
          <c:idx val="1"/>
          <c:order val="1"/>
          <c:tx>
            <c:v>Ve kterých oblastech se pozitivně projevila přítomnost partnera</c:v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03209952637553215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Sheet24!$B$11:$B$17</c:f>
              <c:strCache>
                <c:ptCount val="7"/>
                <c:pt idx="0">
                  <c:v>Sdílení know-how, zkušeností a kontaktů</c:v>
                </c:pt>
                <c:pt idx="1">
                  <c:v>Výstupy</c:v>
                </c:pt>
                <c:pt idx="2">
                  <c:v>Kapacitní (lidská) podpora</c:v>
                </c:pt>
                <c:pt idx="3">
                  <c:v>Finanční podpora</c:v>
                </c:pt>
                <c:pt idx="4">
                  <c:v>Administrativní podpora</c:v>
                </c:pt>
                <c:pt idx="5">
                  <c:v>Nové obchodní příležitosti</c:v>
                </c:pt>
                <c:pt idx="6">
                  <c:v>Jiné</c:v>
                </c:pt>
              </c:strCache>
            </c:strRef>
          </c:cat>
          <c:val>
            <c:numRef>
              <c:f>Sheet24!$C$11:$C$17</c:f>
              <c:numCache>
                <c:formatCode>0%</c:formatCode>
                <c:ptCount val="7"/>
                <c:pt idx="0">
                  <c:v>0.81</c:v>
                </c:pt>
                <c:pt idx="1">
                  <c:v>0.61</c:v>
                </c:pt>
                <c:pt idx="2">
                  <c:v>0.33</c:v>
                </c:pt>
                <c:pt idx="3">
                  <c:v>0.09</c:v>
                </c:pt>
                <c:pt idx="4">
                  <c:v>0.12</c:v>
                </c:pt>
                <c:pt idx="5">
                  <c:v>0.04</c:v>
                </c:pt>
                <c:pt idx="6">
                  <c:v>0.09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/>
        <c:axId val="138652672"/>
        <c:axId val="138556160"/>
      </c:barChart>
      <c:catAx>
        <c:axId val="13865267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crossAx val="138556160"/>
        <c:crosses val="autoZero"/>
        <c:auto val="0"/>
        <c:lblAlgn val="ctr"/>
        <c:lblOffset/>
        <c:noMultiLvlLbl val="0"/>
      </c:catAx>
      <c:valAx>
        <c:axId val="138556160"/>
        <c:scaling>
          <c:orientation/>
        </c:scaling>
        <c:delete val="0"/>
        <c:axPos val="b"/>
        <c:numFmt formatCode="General" sourceLinked="1"/>
        <c:majorTickMark val="out"/>
        <c:minorTickMark val="none"/>
        <c:crossAx val="138652672"/>
        <c:crosses val="max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plotArea>
      <c:pieChart>
        <c:varyColors val="1"/>
        <c:ser>
          <c:idx val="1"/>
          <c:order val="0"/>
          <c:dPt>
            <c:idx val="0"/>
            <c:invertIfNegative val="1"/>
            <c:spPr>
              <a:solidFill>
                <a:sysClr val="windowText" lastClr="000000">
                  <a:lumMod val="65000"/>
                  <a:lumOff val="35000"/>
                </a:sysClr>
              </a:solidFill>
            </c:spPr>
          </c:dPt>
          <c:dPt>
            <c:idx val="1"/>
            <c:invertIfNegative val="1"/>
            <c:spPr>
              <a:solidFill>
                <a:srgbClr val="FFD200"/>
              </a:solidFill>
            </c:spPr>
          </c:dPt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023117433302104473"/>
                  <c:y val="0.06354166567325592"/>
                </c:manualLayout>
              </c:layout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Sheet13!$B$2:$B$5</c:f>
              <c:strCache>
                <c:ptCount val="4"/>
                <c:pt idx="0">
                  <c:v>Určitě</c:v>
                </c:pt>
                <c:pt idx="1">
                  <c:v>Spíše ano</c:v>
                </c:pt>
                <c:pt idx="2">
                  <c:v>Spíše ne</c:v>
                </c:pt>
                <c:pt idx="3">
                  <c:v>Rozhodně ne</c:v>
                </c:pt>
              </c:strCache>
            </c:strRef>
          </c:cat>
          <c:val>
            <c:numRef>
              <c:f>Sheet13!$C$2:$C$5</c:f>
              <c:numCache>
                <c:formatCode>0%</c:formatCode>
                <c:ptCount val="4"/>
                <c:pt idx="0">
                  <c:v>0.21</c:v>
                </c:pt>
                <c:pt idx="1">
                  <c:v>0.4</c:v>
                </c:pt>
                <c:pt idx="2">
                  <c:v>0.38</c:v>
                </c:pt>
                <c:pt idx="3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</c:pieChart>
    </c:plotArea>
    <c:legend>
      <c:legendPos val="b"/>
      <c:overlay val="0"/>
      <c:txPr>
        <a:bodyPr/>
        <a:p>
          <a:pPr rtl="0">
            <a:defRPr/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p>
      <a:pPr>
        <a:defRPr sz="2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plotArea>
      <c:barChart>
        <c:barDir val="bar"/>
        <c:grouping val="clustered"/>
        <c:varyColors val="0"/>
        <c:ser>
          <c:idx val="0"/>
          <c:order val="0"/>
          <c:tx>
            <c:v>Překážky z pohledu příjemců</c:v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Sheet14!$B$2:$B$8</c:f>
              <c:strCache>
                <c:ptCount val="7"/>
                <c:pt idx="0">
                  <c:v>Povahu projektu (neumožňovala / nevyžadovala větší zapojení)</c:v>
                </c:pt>
                <c:pt idx="1">
                  <c:v>Vzdálenost</c:v>
                </c:pt>
                <c:pt idx="2">
                  <c:v>Administrativní náročnost</c:v>
                </c:pt>
                <c:pt idx="3">
                  <c:v>Nedostatečná alokace finančních prostředků z fondů</c:v>
                </c:pt>
                <c:pt idx="4">
                  <c:v>Kapacitní důvody</c:v>
                </c:pt>
                <c:pt idx="5">
                  <c:v>Omezení programu</c:v>
                </c:pt>
                <c:pt idx="6">
                  <c:v>Jiné</c:v>
                </c:pt>
              </c:strCache>
            </c:strRef>
          </c:cat>
          <c:val>
            <c:numRef>
              <c:f>Sheet14!$D$2:$D$8</c:f>
              <c:numCache>
                <c:formatCode>0%</c:formatCode>
                <c:ptCount val="7"/>
                <c:pt idx="0">
                  <c:v>0.474226804123711</c:v>
                </c:pt>
                <c:pt idx="1">
                  <c:v>0.391752577319588</c:v>
                </c:pt>
                <c:pt idx="2">
                  <c:v>0.381443298969072</c:v>
                </c:pt>
                <c:pt idx="3">
                  <c:v>0.257731958762887</c:v>
                </c:pt>
                <c:pt idx="4">
                  <c:v>0.206185567010309</c:v>
                </c:pt>
                <c:pt idx="5">
                  <c:v>0.0412371134020619</c:v>
                </c:pt>
                <c:pt idx="6">
                  <c:v>0.0721649484536082</c:v>
                </c:pt>
              </c:numCache>
            </c:numRef>
          </c:val>
        </c:ser>
        <c:ser>
          <c:idx val="1"/>
          <c:order val="1"/>
          <c:tx>
            <c:strRef>
              <c:f>Sheet14!$B$11</c:f>
              <c:strCache>
                <c:ptCount val="1"/>
                <c:pt idx="0">
                  <c:v>Překážky z pohledu partnerů</c:v>
                </c:pt>
              </c:strCache>
            </c:strRef>
          </c:tx>
          <c:spPr>
            <a:solidFill>
              <a:srgbClr val="FFD200"/>
            </a:solidFill>
          </c:spPr>
          <c:invertIfNegative val="0"/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Sheet14!$B$2:$B$8</c:f>
              <c:strCache>
                <c:ptCount val="7"/>
                <c:pt idx="0">
                  <c:v>Povahu projektu (neumožňovala / nevyžadovala větší zapojení)</c:v>
                </c:pt>
                <c:pt idx="1">
                  <c:v>Vzdálenost</c:v>
                </c:pt>
                <c:pt idx="2">
                  <c:v>Administrativní náročnost</c:v>
                </c:pt>
                <c:pt idx="3">
                  <c:v>Nedostatečná alokace finančních prostředků z fondů</c:v>
                </c:pt>
                <c:pt idx="4">
                  <c:v>Kapacitní důvody</c:v>
                </c:pt>
                <c:pt idx="5">
                  <c:v>Omezení programu</c:v>
                </c:pt>
                <c:pt idx="6">
                  <c:v>Jiné</c:v>
                </c:pt>
              </c:strCache>
            </c:strRef>
          </c:cat>
          <c:val>
            <c:numRef>
              <c:f>Sheet14!$D$12:$D$18</c:f>
              <c:numCache>
                <c:formatCode>0%</c:formatCode>
                <c:ptCount val="7"/>
                <c:pt idx="0">
                  <c:v>0.23</c:v>
                </c:pt>
                <c:pt idx="1">
                  <c:v>0.36</c:v>
                </c:pt>
                <c:pt idx="2">
                  <c:v>0.19</c:v>
                </c:pt>
                <c:pt idx="3">
                  <c:v>0.17</c:v>
                </c:pt>
                <c:pt idx="4">
                  <c:v>0.33</c:v>
                </c:pt>
                <c:pt idx="5">
                  <c:v>0.09</c:v>
                </c:pt>
                <c:pt idx="6">
                  <c:v>0.14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/>
        <c:axId val="138968064"/>
        <c:axId val="138986240"/>
      </c:barChart>
      <c:catAx>
        <c:axId val="13896806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crossAx val="138986240"/>
        <c:crosses val="autoZero"/>
        <c:auto val="0"/>
        <c:lblAlgn val="ctr"/>
        <c:lblOffset/>
        <c:noMultiLvlLbl val="0"/>
      </c:catAx>
      <c:valAx>
        <c:axId val="138986240"/>
        <c:scaling>
          <c:orientation/>
        </c:scaling>
        <c:delete val="0"/>
        <c:axPos val="b"/>
        <c:numFmt formatCode="General" sourceLinked="1"/>
        <c:majorTickMark val="out"/>
        <c:minorTickMark val="none"/>
        <c:crossAx val="138968064"/>
        <c:crosses val="max"/>
        <c:crossBetween val="between"/>
        <c:majorUnit val="0.2"/>
      </c:valAx>
    </c:plotArea>
    <c:legend>
      <c:legendPos val="b"/>
      <c:overlay val="0"/>
    </c:legend>
    <c:plotVisOnly val="1"/>
    <c:dispBlanksAs val="gap"/>
    <c:showDLblsOverMax val="0"/>
  </c:chart>
  <c:txPr>
    <a:bodyPr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plotArea>
      <c:pieChart>
        <c:varyColors val="1"/>
        <c:ser>
          <c:idx val="1"/>
          <c:order val="0"/>
          <c:dPt>
            <c:idx val="0"/>
            <c:invertIfNegative val="1"/>
            <c:spPr>
              <a:solidFill>
                <a:sysClr val="windowText" lastClr="000000">
                  <a:lumMod val="65000"/>
                  <a:lumOff val="35000"/>
                </a:sysClr>
              </a:solidFill>
            </c:spPr>
          </c:dPt>
          <c:dPt>
            <c:idx val="1"/>
            <c:invertIfNegative val="1"/>
            <c:spPr>
              <a:solidFill>
                <a:srgbClr val="FFD200"/>
              </a:solidFill>
            </c:spPr>
          </c:dPt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Sheet15!$B$2:$B$5</c:f>
              <c:strCache>
                <c:ptCount val="4"/>
                <c:pt idx="0">
                  <c:v>Ano</c:v>
                </c:pt>
                <c:pt idx="1">
                  <c:v>Spíše ano</c:v>
                </c:pt>
                <c:pt idx="2">
                  <c:v>Spíše ne</c:v>
                </c:pt>
                <c:pt idx="3">
                  <c:v>Ne</c:v>
                </c:pt>
              </c:strCache>
            </c:strRef>
          </c:cat>
          <c:val>
            <c:numRef>
              <c:f>Sheet15!$C$2:$C$5</c:f>
              <c:numCache>
                <c:formatCode>0%</c:formatCode>
                <c:ptCount val="4"/>
                <c:pt idx="0">
                  <c:v>0.57</c:v>
                </c:pt>
                <c:pt idx="1">
                  <c:v>0.35</c:v>
                </c:pt>
                <c:pt idx="2">
                  <c:v>0.08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</c:pieChart>
    </c:plotArea>
    <c:legend>
      <c:legendPos val="b"/>
      <c:legendEntry>
        <c:idx val="3"/>
        <c:delete val="1"/>
      </c:legendEntry>
      <c:overlay val="0"/>
      <c:txPr>
        <a:bodyPr/>
        <a:p>
          <a:pPr rtl="0">
            <a:defRPr/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plotArea>
      <c:pieChart>
        <c:varyColors val="1"/>
        <c:ser>
          <c:idx val="1"/>
          <c:order val="0"/>
          <c:dPt>
            <c:idx val="0"/>
            <c:invertIfNegative val="1"/>
            <c:spPr>
              <a:solidFill>
                <a:sysClr val="windowText" lastClr="000000">
                  <a:lumMod val="65000"/>
                  <a:lumOff val="35000"/>
                </a:sysClr>
              </a:solidFill>
            </c:spPr>
          </c:dPt>
          <c:dPt>
            <c:idx val="1"/>
            <c:invertIfNegative val="1"/>
            <c:spPr>
              <a:solidFill>
                <a:srgbClr val="FFD200"/>
              </a:solidFill>
            </c:spPr>
          </c:dPt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Sheet17!$B$2:$B$5</c:f>
              <c:strCache>
                <c:ptCount val="4"/>
                <c:pt idx="0">
                  <c:v>Ano</c:v>
                </c:pt>
                <c:pt idx="1">
                  <c:v>Spíše ano</c:v>
                </c:pt>
                <c:pt idx="2">
                  <c:v>Spíše ne</c:v>
                </c:pt>
                <c:pt idx="3">
                  <c:v>Ne</c:v>
                </c:pt>
              </c:strCache>
            </c:strRef>
          </c:cat>
          <c:val>
            <c:numRef>
              <c:f>Sheet17!$C$2:$C$5</c:f>
              <c:numCache>
                <c:formatCode>0%</c:formatCode>
                <c:ptCount val="4"/>
                <c:pt idx="0">
                  <c:v>0.48</c:v>
                </c:pt>
                <c:pt idx="1">
                  <c:v>0.43</c:v>
                </c:pt>
                <c:pt idx="2">
                  <c:v>0.08</c:v>
                </c:pt>
                <c:pt idx="3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</c:pieChart>
    </c:plotArea>
    <c:legend>
      <c:legendPos val="b"/>
      <c:overlay val="0"/>
      <c:txPr>
        <a:bodyPr/>
        <a:p>
          <a:pPr rtl="0">
            <a:defRPr/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plotArea>
      <c:barChart>
        <c:barDir val="bar"/>
        <c:grouping val="clustered"/>
        <c:varyColors val="0"/>
        <c:ser>
          <c:idx val="0"/>
          <c:order val="0"/>
          <c:tx>
            <c:strRef>
              <c:f>Sheet21!$B$2</c:f>
              <c:strCache>
                <c:ptCount val="1"/>
                <c:pt idx="0">
                  <c:v>Příjemci podpory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029354935511946678"/>
                  <c:y val="2.4529643383175426E-0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</c:spPr>
            <c:txPr>
              <a:bodyPr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Sheet21!$B$3:$B$8</c:f>
              <c:strCache>
                <c:ptCount val="6"/>
                <c:pt idx="0">
                  <c:v>Další / obdobné projekty</c:v>
                </c:pt>
                <c:pt idx="1">
                  <c:v>Sdílení know-how a zkušeností</c:v>
                </c:pt>
                <c:pt idx="2">
                  <c:v>Kapacitní podpora</c:v>
                </c:pt>
                <c:pt idx="3">
                  <c:v>Finanční podpora</c:v>
                </c:pt>
                <c:pt idx="4">
                  <c:v>Nové obchodní příležitosti</c:v>
                </c:pt>
                <c:pt idx="5">
                  <c:v>Jiné</c:v>
                </c:pt>
              </c:strCache>
            </c:strRef>
          </c:cat>
          <c:val>
            <c:numRef>
              <c:f>Sheet21!$C$3:$C$8</c:f>
              <c:numCache>
                <c:formatCode>0%</c:formatCode>
                <c:ptCount val="6"/>
                <c:pt idx="0">
                  <c:v>0.87</c:v>
                </c:pt>
                <c:pt idx="1">
                  <c:v>0.74</c:v>
                </c:pt>
                <c:pt idx="2">
                  <c:v>0.13</c:v>
                </c:pt>
                <c:pt idx="3">
                  <c:v>0.08</c:v>
                </c:pt>
                <c:pt idx="4">
                  <c:v>0.06</c:v>
                </c:pt>
                <c:pt idx="5">
                  <c:v>0.03</c:v>
                </c:pt>
              </c:numCache>
            </c:numRef>
          </c:val>
        </c:ser>
        <c:ser>
          <c:idx val="1"/>
          <c:order val="1"/>
          <c:tx>
            <c:v>Partneři projektů z donorských zemí</c:v>
          </c:tx>
          <c:spPr>
            <a:solidFill>
              <a:srgbClr val="FFD200"/>
            </a:solidFill>
          </c:spPr>
          <c:invertIfNegative val="0"/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Sheet21!$B$3:$B$8</c:f>
              <c:strCache>
                <c:ptCount val="6"/>
                <c:pt idx="0">
                  <c:v>Další / obdobné projekty</c:v>
                </c:pt>
                <c:pt idx="1">
                  <c:v>Sdílení know-how a zkušeností</c:v>
                </c:pt>
                <c:pt idx="2">
                  <c:v>Kapacitní podpora</c:v>
                </c:pt>
                <c:pt idx="3">
                  <c:v>Finanční podpora</c:v>
                </c:pt>
                <c:pt idx="4">
                  <c:v>Nové obchodní příležitosti</c:v>
                </c:pt>
                <c:pt idx="5">
                  <c:v>Jiné</c:v>
                </c:pt>
              </c:strCache>
            </c:strRef>
          </c:cat>
          <c:val>
            <c:numRef>
              <c:f>Sheet21!$C$11:$C$16</c:f>
              <c:numCache>
                <c:formatCode>0%</c:formatCode>
                <c:ptCount val="6"/>
                <c:pt idx="0">
                  <c:v>0.81</c:v>
                </c:pt>
                <c:pt idx="1">
                  <c:v>0.74</c:v>
                </c:pt>
                <c:pt idx="2">
                  <c:v>0.17</c:v>
                </c:pt>
                <c:pt idx="3">
                  <c:v>0.17</c:v>
                </c:pt>
                <c:pt idx="4">
                  <c:v>0.07</c:v>
                </c:pt>
                <c:pt idx="5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/>
        <c:axId val="139395456"/>
        <c:axId val="139396992"/>
      </c:barChart>
      <c:catAx>
        <c:axId val="1393954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crossAx val="139396992"/>
        <c:crosses val="autoZero"/>
        <c:auto val="0"/>
        <c:lblAlgn val="ctr"/>
        <c:lblOffset/>
        <c:noMultiLvlLbl val="0"/>
      </c:catAx>
      <c:valAx>
        <c:axId val="139396992"/>
        <c:scaling>
          <c:orientation/>
        </c:scaling>
        <c:delete val="0"/>
        <c:axPos val="b"/>
        <c:numFmt formatCode="General" sourceLinked="1"/>
        <c:majorTickMark val="none"/>
        <c:minorTickMark val="none"/>
        <c:crossAx val="139395456"/>
        <c:crosses val="max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plotArea>
      <c:barChart>
        <c:barDir val="bar"/>
        <c:grouping val="clustered"/>
        <c:varyColors val="0"/>
        <c:ser>
          <c:idx val="0"/>
          <c:order val="0"/>
          <c:tx>
            <c:strRef>
              <c:f>Sheet18!$B$1</c:f>
              <c:strCache>
                <c:ptCount val="1"/>
                <c:pt idx="0">
                  <c:v>Příjemci podpory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Sheet18!$B$2:$B$5</c:f>
              <c:strCache>
                <c:ptCount val="4"/>
                <c:pt idx="0">
                  <c:v>Rozšíření know-how</c:v>
                </c:pt>
                <c:pt idx="1">
                  <c:v>Navázání nových kontaktů</c:v>
                </c:pt>
                <c:pt idx="2">
                  <c:v>Zvýšení kompetencí</c:v>
                </c:pt>
                <c:pt idx="3">
                  <c:v>Nové obchodní příležitosti (rozšíření trhů, produktů, segmentů, atd.)</c:v>
                </c:pt>
              </c:strCache>
            </c:strRef>
          </c:cat>
          <c:val>
            <c:numRef>
              <c:f>Sheet18!$C$2:$C$5</c:f>
              <c:numCache>
                <c:formatCode>0%</c:formatCode>
                <c:ptCount val="4"/>
                <c:pt idx="0">
                  <c:v>0.86</c:v>
                </c:pt>
                <c:pt idx="1">
                  <c:v>0.74</c:v>
                </c:pt>
                <c:pt idx="2">
                  <c:v>0.47</c:v>
                </c:pt>
                <c:pt idx="3">
                  <c:v>0.14</c:v>
                </c:pt>
              </c:numCache>
            </c:numRef>
          </c:val>
        </c:ser>
        <c:ser>
          <c:idx val="1"/>
          <c:order val="1"/>
          <c:tx>
            <c:strRef>
              <c:f>Sheet18!$B$8</c:f>
              <c:strCache>
                <c:ptCount val="1"/>
                <c:pt idx="0">
                  <c:v>Partneři projektů z donorských zemí</c:v>
                </c:pt>
              </c:strCache>
            </c:strRef>
          </c:tx>
          <c:spPr>
            <a:solidFill>
              <a:srgbClr val="FFD200"/>
            </a:solidFill>
          </c:spPr>
          <c:invertIfNegative val="0"/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Sheet18!$B$2:$B$5</c:f>
              <c:strCache>
                <c:ptCount val="4"/>
                <c:pt idx="0">
                  <c:v>Rozšíření know-how</c:v>
                </c:pt>
                <c:pt idx="1">
                  <c:v>Navázání nových kontaktů</c:v>
                </c:pt>
                <c:pt idx="2">
                  <c:v>Zvýšení kompetencí</c:v>
                </c:pt>
                <c:pt idx="3">
                  <c:v>Nové obchodní příležitosti (rozšíření trhů, produktů, segmentů, atd.)</c:v>
                </c:pt>
              </c:strCache>
            </c:strRef>
          </c:cat>
          <c:val>
            <c:numRef>
              <c:f>Sheet18!$C$9:$C$12</c:f>
              <c:numCache>
                <c:formatCode>0%</c:formatCode>
                <c:ptCount val="4"/>
                <c:pt idx="0">
                  <c:v>0.7</c:v>
                </c:pt>
                <c:pt idx="1">
                  <c:v>0.89</c:v>
                </c:pt>
                <c:pt idx="2">
                  <c:v>0.52</c:v>
                </c:pt>
                <c:pt idx="3">
                  <c:v>0.26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/>
        <c:axId val="139424512"/>
        <c:axId val="139426048"/>
      </c:barChart>
      <c:catAx>
        <c:axId val="13942451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crossAx val="139426048"/>
        <c:crosses val="autoZero"/>
        <c:auto val="0"/>
        <c:lblAlgn val="ctr"/>
        <c:lblOffset/>
        <c:noMultiLvlLbl val="0"/>
      </c:catAx>
      <c:valAx>
        <c:axId val="139426048"/>
        <c:scaling>
          <c:orientation/>
        </c:scaling>
        <c:delete val="0"/>
        <c:axPos val="b"/>
        <c:numFmt formatCode="General" sourceLinked="1"/>
        <c:majorTickMark val="out"/>
        <c:minorTickMark val="none"/>
        <c:crossAx val="139424512"/>
        <c:crosses val="max"/>
        <c:crossBetween val="between"/>
        <c:majorUnit val="0.2"/>
      </c:valAx>
    </c:plotArea>
    <c:legend>
      <c:legendPos val="b"/>
      <c:overlay val="0"/>
    </c:legend>
    <c:plotVisOnly val="1"/>
    <c:dispBlanksAs val="gap"/>
    <c:showDLblsOverMax val="0"/>
  </c:chart>
  <c:txPr>
    <a:bodyPr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F9CAA4-D264-4AD3-B51E-D47AE9F08268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093A3F-884E-4302-BBA2-242AABBE1593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963295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1E3A332-C4DD-40A5-9E5C-3BB6C2AFD4CC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BCEB2A-038C-4EFF-BE92-5E0974619DDE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168091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783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Jedná se o vnímání ze strany partnerů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132865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3A8DF6B-D000-4424-AB64-D710AAE5C964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36C45C2-5B32-4DCF-A758-BB53B393D4EB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4E417D23-EFA2-4C47-8DAC-47F813F27D7F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36436C4-D2CA-41D4-A95D-1A0F0B6E6BD1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BD667CD-015A-49AC-A2E3-46D340CDABDA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3EA5D22-5403-4A7D-A841-63E5B4F896FC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4278A15-7D7F-465F-B553-602C648860B5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E2660DF-35E6-4ED7-9BF3-3716B6867351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FAF2733-6639-4BA3-BBB0-2507898E9CB3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91DEBE8-4FF5-4E4D-BA6C-EB84B1D13E10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15C3C842-1407-4DED-808F-97C0810DD7FF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7E514EAC-DCC8-484F-9416-4FED94BC74A0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1EE23B2E-6C81-4783-BF0B-84C36A624DDC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B839BC6E-46C4-46DF-8DA0-681C2894E9B8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2F4AB3B8-DB1D-437B-A210-53DF52522E7E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A94EDA7E-FCF9-4860-9AB1-11444C9AFB81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551AC043-99BE-4CF8-A454-7ACC29ED6391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5D18740-7C55-4C74-8D56-842AA793009C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891E97-7267-4B90-AC70-B3D6C4A349B7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A5490F-43D6-4496-A131-E4F9AEA79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FDF162-C735-4FCB-9BD7-E8237A5626E0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16F34A0-4F7F-4848-9DF2-228E3BB6041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E52F10-139D-4952-A377-B7FF08224CB1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629D57-AEB7-4296-ABD0-C5CB0189DB2E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B3C866-2730-4B54-9B91-ED466502DB0E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356867-066C-4E78-8A82-CC2B71AF4BD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EB609A-F07F-4465-BFB4-78287CAC0606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99A08-7CC5-4E87-AE99-530AD361FF4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5CEEA83-6938-47E7-B37D-E31CCB4E4613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C8B6ED-A412-491B-AC03-CB8A5FAF05B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62D234-23A2-43C6-AEA3-FF9C32F4C0A6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7220256-E0BE-4748-B626-158B7B20323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BA78708-BFAA-4DE0-AD29-9D0D54E73097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6F5BBBA-CF90-4DAD-B69F-82EE7893F2EF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D53F33A-E5A5-44EC-BEFD-4BB6A8139C91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A6309B4-057B-471A-8EB1-ECB4F05BD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80451E-C596-4285-96E2-74CDC7B485EC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5FD757-E6BF-41BD-8268-E025CBE93A1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6972C-2AA9-44DC-91D8-797F6F249D21}" type="datetimeFigureOut">
              <a:rPr lang="fr-FR"/>
              <a:pPr>
                <a:defRPr/>
              </a:pPr>
              <a:t>24/02/2016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37C014-D915-4BDC-AA74-46F1B65BFE50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image" Target="../media/image1.emf" /><Relationship Id="rId13" Type="http://schemas.openxmlformats.org/officeDocument/2006/relationships/image" Target="../media/image2.emf" /><Relationship Id="rId14" Type="http://schemas.openxmlformats.org/officeDocument/2006/relationships/image" Target="../media/image3.emf" /><Relationship Id="rId15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image" Target="../media/image2.emf" /><Relationship Id="rId14" Type="http://schemas.openxmlformats.org/officeDocument/2006/relationships/image" Target="../media/image3.emf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92100" y="127000"/>
            <a:ext cx="8559800" cy="6591300"/>
          </a:xfrm>
          <a:prstGeom prst="rect">
            <a:avLst/>
          </a:prstGeom>
        </p:spPr>
      </p:pic>
      <p:pic>
        <p:nvPicPr>
          <p:cNvPr id="1032" name="Image 11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 bwMode="auto">
          <a:xfrm>
            <a:off x="-404813" y="-1000125"/>
            <a:ext cx="9956801" cy="25495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" name="Image 1" descr="LogosEEAgrantsNORWAYgrants_CMJN.emf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88640"/>
            <a:ext cx="1690603" cy="487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1" r:id="rId4"/>
    <p:sldLayoutId id="2147483680" r:id="rId5"/>
    <p:sldLayoutId id="2147483679" r:id="rId6"/>
    <p:sldLayoutId id="2147483678" r:id="rId7"/>
    <p:sldLayoutId id="2147483677" r:id="rId8"/>
    <p:sldLayoutId id="2147483676" r:id="rId9"/>
    <p:sldLayoutId id="2147483675" r:id="rId10"/>
    <p:sldLayoutId id="2147483674" r:id="rId11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92100" y="127000"/>
            <a:ext cx="8559800" cy="6591300"/>
          </a:xfrm>
          <a:prstGeom prst="rect">
            <a:avLst/>
          </a:prstGeom>
        </p:spPr>
      </p:pic>
      <p:pic>
        <p:nvPicPr>
          <p:cNvPr id="13315" name="Image 10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 bwMode="auto">
          <a:xfrm>
            <a:off x="-404813" y="-427038"/>
            <a:ext cx="9956801" cy="254793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" name="Image 5" descr="LogosEEAgrantsNORWAYgrants_CMJN.emf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83" y="448081"/>
            <a:ext cx="2497199" cy="7200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tags" Target="../tags/tag16.xml" /><Relationship Id="rId18" Type="http://schemas.openxmlformats.org/officeDocument/2006/relationships/tags" Target="../tags/tag17.xml" /><Relationship Id="rId19" Type="http://schemas.openxmlformats.org/officeDocument/2006/relationships/tags" Target="../tags/tag18.xml" /><Relationship Id="rId2" Type="http://schemas.openxmlformats.org/officeDocument/2006/relationships/tags" Target="../tags/tag1.xml" /><Relationship Id="rId20" Type="http://schemas.openxmlformats.org/officeDocument/2006/relationships/tags" Target="../tags/tag19.xml" /><Relationship Id="rId21" Type="http://schemas.openxmlformats.org/officeDocument/2006/relationships/tags" Target="../tags/tag20.xml" /><Relationship Id="rId22" Type="http://schemas.openxmlformats.org/officeDocument/2006/relationships/tags" Target="../tags/tag21.xml" /><Relationship Id="rId23" Type="http://schemas.openxmlformats.org/officeDocument/2006/relationships/tags" Target="../tags/tag22.xml" /><Relationship Id="rId24" Type="http://schemas.openxmlformats.org/officeDocument/2006/relationships/tags" Target="../tags/tag23.xml" /><Relationship Id="rId25" Type="http://schemas.openxmlformats.org/officeDocument/2006/relationships/tags" Target="../tags/tag24.xml" /><Relationship Id="rId26" Type="http://schemas.openxmlformats.org/officeDocument/2006/relationships/tags" Target="../tags/tag25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9.xml" /><Relationship Id="rId3" Type="http://schemas.openxmlformats.org/officeDocument/2006/relationships/image" Target="../media/image6.jpeg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tags" Target="../tags/tag3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image" Target="../media/image7.png" /><Relationship Id="rId5" Type="http://schemas.openxmlformats.org/officeDocument/2006/relationships/tags" Target="../tags/tag3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6" Type="http://schemas.openxmlformats.org/officeDocument/2006/relationships/tags" Target="../tags/tag44.xml" /><Relationship Id="rId7" Type="http://schemas.openxmlformats.org/officeDocument/2006/relationships/chart" Target="../charts/chart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49.xml" /><Relationship Id="rId4" Type="http://schemas.openxmlformats.org/officeDocument/2006/relationships/tags" Target="../tags/tag50.xml" /><Relationship Id="rId5" Type="http://schemas.openxmlformats.org/officeDocument/2006/relationships/tags" Target="../tags/tag51.xml" /><Relationship Id="rId6" Type="http://schemas.openxmlformats.org/officeDocument/2006/relationships/chart" Target="../charts/chart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60.xml" /><Relationship Id="rId11" Type="http://schemas.openxmlformats.org/officeDocument/2006/relationships/tags" Target="../tags/tag61.xml" /><Relationship Id="rId12" Type="http://schemas.openxmlformats.org/officeDocument/2006/relationships/tags" Target="../tags/tag62.xml" /><Relationship Id="rId13" Type="http://schemas.openxmlformats.org/officeDocument/2006/relationships/tags" Target="../tags/tag63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tags" Target="../tags/tag58.xml" /><Relationship Id="rId9" Type="http://schemas.openxmlformats.org/officeDocument/2006/relationships/tags" Target="../tags/tag5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72.xml" /><Relationship Id="rId11" Type="http://schemas.openxmlformats.org/officeDocument/2006/relationships/tags" Target="../tags/tag73.xml" /><Relationship Id="rId12" Type="http://schemas.openxmlformats.org/officeDocument/2006/relationships/tags" Target="../tags/tag74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image" Target="../media/image8.png" /><Relationship Id="rId7" Type="http://schemas.openxmlformats.org/officeDocument/2006/relationships/tags" Target="../tags/tag79.xml" /><Relationship Id="rId8" Type="http://schemas.openxmlformats.org/officeDocument/2006/relationships/tags" Target="../tags/tag8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81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image" Target="../media/image9.jpeg" /><Relationship Id="rId6" Type="http://schemas.openxmlformats.org/officeDocument/2006/relationships/tags" Target="../tags/tag84.xml" /><Relationship Id="rId7" Type="http://schemas.openxmlformats.org/officeDocument/2006/relationships/tags" Target="../tags/tag8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chart" Target="../charts/chart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chart" Target="../charts/chart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chart" Target="../charts/chart5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chart" Target="../charts/chart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chart" Target="../charts/chart7.xml" /><Relationship Id="rId7" Type="http://schemas.openxmlformats.org/officeDocument/2006/relationships/tags" Target="../tags/tag10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chart" Target="../charts/chart8.xml" /><Relationship Id="rId6" Type="http://schemas.openxmlformats.org/officeDocument/2006/relationships/tags" Target="../tags/tag107.xml" /><Relationship Id="rId7" Type="http://schemas.openxmlformats.org/officeDocument/2006/relationships/chart" Target="../charts/chart9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image" Target="../media/image10.png" /><Relationship Id="rId7" Type="http://schemas.openxmlformats.org/officeDocument/2006/relationships/tags" Target="../tags/tag122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123.xml" /><Relationship Id="rId3" Type="http://schemas.openxmlformats.org/officeDocument/2006/relationships/image" Target="../media/image11.jpeg" /><Relationship Id="rId4" Type="http://schemas.openxmlformats.org/officeDocument/2006/relationships/tags" Target="../tags/tag124.xml" /><Relationship Id="rId5" Type="http://schemas.openxmlformats.org/officeDocument/2006/relationships/tags" Target="../tags/tag125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chart" Target="../charts/chart10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chart" Target="../charts/chart11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image" Target="../media/image12.gif" /><Relationship Id="rId8" Type="http://schemas.openxmlformats.org/officeDocument/2006/relationships/tags" Target="../tags/tag137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image" Target="../media/image13.png" /><Relationship Id="rId7" Type="http://schemas.openxmlformats.org/officeDocument/2006/relationships/tags" Target="../tags/tag142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re 1"/>
          <p:cNvSpPr txBox="1"/>
          <p:nvPr/>
        </p:nvSpPr>
        <p:spPr>
          <a:xfrm>
            <a:off x="736600" y="2733675"/>
            <a:ext cx="6259423" cy="14700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r>
              <a:rPr lang="cs-CZ" sz="3200" b="1" smtClean="0">
                <a:latin typeface="Verdana" pitchFamily="34" charset="0"/>
              </a:rPr>
              <a:t>Prezentace závěrů analýzy bilaterálních vztahů v rámci EHP a Norských fondů</a:t>
            </a:r>
            <a:endParaRPr lang="fr-FR" sz="3200" b="1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2" name="Titre 1"/>
          <p:cNvSpPr txBox="1"/>
          <p:nvPr/>
        </p:nvSpPr>
        <p:spPr>
          <a:xfrm>
            <a:off x="736600" y="4622800"/>
            <a:ext cx="5508925" cy="9540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pPr marL="342900" indent="-342900">
              <a:buAutoNum type="arabicPeriod"/>
            </a:pPr>
            <a:r>
              <a:rPr lang="cs-CZ" smtClean="0">
                <a:latin typeface="Verdana" pitchFamily="34" charset="0"/>
              </a:rPr>
              <a:t>3. 2016</a:t>
            </a:r>
          </a:p>
          <a:p>
            <a:endParaRPr lang="fr-FR">
              <a:latin typeface="Verdana" pitchFamily="34" charset="0"/>
            </a:endParaRPr>
          </a:p>
          <a:p>
            <a:r>
              <a:rPr lang="fr-FR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Era svět, Jungmannovo náměstí 767, Praha 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3" name="ZoneTexte 8"/>
          <p:cNvSpPr txBox="1">
            <a:spLocks noChangeArrowheads="1"/>
          </p:cNvSpPr>
          <p:nvPr/>
        </p:nvSpPr>
        <p:spPr bwMode="auto">
          <a:xfrm>
            <a:off x="914400" y="1577975"/>
            <a:ext cx="7129463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endParaRPr lang="fr-FR" sz="2000">
              <a:solidFill>
                <a:srgbClr val="4D4D4D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24092" y="83872"/>
            <a:ext cx="8229600" cy="11430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Obsah prezentace</a:t>
            </a:r>
            <a:endParaRPr lang="en-US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788216" y="1447800"/>
            <a:ext cx="478300" cy="4597400"/>
            <a:chOff x="3788216" y="1447800"/>
            <a:chExt cx="478300" cy="4597400"/>
          </a:xfrm>
        </p:grpSpPr>
        <p:sp>
          <p:nvSpPr>
            <p:cNvPr id="8" name="Oval 7"/>
            <p:cNvSpPr/>
            <p:nvPr/>
          </p:nvSpPr>
          <p:spPr>
            <a:xfrm>
              <a:off x="3788216" y="5795473"/>
              <a:ext cx="478300" cy="249727"/>
            </a:xfrm>
            <a:prstGeom prst="ellipse">
              <a:avLst/>
            </a:prstGeom>
            <a:solidFill>
              <a:srgbClr val="C0C0C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>
              <a:defPPr>
                <a:defRPr kern="1200" smtId="4294967295"/>
              </a:defPPr>
            </a:lstStyle>
            <a:p>
              <a:pPr algn="ctr"/>
              <a:endParaRPr lang="en-IN" sz="1200">
                <a:solidFill>
                  <a:srgbClr val="00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907791" y="1447800"/>
              <a:ext cx="239150" cy="4411840"/>
            </a:xfrm>
            <a:prstGeom prst="rect">
              <a:avLst/>
            </a:prstGeom>
            <a:solidFill>
              <a:srgbClr val="C0C0C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>
              <a:defPPr>
                <a:defRPr kern="1200" smtId="4294967295"/>
              </a:defPPr>
            </a:lstStyle>
            <a:p>
              <a:pPr algn="ctr"/>
              <a:endParaRPr lang="en-IN" sz="1200">
                <a:solidFill>
                  <a:srgbClr val="00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0" name="Pentagon 9"/>
          <p:cNvSpPr/>
          <p:nvPr/>
        </p:nvSpPr>
        <p:spPr>
          <a:xfrm flipH="1">
            <a:off x="858853" y="4504444"/>
            <a:ext cx="3040620" cy="630198"/>
          </a:xfrm>
          <a:prstGeom prst="homePlate">
            <a:avLst/>
          </a:prstGeom>
          <a:solidFill>
            <a:srgbClr val="FFE6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>
            <a:defPPr>
              <a:defRPr kern="1200" smtId="4294967295"/>
            </a:defPPr>
          </a:lstStyle>
          <a:p>
            <a:pPr algn="ctr"/>
            <a:endParaRPr lang="en-IN" sz="1200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4155258" y="3475920"/>
            <a:ext cx="3040620" cy="916584"/>
          </a:xfrm>
          <a:prstGeom prst="homePlate">
            <a:avLst/>
          </a:prstGeom>
          <a:solidFill>
            <a:srgbClr val="99999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>
            <a:defPPr>
              <a:defRPr kern="1200" smtId="4294967295"/>
            </a:defPPr>
          </a:lstStyle>
          <a:p>
            <a:pPr algn="ctr"/>
            <a:endParaRPr lang="en-IN" sz="1200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Pentagon 11"/>
          <p:cNvSpPr/>
          <p:nvPr/>
        </p:nvSpPr>
        <p:spPr>
          <a:xfrm flipH="1">
            <a:off x="858853" y="2565400"/>
            <a:ext cx="3040620" cy="431800"/>
          </a:xfrm>
          <a:prstGeom prst="homePlate">
            <a:avLst/>
          </a:prstGeom>
          <a:solidFill>
            <a:srgbClr val="808080"/>
          </a:solidFill>
          <a:ln w="9525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>
            <a:defPPr>
              <a:defRPr kern="1200" smtId="4294967295"/>
            </a:defPPr>
          </a:lstStyle>
          <a:p>
            <a:pPr algn="ctr"/>
            <a:endParaRPr lang="en-IN" sz="1100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Pentagon 12"/>
          <p:cNvSpPr/>
          <p:nvPr/>
        </p:nvSpPr>
        <p:spPr>
          <a:xfrm>
            <a:off x="4155258" y="1803400"/>
            <a:ext cx="3040620" cy="431800"/>
          </a:xfrm>
          <a:prstGeom prst="homePlate">
            <a:avLst/>
          </a:prstGeom>
          <a:solidFill>
            <a:srgbClr val="FFE6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>
            <a:defPPr>
              <a:defRPr kern="1200" smtId="4294967295"/>
            </a:defPPr>
          </a:lstStyle>
          <a:p>
            <a:pPr algn="ctr"/>
            <a:endParaRPr lang="en-IN" sz="1200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58165" y="1775801"/>
            <a:ext cx="293350" cy="507831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3600">
                <a:solidFill>
                  <a:srgbClr val="80808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endParaRPr lang="en-IN" sz="3600">
              <a:solidFill>
                <a:srgbClr val="80808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05709" y="2527384"/>
            <a:ext cx="293350" cy="507831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3600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en-IN" sz="3600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58165" y="3693056"/>
            <a:ext cx="293350" cy="507831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3600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endParaRPr lang="en-IN" sz="3600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05709" y="4557391"/>
            <a:ext cx="293350" cy="507831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3600">
                <a:solidFill>
                  <a:srgbClr val="80808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endParaRPr lang="en-IN" sz="3600">
              <a:solidFill>
                <a:srgbClr val="80808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chteck 65"/>
          <p:cNvSpPr/>
          <p:nvPr/>
        </p:nvSpPr>
        <p:spPr bwMode="gray">
          <a:xfrm>
            <a:off x="4232351" y="2245256"/>
            <a:ext cx="3467673" cy="24583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cs-CZ" sz="1050" smtClean="0">
                <a:solidFill>
                  <a:srgbClr val="80808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Popis zvoleného přístupu k řešení analýzy</a:t>
            </a:r>
            <a:endParaRPr lang="en-US" sz="1050">
              <a:solidFill>
                <a:srgbClr val="80808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Rechteck 65"/>
          <p:cNvSpPr/>
          <p:nvPr/>
        </p:nvSpPr>
        <p:spPr bwMode="gray">
          <a:xfrm>
            <a:off x="4232351" y="4375616"/>
            <a:ext cx="3467673" cy="24583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cs-CZ" sz="1050" smtClean="0">
                <a:solidFill>
                  <a:srgbClr val="80808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Vyhodnocení partnerství během jeho vzniku </a:t>
            </a:r>
            <a:endParaRPr lang="en-US" sz="1050">
              <a:solidFill>
                <a:srgbClr val="80808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Rechteck 65"/>
          <p:cNvSpPr/>
          <p:nvPr/>
        </p:nvSpPr>
        <p:spPr bwMode="gray">
          <a:xfrm>
            <a:off x="457200" y="3035215"/>
            <a:ext cx="3467673" cy="24583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algn="r">
              <a:lnSpc>
                <a:spcPct val="95000"/>
              </a:lnSpc>
              <a:spcAft>
                <a:spcPts val="800"/>
              </a:spcAft>
              <a:defRPr/>
            </a:pPr>
            <a:r>
              <a:rPr lang="cs-CZ" sz="1050" smtClean="0">
                <a:solidFill>
                  <a:srgbClr val="80808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Vyhodnocení oblasti partnerství při jeho vzniku</a:t>
            </a:r>
            <a:endParaRPr lang="en-US" sz="1050">
              <a:solidFill>
                <a:srgbClr val="80808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Rechteck 65"/>
          <p:cNvSpPr/>
          <p:nvPr/>
        </p:nvSpPr>
        <p:spPr bwMode="gray">
          <a:xfrm>
            <a:off x="457200" y="5134642"/>
            <a:ext cx="3467673" cy="39934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algn="r">
              <a:lnSpc>
                <a:spcPct val="95000"/>
              </a:lnSpc>
              <a:spcAft>
                <a:spcPts val="800"/>
              </a:spcAft>
              <a:defRPr/>
            </a:pPr>
            <a:r>
              <a:rPr lang="cs-CZ" sz="1050" smtClean="0">
                <a:solidFill>
                  <a:srgbClr val="80808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Vyhodnocení přínosů partnerství nad rámec realizovaných projektů</a:t>
            </a:r>
            <a:endParaRPr lang="en-US" sz="1050">
              <a:solidFill>
                <a:srgbClr val="80808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Rechteck 65"/>
          <p:cNvSpPr/>
          <p:nvPr/>
        </p:nvSpPr>
        <p:spPr bwMode="gray">
          <a:xfrm>
            <a:off x="4579202" y="1841559"/>
            <a:ext cx="2616675" cy="32624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cs-CZ" sz="1600" b="1" smtClean="0">
                <a:solidFill>
                  <a:srgbClr val="80808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Metodický přístup</a:t>
            </a:r>
            <a:endParaRPr lang="en-US" sz="1100">
              <a:solidFill>
                <a:srgbClr val="80808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Rechteck 65"/>
          <p:cNvSpPr/>
          <p:nvPr/>
        </p:nvSpPr>
        <p:spPr bwMode="gray">
          <a:xfrm>
            <a:off x="4579203" y="3514079"/>
            <a:ext cx="2375128" cy="82330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cs-CZ" sz="1600" b="1" smtClean="0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Přínosy </a:t>
            </a:r>
            <a:r>
              <a:rPr lang="en-US" sz="1600" b="1" smtClean="0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cs-CZ" sz="1600" b="1" smtClean="0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artnerství během realizace projektů</a:t>
            </a:r>
            <a:endParaRPr lang="en-US" sz="1600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Rechteck 65"/>
          <p:cNvSpPr/>
          <p:nvPr/>
        </p:nvSpPr>
        <p:spPr bwMode="gray">
          <a:xfrm>
            <a:off x="1204767" y="2603558"/>
            <a:ext cx="2375128" cy="35548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algn="r">
              <a:lnSpc>
                <a:spcPct val="95000"/>
              </a:lnSpc>
              <a:spcAft>
                <a:spcPts val="800"/>
              </a:spcAft>
              <a:defRPr/>
            </a:pPr>
            <a:r>
              <a:rPr lang="cs-CZ" sz="1600" b="1" smtClean="0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Vznik</a:t>
            </a:r>
            <a:r>
              <a:rPr lang="cs-CZ" b="1" smtClean="0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partnerství</a:t>
            </a:r>
            <a:endParaRPr lang="en-US" sz="1200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Rechteck 65"/>
          <p:cNvSpPr/>
          <p:nvPr/>
        </p:nvSpPr>
        <p:spPr bwMode="gray">
          <a:xfrm>
            <a:off x="1080655" y="4521427"/>
            <a:ext cx="2499240" cy="56015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ct val="95000"/>
              </a:lnSpc>
              <a:spcAft>
                <a:spcPts val="800"/>
              </a:spcAft>
            </a:pPr>
            <a:r>
              <a:rPr lang="cs-CZ" sz="1600" b="1">
                <a:solidFill>
                  <a:srgbClr val="80808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Přínosy </a:t>
            </a:r>
            <a:r>
              <a:rPr lang="cs-CZ" sz="1600" b="1" smtClean="0">
                <a:solidFill>
                  <a:srgbClr val="80808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partnerství </a:t>
            </a:r>
            <a:r>
              <a:rPr lang="cs-CZ" sz="1600" b="1">
                <a:solidFill>
                  <a:srgbClr val="80808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nad rámec projektů</a:t>
            </a:r>
            <a:endParaRPr lang="en-US" sz="1600" b="1">
              <a:solidFill>
                <a:srgbClr val="80808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690058" y="274638"/>
            <a:ext cx="8229600" cy="1143000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pic>
        <p:nvPicPr>
          <p:cNvPr id="1026" name="Picture 2" descr="C:\Users\krucky\APPDATA\LOCAL\TEMP\wze183\14H04436_R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84671"/>
            <a:ext cx="9144000" cy="813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 rot="16200000">
            <a:off x="-1828800" y="2275966"/>
            <a:ext cx="6737324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cs-CZ" sz="4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Metodický postup</a:t>
            </a:r>
            <a:endParaRPr lang="en-US" sz="4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79375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7351"/>
            <a:ext cx="6737324" cy="11430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Evaluační otázky</a:t>
            </a:r>
            <a:endParaRPr lang="en-US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9842"/>
            <a:ext cx="8229600" cy="4806321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cs-CZ" sz="28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cs-CZ" sz="28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 jsme zacílili pomocí sady následujících evaluačních otázek</a:t>
            </a:r>
          </a:p>
          <a:p>
            <a:pPr marL="0" indent="0">
              <a:buNone/>
            </a:pPr>
            <a:endParaRPr lang="cs-CZ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105816"/>
              </p:ext>
            </p:extLst>
          </p:nvPr>
        </p:nvGraphicFramePr>
        <p:xfrm>
          <a:off x="457200" y="2900228"/>
          <a:ext cx="8229600" cy="2734229"/>
        </p:xfrm>
        <a:graphic>
          <a:graphicData uri="http://schemas.openxmlformats.org/drawingml/2006/table">
            <a:tbl>
              <a:tblPr bandRow="1" bandCol="1">
                <a:tableStyleId>{69012ECD-51FC-41F1-AA8D-1B2483CD663E}</a:tableStyleId>
              </a:tblPr>
              <a:tblGrid>
                <a:gridCol w="2411273"/>
                <a:gridCol w="5818327"/>
              </a:tblGrid>
              <a:tr h="21660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/>
                        <a:t>Okruh evaluačních otázek</a:t>
                      </a:r>
                      <a:endParaRPr lang="en-US" sz="800">
                        <a:solidFill>
                          <a:srgbClr val="808080"/>
                        </a:solidFill>
                        <a:latin typeface="EYInterstate Regular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smtClean="0"/>
                        <a:t>Evaluační otázky</a:t>
                      </a:r>
                      <a:endParaRPr lang="en-US" sz="800">
                        <a:solidFill>
                          <a:srgbClr val="808080"/>
                        </a:solidFill>
                        <a:latin typeface="EYInterstate Regular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 anchor="ctr">
                    <a:solidFill>
                      <a:srgbClr val="FFC000"/>
                    </a:solidFill>
                  </a:tcPr>
                </a:tc>
              </a:tr>
              <a:tr h="1152085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>
                        <a:lnSpc>
                          <a:spcPts val="1300"/>
                        </a:lnSpc>
                        <a:spcAft>
                          <a:spcPct val="0"/>
                        </a:spcAft>
                      </a:pPr>
                      <a:r>
                        <a:rPr lang="cs-CZ" sz="1050" b="1"/>
                        <a:t>Vznik partnerství</a:t>
                      </a:r>
                      <a:endParaRPr lang="en-US" sz="1050" b="1">
                        <a:latin typeface="EYInterstate Light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ct val="0"/>
                        </a:spcAft>
                        <a:buFont typeface="+mj-lt"/>
                        <a:buAutoNum type="alphaUcPeriod"/>
                      </a:pPr>
                      <a:r>
                        <a:rPr lang="cs-CZ" sz="1050" smtClean="0"/>
                        <a:t>Jakým </a:t>
                      </a:r>
                      <a:r>
                        <a:rPr lang="cs-CZ" sz="1050"/>
                        <a:t>způsobem byli identifikováni / vybráni potenciální partneři?</a:t>
                      </a:r>
                      <a:endParaRPr lang="en-US" sz="1050"/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ct val="0"/>
                        </a:spcAft>
                        <a:buFont typeface="+mj-lt"/>
                        <a:buAutoNum type="alphaUcPeriod"/>
                      </a:pPr>
                      <a:r>
                        <a:rPr lang="cs-CZ" sz="1050"/>
                        <a:t>Jakým způsobem byli vybráni povinní / předem stanovení partneři?</a:t>
                      </a:r>
                      <a:endParaRPr lang="en-US" sz="1050"/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ct val="0"/>
                        </a:spcAft>
                        <a:buFont typeface="+mj-lt"/>
                        <a:buAutoNum type="alphaUcPeriod"/>
                      </a:pPr>
                      <a:r>
                        <a:rPr lang="cs-CZ" sz="1050"/>
                        <a:t>Jakým způsobem došlo k navázání spolupráce s partnerem?</a:t>
                      </a:r>
                      <a:endParaRPr lang="en-US" sz="1050"/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ct val="0"/>
                        </a:spcAft>
                        <a:buFont typeface="+mj-lt"/>
                        <a:buAutoNum type="alphaUcPeriod"/>
                      </a:pPr>
                      <a:r>
                        <a:rPr lang="cs-CZ" sz="1050"/>
                        <a:t>Jaké byly problematické oblasti při hledání partnerů?</a:t>
                      </a:r>
                      <a:endParaRPr lang="en-US" sz="1050"/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ct val="0"/>
                        </a:spcAft>
                        <a:buFont typeface="+mj-lt"/>
                        <a:buAutoNum type="alphaUcPeriod"/>
                      </a:pPr>
                      <a:r>
                        <a:rPr lang="cs-CZ" sz="1050"/>
                        <a:t>Jaké byly problematické oblasti při vyjednávání partnerství?</a:t>
                      </a:r>
                      <a:endParaRPr lang="en-US" sz="1050">
                        <a:latin typeface="EYInterstate Light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</a:tr>
              <a:tr h="68276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>
                        <a:lnSpc>
                          <a:spcPts val="1300"/>
                        </a:lnSpc>
                        <a:spcAft>
                          <a:spcPct val="0"/>
                        </a:spcAft>
                      </a:pPr>
                      <a:r>
                        <a:rPr lang="cs-CZ" sz="1050" b="1"/>
                        <a:t>Fungování partnerství v době realizace projektů</a:t>
                      </a:r>
                      <a:endParaRPr lang="en-US" sz="1050" b="1">
                        <a:latin typeface="EYInterstate Light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ct val="0"/>
                        </a:spcAft>
                        <a:buFont typeface="+mj-lt"/>
                        <a:buAutoNum type="alphaUcPeriod"/>
                      </a:pPr>
                      <a:r>
                        <a:rPr lang="cs-CZ" sz="1050" smtClean="0"/>
                        <a:t>Jakým </a:t>
                      </a:r>
                      <a:r>
                        <a:rPr lang="cs-CZ" sz="1050"/>
                        <a:t>způsobem probíhala spolupráce s partnerem během realizace projektů / programů?</a:t>
                      </a:r>
                      <a:endParaRPr lang="en-US" sz="1050"/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ct val="0"/>
                        </a:spcAft>
                        <a:buFont typeface="+mj-lt"/>
                        <a:buAutoNum type="alphaUcPeriod"/>
                      </a:pPr>
                      <a:r>
                        <a:rPr lang="cs-CZ" sz="1050"/>
                        <a:t>Jaké byly přínosy spolupráce s partnerem při realizaci projektů / programů?</a:t>
                      </a:r>
                      <a:endParaRPr lang="en-US" sz="1050"/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ct val="0"/>
                        </a:spcAft>
                        <a:buFont typeface="+mj-lt"/>
                        <a:buAutoNum type="alphaUcPeriod"/>
                      </a:pPr>
                      <a:r>
                        <a:rPr lang="cs-CZ" sz="1050"/>
                        <a:t>Jaké byly nejčastější překážky / problematické oblasti zapojení partnerů?</a:t>
                      </a:r>
                      <a:endParaRPr lang="en-US" sz="1050">
                        <a:latin typeface="EYInterstate Light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</a:tr>
              <a:tr h="68276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>
                        <a:lnSpc>
                          <a:spcPts val="1300"/>
                        </a:lnSpc>
                        <a:spcAft>
                          <a:spcPct val="0"/>
                        </a:spcAft>
                      </a:pPr>
                      <a:r>
                        <a:rPr lang="cs-CZ" sz="1050" b="1"/>
                        <a:t>Vývoj partnerství po ukončení realizace projektů / mimo realizaci projektů</a:t>
                      </a:r>
                      <a:endParaRPr lang="en-US" sz="1050" b="1">
                        <a:latin typeface="EYInterstate Light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ct val="0"/>
                        </a:spcAft>
                        <a:buFont typeface="+mj-lt"/>
                        <a:buAutoNum type="alphaUcPeriod"/>
                      </a:pPr>
                      <a:r>
                        <a:rPr lang="cs-CZ" sz="1050" smtClean="0"/>
                        <a:t>Jakým </a:t>
                      </a:r>
                      <a:r>
                        <a:rPr lang="cs-CZ" sz="1050"/>
                        <a:t>způsobem pokračuje partnerství na projektech / programech po skončení poskytování podpory?</a:t>
                      </a:r>
                      <a:endParaRPr lang="en-US" sz="1050"/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ct val="0"/>
                        </a:spcAft>
                        <a:buFont typeface="+mj-lt"/>
                        <a:buAutoNum type="alphaUcPeriod"/>
                      </a:pPr>
                      <a:r>
                        <a:rPr lang="cs-CZ" sz="1050"/>
                        <a:t>Jaké jsou důvody k ukončení partnerství po ukončení finanční podpory?</a:t>
                      </a:r>
                      <a:endParaRPr lang="en-US" sz="1050"/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ct val="0"/>
                        </a:spcAft>
                        <a:buFont typeface="+mj-lt"/>
                        <a:buAutoNum type="alphaUcPeriod"/>
                      </a:pPr>
                      <a:r>
                        <a:rPr lang="cs-CZ" sz="1050"/>
                        <a:t>Jaký je přínos partnerství nad rámec implementace projektů / programů?</a:t>
                      </a:r>
                      <a:endParaRPr lang="en-US" sz="1050">
                        <a:latin typeface="EYInterstate Light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1388266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95217" y="5574"/>
            <a:ext cx="5900468" cy="11430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Způsob sběru dat – dotazníkové šetření</a:t>
            </a:r>
            <a:endParaRPr lang="en-US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Box 56" descr="© INSCALE GmbH, 26.05.2010&#10;http://www.presentationload.com/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865375" y="1919369"/>
            <a:ext cx="1926950" cy="63094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0000" tIns="0" rIns="72000">
            <a:spAutoFit/>
          </a:bodyPr>
          <a:lstStyle>
            <a:defPPr>
              <a:defRPr kern="1200" smtId="4294967295"/>
            </a:def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cs-CZ" sz="2000" b="1" noProof="1" smtClean="0">
                <a:solidFill>
                  <a:srgbClr val="80808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167</a:t>
            </a:r>
            <a:endParaRPr lang="en-US" sz="2000" b="1" noProof="1">
              <a:solidFill>
                <a:srgbClr val="80808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cs-CZ" sz="1200" noProof="1" smtClean="0">
                <a:solidFill>
                  <a:srgbClr val="80808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Oslovení příjemci</a:t>
            </a:r>
            <a:endParaRPr lang="en-US" sz="1200" noProof="1">
              <a:solidFill>
                <a:srgbClr val="80808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 Box 56" descr="© INSCALE GmbH, 26.05.2010&#10;http://www.presentationload.com/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5090808" y="1919369"/>
            <a:ext cx="2070100" cy="8156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0" tIns="0" rIns="72000">
            <a:spAutoFit/>
          </a:bodyPr>
          <a:lstStyle>
            <a:defPPr>
              <a:defRPr kern="1200" smtId="4294967295"/>
            </a:def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cs-CZ" sz="2000" b="1" noProof="1" smtClean="0">
                <a:solidFill>
                  <a:srgbClr val="80808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155</a:t>
            </a:r>
            <a:endParaRPr lang="en-US" sz="2000" b="1" noProof="1">
              <a:solidFill>
                <a:srgbClr val="80808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cs-CZ" sz="1200" noProof="1" smtClean="0">
                <a:solidFill>
                  <a:srgbClr val="80808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Oslovení zahraniční partneři</a:t>
            </a:r>
            <a:endParaRPr lang="en-US" sz="1200" noProof="1">
              <a:solidFill>
                <a:srgbClr val="80808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 Box 56" descr="© INSCALE GmbH, 26.05.2010&#10;http://www.presentationload.com/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3020708" y="4650585"/>
            <a:ext cx="2070100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0" tIns="0" rIns="72000" bIns="0" anchor="b">
            <a:spAutoFit/>
          </a:bodyPr>
          <a:lstStyle>
            <a:defPPr>
              <a:defRPr kern="1200" smtId="4294967295"/>
            </a:def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cs-CZ" sz="2000" b="1" noProof="1" smtClean="0">
                <a:solidFill>
                  <a:srgbClr val="00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106 </a:t>
            </a:r>
            <a:endParaRPr lang="en-US" sz="2000" b="1" noProof="1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cs-CZ" sz="1200" noProof="1" smtClean="0">
                <a:solidFill>
                  <a:srgbClr val="00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Získaných odpovědí od příjemců</a:t>
            </a:r>
            <a:endParaRPr lang="en-US" sz="1200" noProof="1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 Box 56" descr="© INSCALE GmbH, 26.05.2010&#10;http://www.presentationload.com/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7213706" y="4465919"/>
            <a:ext cx="1800898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0000" tIns="0" rIns="72000" bIns="0" anchor="b">
            <a:spAutoFit/>
          </a:bodyPr>
          <a:lstStyle>
            <a:defPPr>
              <a:defRPr kern="1200" smtId="4294967295"/>
            </a:def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cs-CZ" sz="2000" b="1" noProof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74</a:t>
            </a:r>
            <a:endParaRPr lang="en-US" sz="2000" b="1" noProof="1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cs-CZ" sz="1200" noProof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Získaných odpovědí od zahraničních partnerů</a:t>
            </a:r>
            <a:endParaRPr lang="en-US" sz="1200" noProof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Rechteck 58"/>
          <p:cNvSpPr/>
          <p:nvPr>
            <p:custDataLst>
              <p:tags r:id="rId9"/>
            </p:custDataLst>
          </p:nvPr>
        </p:nvSpPr>
        <p:spPr bwMode="auto">
          <a:xfrm>
            <a:off x="3311600" y="3612348"/>
            <a:ext cx="1408712" cy="59742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anchor="ctr" anchorCtr="0"/>
          <a:lstStyle>
            <a:defPPr>
              <a:defRPr kern="1200" smtId="4294967295"/>
            </a:defPPr>
          </a:lstStyle>
          <a:p>
            <a:pPr algn="ctr" fontAlgn="base">
              <a:lnSpc>
                <a:spcPct val="95000"/>
              </a:lnSpc>
              <a:spcBef>
                <a:spcPct val="0"/>
              </a:spcBef>
              <a:spcAft>
                <a:spcPts val="800"/>
              </a:spcAft>
              <a:buClr>
                <a:srgbClr val="969696"/>
              </a:buClr>
            </a:pPr>
            <a:endParaRPr lang="en-US" sz="2400" b="1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echteck 102"/>
          <p:cNvSpPr/>
          <p:nvPr>
            <p:custDataLst>
              <p:tags r:id="rId10"/>
            </p:custDataLst>
          </p:nvPr>
        </p:nvSpPr>
        <p:spPr bwMode="auto">
          <a:xfrm>
            <a:off x="1160308" y="3612348"/>
            <a:ext cx="1439425" cy="59742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anchor="ctr" anchorCtr="0"/>
          <a:lstStyle>
            <a:defPPr>
              <a:defRPr kern="1200" smtId="4294967295"/>
            </a:defPPr>
          </a:lstStyle>
          <a:p>
            <a:pPr algn="ctr" fontAlgn="base">
              <a:lnSpc>
                <a:spcPct val="95000"/>
              </a:lnSpc>
              <a:spcBef>
                <a:spcPct val="0"/>
              </a:spcBef>
              <a:spcAft>
                <a:spcPts val="800"/>
              </a:spcAft>
              <a:buClr>
                <a:srgbClr val="969696"/>
              </a:buClr>
            </a:pPr>
            <a:endParaRPr lang="en-US" sz="2400" b="1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Rechteck 62"/>
          <p:cNvSpPr/>
          <p:nvPr>
            <p:custDataLst>
              <p:tags r:id="rId11"/>
            </p:custDataLst>
          </p:nvPr>
        </p:nvSpPr>
        <p:spPr bwMode="auto">
          <a:xfrm>
            <a:off x="5423212" y="3612348"/>
            <a:ext cx="1408712" cy="59742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anchor="ctr" anchorCtr="0"/>
          <a:lstStyle>
            <a:defPPr>
              <a:defRPr kern="1200" smtId="4294967295"/>
            </a:defPPr>
          </a:lstStyle>
          <a:p>
            <a:pPr algn="ctr" fontAlgn="base">
              <a:lnSpc>
                <a:spcPct val="95000"/>
              </a:lnSpc>
              <a:spcBef>
                <a:spcPct val="0"/>
              </a:spcBef>
              <a:spcAft>
                <a:spcPts val="800"/>
              </a:spcAft>
              <a:buClr>
                <a:srgbClr val="969696"/>
              </a:buClr>
            </a:pPr>
            <a:endParaRPr lang="en-US" sz="2400" b="1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Rad 101"/>
          <p:cNvSpPr/>
          <p:nvPr>
            <p:custDataLst>
              <p:tags r:id="rId12"/>
            </p:custDataLst>
          </p:nvPr>
        </p:nvSpPr>
        <p:spPr bwMode="auto">
          <a:xfrm>
            <a:off x="2579451" y="3282219"/>
            <a:ext cx="720000" cy="720000"/>
          </a:xfrm>
          <a:prstGeom prst="donut">
            <a:avLst>
              <a:gd name="adj" fmla="val 2862"/>
            </a:avLst>
          </a:prstGeom>
          <a:solidFill>
            <a:srgbClr val="808080"/>
          </a:solidFill>
          <a:ln w="19050">
            <a:solidFill>
              <a:srgbClr val="808080"/>
            </a:solidFill>
            <a:round/>
          </a:ln>
        </p:spPr>
        <p:txBody>
          <a:bodyPr rtlCol="0" anchor="ctr"/>
          <a:lstStyle>
            <a:defPPr>
              <a:defRPr kern="1200" smtId="4294967295"/>
            </a:def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 noProof="1">
              <a:solidFill>
                <a:srgbClr val="80808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Rad 113"/>
          <p:cNvSpPr/>
          <p:nvPr>
            <p:custDataLst>
              <p:tags r:id="rId13"/>
            </p:custDataLst>
          </p:nvPr>
        </p:nvSpPr>
        <p:spPr bwMode="auto">
          <a:xfrm>
            <a:off x="2633451" y="3336219"/>
            <a:ext cx="612000" cy="612000"/>
          </a:xfrm>
          <a:prstGeom prst="donut">
            <a:avLst>
              <a:gd name="adj" fmla="val 14672"/>
            </a:avLst>
          </a:prstGeom>
          <a:solidFill>
            <a:srgbClr val="FFD200"/>
          </a:solidFill>
          <a:ln w="12700">
            <a:noFill/>
            <a:round/>
          </a:ln>
        </p:spPr>
        <p:txBody>
          <a:bodyPr rot="0" spcFirstLastPara="0" vertOverflow="overflow" horzOverflow="overflow" vert="horz" wrap="square" lIns="91440" tIns="45720" rIns="91440" bIns="4572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kern="1200" smtId="4294967295"/>
            </a:def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5" name="Group 14"/>
          <p:cNvGrpSpPr/>
          <p:nvPr>
            <p:custDataLst>
              <p:tags r:id="rId14"/>
            </p:custDataLst>
          </p:nvPr>
        </p:nvGrpSpPr>
        <p:grpSpPr>
          <a:xfrm>
            <a:off x="454865" y="3282219"/>
            <a:ext cx="720000" cy="720000"/>
            <a:chOff x="454865" y="3282219"/>
            <a:chExt cx="720000" cy="720000"/>
          </a:xfrm>
        </p:grpSpPr>
        <p:sp>
          <p:nvSpPr>
            <p:cNvPr id="16" name="Rad 71"/>
            <p:cNvSpPr/>
            <p:nvPr>
              <p:custDataLst>
                <p:tags r:id="rId15"/>
              </p:custDataLst>
            </p:nvPr>
          </p:nvSpPr>
          <p:spPr bwMode="auto">
            <a:xfrm>
              <a:off x="454865" y="3282219"/>
              <a:ext cx="720000" cy="720000"/>
            </a:xfrm>
            <a:prstGeom prst="donut">
              <a:avLst>
                <a:gd name="adj" fmla="val 2862"/>
              </a:avLst>
            </a:prstGeom>
            <a:solidFill>
              <a:srgbClr val="808080"/>
            </a:solidFill>
            <a:ln w="19050">
              <a:solidFill>
                <a:srgbClr val="808080"/>
              </a:solidFill>
              <a:round/>
            </a:ln>
          </p:spPr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00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7" name="Ellipse 14"/>
            <p:cNvSpPr/>
            <p:nvPr>
              <p:custDataLst>
                <p:tags r:id="rId16"/>
              </p:custDataLst>
            </p:nvPr>
          </p:nvSpPr>
          <p:spPr bwMode="auto">
            <a:xfrm>
              <a:off x="535865" y="3363219"/>
              <a:ext cx="558000" cy="558000"/>
            </a:xfrm>
            <a:prstGeom prst="ellipse">
              <a:avLst/>
            </a:prstGeom>
            <a:solidFill>
              <a:srgbClr val="999999"/>
            </a:solidFill>
            <a:ln w="12700">
              <a:noFill/>
              <a:miter lim="800000"/>
            </a:ln>
          </p:spPr>
          <p:txBody>
            <a:bodyPr wrap="none" lIns="0" tIns="0" rIns="0" bIns="0" anchor="ctr" anchorCtr="0"/>
            <a:lstStyle>
              <a:defPPr>
                <a:defRPr kern="1200" smtId="4294967295"/>
              </a:defPPr>
            </a:lstStyle>
            <a:p>
              <a:pPr algn="ctr" fontAlgn="base">
                <a:lnSpc>
                  <a:spcPct val="95000"/>
                </a:lnSpc>
                <a:spcBef>
                  <a:spcPct val="0"/>
                </a:spcBef>
                <a:spcAft>
                  <a:spcPts val="800"/>
                </a:spcAft>
                <a:buClr>
                  <a:srgbClr val="969696"/>
                </a:buClr>
              </a:pPr>
              <a:endParaRPr lang="en-US" sz="2000" noProof="1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8" name="Rad 66"/>
          <p:cNvSpPr/>
          <p:nvPr>
            <p:custDataLst>
              <p:tags r:id="rId17"/>
            </p:custDataLst>
          </p:nvPr>
        </p:nvSpPr>
        <p:spPr bwMode="auto">
          <a:xfrm>
            <a:off x="4704037" y="3282219"/>
            <a:ext cx="720000" cy="720000"/>
          </a:xfrm>
          <a:prstGeom prst="donut">
            <a:avLst>
              <a:gd name="adj" fmla="val 2862"/>
            </a:avLst>
          </a:prstGeom>
          <a:solidFill>
            <a:srgbClr val="808080"/>
          </a:solidFill>
          <a:ln w="19050">
            <a:solidFill>
              <a:srgbClr val="808080"/>
            </a:solidFill>
            <a:round/>
          </a:ln>
        </p:spPr>
        <p:txBody>
          <a:bodyPr rtlCol="0" anchor="ctr"/>
          <a:lstStyle>
            <a:defPPr>
              <a:defRPr kern="1200" smtId="4294967295"/>
            </a:def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Ellipse 67"/>
          <p:cNvSpPr/>
          <p:nvPr>
            <p:custDataLst>
              <p:tags r:id="rId18"/>
            </p:custDataLst>
          </p:nvPr>
        </p:nvSpPr>
        <p:spPr bwMode="auto">
          <a:xfrm>
            <a:off x="4785037" y="3363219"/>
            <a:ext cx="558000" cy="558000"/>
          </a:xfrm>
          <a:prstGeom prst="ellipse">
            <a:avLst/>
          </a:prstGeom>
          <a:solidFill>
            <a:srgbClr val="999999"/>
          </a:solidFill>
          <a:ln w="12700">
            <a:noFill/>
            <a:miter lim="800000"/>
          </a:ln>
        </p:spPr>
        <p:txBody>
          <a:bodyPr wrap="none" lIns="0" tIns="0" rIns="0" bIns="0" anchor="ctr" anchorCtr="0"/>
          <a:lstStyle>
            <a:defPPr>
              <a:defRPr kern="1200" smtId="4294967295"/>
            </a:defPPr>
          </a:lstStyle>
          <a:p>
            <a:pPr algn="ctr" fontAlgn="base">
              <a:lnSpc>
                <a:spcPct val="95000"/>
              </a:lnSpc>
              <a:spcBef>
                <a:spcPct val="0"/>
              </a:spcBef>
              <a:spcAft>
                <a:spcPts val="800"/>
              </a:spcAft>
              <a:buClr>
                <a:srgbClr val="969696"/>
              </a:buClr>
            </a:pPr>
            <a:endParaRPr lang="en-US" sz="2000" noProof="1">
              <a:solidFill>
                <a:srgbClr val="F8F8F8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Rad 77"/>
          <p:cNvSpPr/>
          <p:nvPr>
            <p:custDataLst>
              <p:tags r:id="rId19"/>
            </p:custDataLst>
          </p:nvPr>
        </p:nvSpPr>
        <p:spPr bwMode="auto">
          <a:xfrm>
            <a:off x="6828622" y="3282219"/>
            <a:ext cx="720000" cy="720000"/>
          </a:xfrm>
          <a:prstGeom prst="donut">
            <a:avLst>
              <a:gd name="adj" fmla="val 2862"/>
            </a:avLst>
          </a:prstGeom>
          <a:solidFill>
            <a:srgbClr val="7F7F7F"/>
          </a:solidFill>
          <a:ln w="19050">
            <a:solidFill>
              <a:srgbClr val="808080"/>
            </a:solidFill>
            <a:round/>
          </a:ln>
        </p:spPr>
        <p:txBody>
          <a:bodyPr lIns="0" tIns="0" rIns="0" bIns="0" rtlCol="0" anchor="ctr"/>
          <a:lstStyle>
            <a:defPPr>
              <a:defRPr kern="1200" smtId="4294967295"/>
            </a:def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 noProof="1">
              <a:solidFill>
                <a:srgbClr val="80808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Rad 78"/>
          <p:cNvSpPr/>
          <p:nvPr>
            <p:custDataLst>
              <p:tags r:id="rId20"/>
            </p:custDataLst>
          </p:nvPr>
        </p:nvSpPr>
        <p:spPr bwMode="auto">
          <a:xfrm>
            <a:off x="6882622" y="3336219"/>
            <a:ext cx="612000" cy="612000"/>
          </a:xfrm>
          <a:prstGeom prst="donut">
            <a:avLst>
              <a:gd name="adj" fmla="val 14672"/>
            </a:avLst>
          </a:prstGeom>
          <a:solidFill>
            <a:srgbClr val="FFD200"/>
          </a:solidFill>
          <a:ln w="12700">
            <a:noFill/>
            <a:round/>
          </a:ln>
        </p:spPr>
        <p:txBody>
          <a:bodyPr rot="0" spcFirstLastPara="0" vertOverflow="overflow" horzOverflow="overflow" vert="horz" wrap="square" lIns="91440" tIns="45720" rIns="91440" bIns="4572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kern="1200" smtId="4294967295"/>
            </a:def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2" name="Straight Arrow Connector 21"/>
          <p:cNvCxnSpPr/>
          <p:nvPr>
            <p:custDataLst>
              <p:tags r:id="rId21"/>
            </p:custDataLst>
          </p:nvPr>
        </p:nvCxnSpPr>
        <p:spPr>
          <a:xfrm flipH="1">
            <a:off x="814865" y="1942030"/>
            <a:ext cx="0" cy="1198938"/>
          </a:xfrm>
          <a:prstGeom prst="straightConnector1">
            <a:avLst/>
          </a:prstGeom>
          <a:ln w="28575">
            <a:solidFill>
              <a:srgbClr val="80808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>
            <p:custDataLst>
              <p:tags r:id="rId22"/>
            </p:custDataLst>
          </p:nvPr>
        </p:nvCxnSpPr>
        <p:spPr>
          <a:xfrm flipH="1">
            <a:off x="5064037" y="1942030"/>
            <a:ext cx="0" cy="1198938"/>
          </a:xfrm>
          <a:prstGeom prst="straightConnector1">
            <a:avLst/>
          </a:prstGeom>
          <a:ln w="28575">
            <a:solidFill>
              <a:srgbClr val="80808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>
            <p:custDataLst>
              <p:tags r:id="rId23"/>
            </p:custDataLst>
          </p:nvPr>
        </p:nvCxnSpPr>
        <p:spPr>
          <a:xfrm flipH="1" flipV="1">
            <a:off x="2939451" y="4221088"/>
            <a:ext cx="0" cy="1198938"/>
          </a:xfrm>
          <a:prstGeom prst="straightConnector1">
            <a:avLst/>
          </a:prstGeom>
          <a:ln w="28575">
            <a:solidFill>
              <a:srgbClr val="80808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>
            <p:custDataLst>
              <p:tags r:id="rId24"/>
            </p:custDataLst>
          </p:nvPr>
        </p:nvCxnSpPr>
        <p:spPr>
          <a:xfrm flipH="1" flipV="1">
            <a:off x="7188622" y="4221088"/>
            <a:ext cx="0" cy="1198938"/>
          </a:xfrm>
          <a:prstGeom prst="straightConnector1">
            <a:avLst/>
          </a:prstGeom>
          <a:ln w="28575">
            <a:solidFill>
              <a:srgbClr val="80808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c 27"/>
          <p:cNvSpPr/>
          <p:nvPr>
            <p:custDataLst>
              <p:tags r:id="rId25"/>
            </p:custDataLst>
          </p:nvPr>
        </p:nvSpPr>
        <p:spPr>
          <a:xfrm rot="21349130">
            <a:off x="530207" y="3037058"/>
            <a:ext cx="2558063" cy="1854081"/>
          </a:xfrm>
          <a:prstGeom prst="arc">
            <a:avLst>
              <a:gd name="adj1" fmla="val 13324001"/>
              <a:gd name="adj2" fmla="val 19795864"/>
            </a:avLst>
          </a:prstGeom>
          <a:ln w="28575">
            <a:solidFill>
              <a:srgbClr val="80808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9" name="Arc 28"/>
          <p:cNvSpPr/>
          <p:nvPr>
            <p:custDataLst>
              <p:tags r:id="rId26"/>
            </p:custDataLst>
          </p:nvPr>
        </p:nvSpPr>
        <p:spPr>
          <a:xfrm rot="21349130">
            <a:off x="4782825" y="3037058"/>
            <a:ext cx="2558063" cy="1854081"/>
          </a:xfrm>
          <a:prstGeom prst="arc">
            <a:avLst>
              <a:gd name="adj1" fmla="val 13324001"/>
              <a:gd name="adj2" fmla="val 19795864"/>
            </a:avLst>
          </a:prstGeom>
          <a:ln w="28575">
            <a:solidFill>
              <a:srgbClr val="80808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8368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7201" y="0"/>
            <a:ext cx="5602076" cy="11430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 sz="36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Způsob sběru dat – </a:t>
            </a:r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řízené rozhovory</a:t>
            </a:r>
            <a:endParaRPr lang="en-US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endParaRPr lang="cs-CZ" sz="24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cs-CZ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Zprostředkovatel </a:t>
            </a:r>
            <a:endParaRPr lang="en-US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cs-CZ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Partner programů v ČR</a:t>
            </a:r>
            <a:endParaRPr lang="en-US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cs-CZ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Partner programů z donorské země</a:t>
            </a:r>
            <a:endParaRPr lang="en-US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cs-CZ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Koneční příjemci (20 vybraných příjemců)</a:t>
            </a:r>
            <a:endParaRPr lang="en-US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cs-CZ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Partneři konečných příjemců v donorských zemích (20 vybraných partnerů)</a:t>
            </a:r>
            <a:endParaRPr lang="en-US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cs-CZ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Národní kontaktní místo</a:t>
            </a:r>
            <a:endParaRPr lang="en-US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cs-CZ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Norwegian Embassy in </a:t>
            </a:r>
            <a:r>
              <a:rPr lang="cs-CZ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Prague</a:t>
            </a:r>
            <a:endParaRPr lang="en-US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39134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076" name="Picture 4" descr="C:\Users\krucky\APPDATA\LOCAL\TEMP\wz691a\14H03463_RF.jp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2229"/>
            <a:ext cx="9144000" cy="709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itle 1"/>
          <p:cNvSpPr txBox="1"/>
          <p:nvPr>
            <p:custDataLst>
              <p:tags r:id="rId7"/>
            </p:custDataLst>
          </p:nvPr>
        </p:nvSpPr>
        <p:spPr>
          <a:xfrm>
            <a:off x="899887" y="4769964"/>
            <a:ext cx="6737324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cs-CZ" sz="4000" smtClean="0">
                <a:solidFill>
                  <a:schemeClr val="bg1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Vznik partnerství</a:t>
            </a:r>
            <a:endParaRPr lang="en-US" sz="4000">
              <a:solidFill>
                <a:schemeClr val="bg1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247383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0" y="0"/>
            <a:ext cx="6037244" cy="11430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Iniciátoři vzniku spolupráce</a:t>
            </a:r>
            <a:endParaRPr lang="en-US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258" y="1291771"/>
            <a:ext cx="7633226" cy="4901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9924235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457200" y="76334"/>
            <a:ext cx="5668178" cy="11430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Způsob identifikace</a:t>
            </a:r>
            <a:b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partnera</a:t>
            </a:r>
            <a:endParaRPr lang="en-US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 sz="18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Chart 5"/>
          <p:cNvGraphicFramePr/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128680263"/>
              </p:ext>
            </p:extLst>
          </p:nvPr>
        </p:nvGraphicFramePr>
        <p:xfrm>
          <a:off x="457200" y="1600200"/>
          <a:ext cx="8229600" cy="4640943"/>
        </p:xfrm>
        <a:graphic>
          <a:graphicData uri="http://schemas.openxmlformats.org/drawingml/2006/chart">
            <c:chart xmlns:c="http://schemas.openxmlformats.org/drawingml/2006/chart" r:id="rId7"/>
          </a:graphicData>
        </a:graphic>
      </p:graphicFrame>
    </p:spTree>
    <p:extLst>
      <p:ext uri="{BB962C8B-B14F-4D97-AF65-F5344CB8AC3E}">
        <p14:creationId xmlns:p14="http://schemas.microsoft.com/office/powerpoint/2010/main" val="2959109706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457200" y="21250"/>
            <a:ext cx="5546993" cy="11430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Důvody partnera pro</a:t>
            </a:r>
            <a:b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souhlas ke spolupráci</a:t>
            </a:r>
            <a:endParaRPr lang="en-US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404178557"/>
              </p:ext>
            </p:extLst>
          </p:nvPr>
        </p:nvGraphicFramePr>
        <p:xfrm>
          <a:off x="101600" y="1600200"/>
          <a:ext cx="8839200" cy="4525963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</p:spTree>
    <p:extLst>
      <p:ext uri="{BB962C8B-B14F-4D97-AF65-F5344CB8AC3E}">
        <p14:creationId xmlns:p14="http://schemas.microsoft.com/office/powerpoint/2010/main" val="1665103801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37886" y="-59193"/>
            <a:ext cx="5866307" cy="11430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Problematické oblasti </a:t>
            </a:r>
            <a:b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vzniku partnerství</a:t>
            </a:r>
            <a:endParaRPr lang="en-US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Rechteck 40"/>
          <p:cNvSpPr/>
          <p:nvPr>
            <p:custDataLst>
              <p:tags r:id="rId4"/>
            </p:custDataLst>
          </p:nvPr>
        </p:nvSpPr>
        <p:spPr bwMode="gray">
          <a:xfrm>
            <a:off x="472530" y="2787162"/>
            <a:ext cx="1584000" cy="3364400"/>
          </a:xfrm>
          <a:prstGeom prst="rect">
            <a:avLst/>
          </a:prstGeom>
          <a:solidFill>
            <a:srgbClr val="FFE600"/>
          </a:solidFill>
        </p:spPr>
        <p:txBody>
          <a:bodyPr wrap="square" tIns="90000" bIns="36000">
            <a:noAutofit/>
          </a:bodyPr>
          <a:lstStyle>
            <a:defPPr>
              <a:defRPr kern="1200" smtId="4294967295"/>
            </a:defPPr>
          </a:lstStyle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 smtClean="0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 smtClean="0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 smtClean="0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cs-CZ" sz="1400" b="1" smtClean="0">
                <a:solidFill>
                  <a:srgbClr val="646464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Omezené kapacity na straně partnerských organizací</a:t>
            </a:r>
            <a:endParaRPr lang="en-US" sz="1400" b="1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TextBox 24"/>
          <p:cNvSpPr txBox="1"/>
          <p:nvPr>
            <p:custDataLst>
              <p:tags r:id="rId5"/>
            </p:custDataLst>
          </p:nvPr>
        </p:nvSpPr>
        <p:spPr>
          <a:xfrm>
            <a:off x="635351" y="1301262"/>
            <a:ext cx="1258358" cy="1842043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13800" b="1">
                <a:solidFill>
                  <a:srgbClr val="FFE6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endParaRPr lang="en-IN" sz="13800" b="1">
              <a:solidFill>
                <a:srgbClr val="FFE6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Rechteck 40"/>
          <p:cNvSpPr/>
          <p:nvPr>
            <p:custDataLst>
              <p:tags r:id="rId6"/>
            </p:custDataLst>
          </p:nvPr>
        </p:nvSpPr>
        <p:spPr bwMode="gray">
          <a:xfrm>
            <a:off x="2130816" y="3197347"/>
            <a:ext cx="1584000" cy="2954215"/>
          </a:xfrm>
          <a:prstGeom prst="rect">
            <a:avLst/>
          </a:prstGeom>
          <a:solidFill>
            <a:srgbClr val="808080"/>
          </a:solidFill>
        </p:spPr>
        <p:txBody>
          <a:bodyPr wrap="square" tIns="90000" bIns="36000">
            <a:noAutofit/>
          </a:bodyPr>
          <a:lstStyle>
            <a:defPPr>
              <a:defRPr kern="1200" smtId="4294967295"/>
            </a:defPPr>
          </a:lstStyle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 smtClean="0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 smtClean="0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 smtClean="0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cs-CZ" sz="1400" b="1" smtClean="0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Administrativ-ní náročnost programu</a:t>
            </a:r>
            <a:endParaRPr lang="en-US" sz="1400" b="1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en-US" sz="1100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TextBox 26"/>
          <p:cNvSpPr txBox="1"/>
          <p:nvPr>
            <p:custDataLst>
              <p:tags r:id="rId7"/>
            </p:custDataLst>
          </p:nvPr>
        </p:nvSpPr>
        <p:spPr>
          <a:xfrm>
            <a:off x="2293637" y="1796562"/>
            <a:ext cx="1258358" cy="1842043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13800" b="1">
                <a:solidFill>
                  <a:srgbClr val="80808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en-IN" sz="13800" b="1">
              <a:solidFill>
                <a:srgbClr val="80808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Rechteck 40"/>
          <p:cNvSpPr/>
          <p:nvPr>
            <p:custDataLst>
              <p:tags r:id="rId8"/>
            </p:custDataLst>
          </p:nvPr>
        </p:nvSpPr>
        <p:spPr bwMode="gray">
          <a:xfrm>
            <a:off x="3789102" y="3474787"/>
            <a:ext cx="1584000" cy="2676775"/>
          </a:xfrm>
          <a:prstGeom prst="rect">
            <a:avLst/>
          </a:prstGeom>
          <a:solidFill>
            <a:srgbClr val="999999"/>
          </a:solidFill>
        </p:spPr>
        <p:txBody>
          <a:bodyPr wrap="square" tIns="90000" bIns="36000">
            <a:noAutofit/>
          </a:bodyPr>
          <a:lstStyle>
            <a:defPPr>
              <a:defRPr kern="1200" smtId="4294967295"/>
            </a:defPPr>
          </a:lstStyle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 smtClean="0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 smtClean="0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cs-CZ" sz="1400" b="1" smtClean="0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Nedostatečný čas na přípravu / vznik partnerství</a:t>
            </a:r>
            <a:endParaRPr lang="en-US" sz="1400" b="1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9" name="TextBox 28"/>
          <p:cNvSpPr txBox="1"/>
          <p:nvPr>
            <p:custDataLst>
              <p:tags r:id="rId9"/>
            </p:custDataLst>
          </p:nvPr>
        </p:nvSpPr>
        <p:spPr>
          <a:xfrm>
            <a:off x="3951923" y="2139462"/>
            <a:ext cx="1258358" cy="1842043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13800" b="1">
                <a:solidFill>
                  <a:srgbClr val="999999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endParaRPr lang="en-IN" sz="13800" b="1">
              <a:solidFill>
                <a:srgbClr val="999999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" name="Rechteck 40"/>
          <p:cNvSpPr/>
          <p:nvPr>
            <p:custDataLst>
              <p:tags r:id="rId10"/>
            </p:custDataLst>
          </p:nvPr>
        </p:nvSpPr>
        <p:spPr bwMode="gray">
          <a:xfrm>
            <a:off x="5447388" y="3847973"/>
            <a:ext cx="1584000" cy="2303589"/>
          </a:xfrm>
          <a:prstGeom prst="rect">
            <a:avLst/>
          </a:prstGeom>
          <a:solidFill>
            <a:srgbClr val="C0C0C0"/>
          </a:solidFill>
        </p:spPr>
        <p:txBody>
          <a:bodyPr wrap="square" tIns="90000" bIns="36000">
            <a:noAutofit/>
          </a:bodyPr>
          <a:lstStyle>
            <a:defPPr>
              <a:defRPr kern="1200" smtId="4294967295"/>
            </a:defPPr>
          </a:lstStyle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 smtClean="0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 smtClean="0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cs-CZ" sz="1400" b="1">
                <a:solidFill>
                  <a:srgbClr val="646464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Vymezení kompetencí mezi partnery</a:t>
            </a:r>
            <a:endParaRPr lang="en-US" sz="1400" b="1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en-IN" sz="1100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en-US" sz="1100">
                <a:solidFill>
                  <a:srgbClr val="00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31" name="Rechteck 40"/>
          <p:cNvSpPr/>
          <p:nvPr>
            <p:custDataLst>
              <p:tags r:id="rId11"/>
            </p:custDataLst>
          </p:nvPr>
        </p:nvSpPr>
        <p:spPr bwMode="gray">
          <a:xfrm>
            <a:off x="7105673" y="4299004"/>
            <a:ext cx="1584000" cy="1852557"/>
          </a:xfrm>
          <a:prstGeom prst="rect">
            <a:avLst/>
          </a:prstGeom>
          <a:solidFill>
            <a:srgbClr val="F0F0F0"/>
          </a:solidFill>
        </p:spPr>
        <p:txBody>
          <a:bodyPr wrap="square" tIns="90000" bIns="36000">
            <a:noAutofit/>
          </a:bodyPr>
          <a:lstStyle>
            <a:defPPr>
              <a:defRPr kern="1200" smtId="4294967295"/>
            </a:defPPr>
          </a:lstStyle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 smtClean="0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cs-CZ" sz="1600" b="1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cs-CZ" sz="1400" b="1" smtClean="0">
                <a:solidFill>
                  <a:srgbClr val="646464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Ztížená komunikace daná vzdáleností</a:t>
            </a:r>
            <a:endParaRPr lang="cs-CZ" sz="1100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2" name="TextBox 31"/>
          <p:cNvSpPr txBox="1"/>
          <p:nvPr>
            <p:custDataLst>
              <p:tags r:id="rId12"/>
            </p:custDataLst>
          </p:nvPr>
        </p:nvSpPr>
        <p:spPr>
          <a:xfrm>
            <a:off x="7268494" y="2787162"/>
            <a:ext cx="1258358" cy="1842043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13800" b="1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</a:t>
            </a:r>
            <a:endParaRPr lang="en-IN" sz="13800" b="1">
              <a:solidFill>
                <a:schemeClr val="bg1">
                  <a:lumMod val="85000"/>
                </a:schemeClr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3" name="TextBox 32"/>
          <p:cNvSpPr txBox="1"/>
          <p:nvPr>
            <p:custDataLst>
              <p:tags r:id="rId13"/>
            </p:custDataLst>
          </p:nvPr>
        </p:nvSpPr>
        <p:spPr>
          <a:xfrm>
            <a:off x="5610209" y="2456962"/>
            <a:ext cx="1258358" cy="1842043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13800" b="1">
                <a:solidFill>
                  <a:srgbClr val="C0C0C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endParaRPr lang="en-IN" sz="13800" b="1">
              <a:solidFill>
                <a:srgbClr val="C0C0C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381952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7200" y="-59184"/>
            <a:ext cx="5412977" cy="11430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Doporučení a dobrá</a:t>
            </a:r>
            <a:br>
              <a:rPr lang="cs-CZ" sz="36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36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praxe</a:t>
            </a:r>
            <a:endParaRPr lang="en-US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Freeform 6"/>
          <p:cNvSpPr/>
          <p:nvPr>
            <p:custDataLst>
              <p:tags r:id="rId4"/>
            </p:custDataLst>
          </p:nvPr>
        </p:nvSpPr>
        <p:spPr bwMode="gray">
          <a:xfrm>
            <a:off x="4069495" y="3140968"/>
            <a:ext cx="1005010" cy="3010595"/>
          </a:xfrm>
          <a:custGeom>
            <a:cxnLst>
              <a:cxn ang="0">
                <a:pos x="1051" y="527"/>
              </a:cxn>
              <a:cxn ang="0">
                <a:pos x="524" y="0"/>
              </a:cxn>
              <a:cxn ang="0">
                <a:pos x="0" y="527"/>
              </a:cxn>
              <a:cxn ang="0">
                <a:pos x="248" y="527"/>
              </a:cxn>
              <a:cxn ang="0">
                <a:pos x="248" y="3409"/>
              </a:cxn>
              <a:cxn ang="0">
                <a:pos x="803" y="3409"/>
              </a:cxn>
              <a:cxn ang="0">
                <a:pos x="803" y="527"/>
              </a:cxn>
              <a:cxn ang="0">
                <a:pos x="1051" y="527"/>
              </a:cxn>
            </a:cxnLst>
            <a:rect l="0" t="0" r="r" b="b"/>
            <a:pathLst>
              <a:path w="1051" h="3408">
                <a:moveTo>
                  <a:pt x="1051" y="527"/>
                </a:moveTo>
                <a:lnTo>
                  <a:pt x="524" y="0"/>
                </a:lnTo>
                <a:lnTo>
                  <a:pt x="0" y="527"/>
                </a:lnTo>
                <a:lnTo>
                  <a:pt x="248" y="527"/>
                </a:lnTo>
                <a:lnTo>
                  <a:pt x="248" y="3409"/>
                </a:lnTo>
                <a:lnTo>
                  <a:pt x="803" y="3409"/>
                </a:lnTo>
                <a:lnTo>
                  <a:pt x="803" y="527"/>
                </a:lnTo>
                <a:lnTo>
                  <a:pt x="1051" y="527"/>
                </a:lnTo>
                <a:close/>
              </a:path>
            </a:pathLst>
          </a:custGeom>
          <a:solidFill>
            <a:srgbClr val="FFE600"/>
          </a:solidFill>
          <a:ln w="14288" cap="flat">
            <a:noFill/>
            <a:prstDash val="solid"/>
            <a:miter lim="800000"/>
          </a:ln>
          <a:scene3d>
            <a:camera prst="orthographicFront"/>
            <a:lightRig rig="balanced" dir="t"/>
          </a:scene3d>
          <a:sp3d extrusionH="190500">
            <a:bevelB w="25400" h="25400"/>
          </a:sp3d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Freeform 7"/>
          <p:cNvSpPr/>
          <p:nvPr>
            <p:custDataLst>
              <p:tags r:id="rId5"/>
            </p:custDataLst>
          </p:nvPr>
        </p:nvSpPr>
        <p:spPr bwMode="gray">
          <a:xfrm>
            <a:off x="2987029" y="3956097"/>
            <a:ext cx="1276583" cy="2195464"/>
          </a:xfrm>
          <a:custGeom>
            <a:cxnLst>
              <a:cxn ang="0">
                <a:pos x="251" y="89"/>
              </a:cxn>
              <a:cxn ang="0">
                <a:pos x="306" y="0"/>
              </a:cxn>
              <a:cxn ang="0">
                <a:pos x="0" y="72"/>
              </a:cxn>
              <a:cxn ang="0">
                <a:pos x="71" y="378"/>
              </a:cxn>
              <a:cxn ang="0">
                <a:pos x="126" y="289"/>
              </a:cxn>
              <a:cxn ang="0">
                <a:pos x="330" y="623"/>
              </a:cxn>
              <a:cxn ang="0">
                <a:pos x="331" y="623"/>
              </a:cxn>
              <a:cxn ang="0">
                <a:pos x="331" y="1052"/>
              </a:cxn>
              <a:cxn ang="0">
                <a:pos x="565" y="1052"/>
              </a:cxn>
              <a:cxn ang="0">
                <a:pos x="565" y="623"/>
              </a:cxn>
              <a:cxn ang="0">
                <a:pos x="565" y="623"/>
              </a:cxn>
              <a:cxn ang="0">
                <a:pos x="251" y="89"/>
              </a:cxn>
            </a:cxnLst>
            <a:rect l="0" t="0" r="r" b="b"/>
            <a:pathLst>
              <a:path w="565" h="1052">
                <a:moveTo>
                  <a:pt x="251" y="89"/>
                </a:moveTo>
                <a:cubicBezTo>
                  <a:pt x="306" y="0"/>
                  <a:pt x="306" y="0"/>
                  <a:pt x="306" y="0"/>
                </a:cubicBezTo>
                <a:cubicBezTo>
                  <a:pt x="0" y="72"/>
                  <a:pt x="0" y="72"/>
                  <a:pt x="0" y="72"/>
                </a:cubicBezTo>
                <a:cubicBezTo>
                  <a:pt x="71" y="378"/>
                  <a:pt x="71" y="378"/>
                  <a:pt x="71" y="378"/>
                </a:cubicBezTo>
                <a:cubicBezTo>
                  <a:pt x="126" y="289"/>
                  <a:pt x="126" y="289"/>
                  <a:pt x="126" y="289"/>
                </a:cubicBezTo>
                <a:cubicBezTo>
                  <a:pt x="247" y="352"/>
                  <a:pt x="330" y="478"/>
                  <a:pt x="330" y="623"/>
                </a:cubicBezTo>
                <a:cubicBezTo>
                  <a:pt x="331" y="623"/>
                  <a:pt x="331" y="623"/>
                  <a:pt x="331" y="623"/>
                </a:cubicBezTo>
                <a:cubicBezTo>
                  <a:pt x="331" y="1052"/>
                  <a:pt x="331" y="1052"/>
                  <a:pt x="331" y="1052"/>
                </a:cubicBezTo>
                <a:cubicBezTo>
                  <a:pt x="565" y="1052"/>
                  <a:pt x="565" y="1052"/>
                  <a:pt x="565" y="1052"/>
                </a:cubicBezTo>
                <a:cubicBezTo>
                  <a:pt x="565" y="623"/>
                  <a:pt x="565" y="623"/>
                  <a:pt x="565" y="623"/>
                </a:cubicBezTo>
                <a:cubicBezTo>
                  <a:pt x="565" y="623"/>
                  <a:pt x="565" y="623"/>
                  <a:pt x="565" y="623"/>
                </a:cubicBezTo>
                <a:cubicBezTo>
                  <a:pt x="565" y="393"/>
                  <a:pt x="438" y="193"/>
                  <a:pt x="251" y="89"/>
                </a:cubicBezTo>
                <a:close/>
              </a:path>
            </a:pathLst>
          </a:custGeom>
          <a:solidFill>
            <a:srgbClr val="C0C0C0"/>
          </a:solidFill>
          <a:ln w="14288" cap="flat">
            <a:noFill/>
            <a:prstDash val="solid"/>
            <a:miter lim="800000"/>
          </a:ln>
          <a:scene3d>
            <a:camera prst="orthographicFront"/>
            <a:lightRig rig="balanced" dir="t"/>
          </a:scene3d>
          <a:sp3d extrusionH="190500">
            <a:bevelB w="25400" h="25400"/>
          </a:sp3d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Freeform 8"/>
          <p:cNvSpPr/>
          <p:nvPr>
            <p:custDataLst>
              <p:tags r:id="rId6"/>
            </p:custDataLst>
          </p:nvPr>
        </p:nvSpPr>
        <p:spPr bwMode="gray">
          <a:xfrm>
            <a:off x="4878477" y="3956098"/>
            <a:ext cx="1278495" cy="2195464"/>
          </a:xfrm>
          <a:custGeom>
            <a:cxnLst>
              <a:cxn ang="0">
                <a:pos x="314" y="89"/>
              </a:cxn>
              <a:cxn ang="0">
                <a:pos x="259" y="0"/>
              </a:cxn>
              <a:cxn ang="0">
                <a:pos x="566" y="72"/>
              </a:cxn>
              <a:cxn ang="0">
                <a:pos x="494" y="378"/>
              </a:cxn>
              <a:cxn ang="0">
                <a:pos x="439" y="289"/>
              </a:cxn>
              <a:cxn ang="0">
                <a:pos x="235" y="623"/>
              </a:cxn>
              <a:cxn ang="0">
                <a:pos x="235" y="623"/>
              </a:cxn>
              <a:cxn ang="0">
                <a:pos x="235" y="1052"/>
              </a:cxn>
              <a:cxn ang="0">
                <a:pos x="0" y="1052"/>
              </a:cxn>
              <a:cxn ang="0">
                <a:pos x="0" y="623"/>
              </a:cxn>
              <a:cxn ang="0">
                <a:pos x="0" y="623"/>
              </a:cxn>
              <a:cxn ang="0">
                <a:pos x="314" y="89"/>
              </a:cxn>
            </a:cxnLst>
            <a:rect l="0" t="0" r="r" b="b"/>
            <a:pathLst>
              <a:path w="566" h="1052">
                <a:moveTo>
                  <a:pt x="314" y="89"/>
                </a:moveTo>
                <a:cubicBezTo>
                  <a:pt x="259" y="0"/>
                  <a:pt x="259" y="0"/>
                  <a:pt x="259" y="0"/>
                </a:cubicBezTo>
                <a:cubicBezTo>
                  <a:pt x="566" y="72"/>
                  <a:pt x="566" y="72"/>
                  <a:pt x="566" y="72"/>
                </a:cubicBezTo>
                <a:cubicBezTo>
                  <a:pt x="494" y="378"/>
                  <a:pt x="494" y="378"/>
                  <a:pt x="494" y="378"/>
                </a:cubicBezTo>
                <a:cubicBezTo>
                  <a:pt x="439" y="289"/>
                  <a:pt x="439" y="289"/>
                  <a:pt x="439" y="289"/>
                </a:cubicBezTo>
                <a:cubicBezTo>
                  <a:pt x="318" y="352"/>
                  <a:pt x="235" y="478"/>
                  <a:pt x="235" y="623"/>
                </a:cubicBezTo>
                <a:cubicBezTo>
                  <a:pt x="235" y="623"/>
                  <a:pt x="235" y="623"/>
                  <a:pt x="235" y="623"/>
                </a:cubicBezTo>
                <a:cubicBezTo>
                  <a:pt x="235" y="1052"/>
                  <a:pt x="235" y="1052"/>
                  <a:pt x="235" y="1052"/>
                </a:cubicBezTo>
                <a:cubicBezTo>
                  <a:pt x="0" y="1052"/>
                  <a:pt x="0" y="1052"/>
                  <a:pt x="0" y="1052"/>
                </a:cubicBezTo>
                <a:cubicBezTo>
                  <a:pt x="0" y="623"/>
                  <a:pt x="0" y="623"/>
                  <a:pt x="0" y="623"/>
                </a:cubicBezTo>
                <a:cubicBezTo>
                  <a:pt x="0" y="623"/>
                  <a:pt x="0" y="623"/>
                  <a:pt x="0" y="623"/>
                </a:cubicBezTo>
                <a:cubicBezTo>
                  <a:pt x="0" y="393"/>
                  <a:pt x="127" y="193"/>
                  <a:pt x="314" y="89"/>
                </a:cubicBezTo>
                <a:close/>
              </a:path>
            </a:pathLst>
          </a:custGeom>
          <a:solidFill>
            <a:srgbClr val="C0C0C0"/>
          </a:solidFill>
          <a:ln w="14288" cap="flat">
            <a:noFill/>
            <a:prstDash val="solid"/>
            <a:miter lim="800000"/>
          </a:ln>
          <a:scene3d>
            <a:camera prst="orthographicFront"/>
            <a:lightRig rig="balanced" dir="t"/>
          </a:scene3d>
          <a:sp3d extrusionH="190500">
            <a:bevelB w="25400" h="25400"/>
          </a:sp3d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19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482403" y="2946400"/>
            <a:ext cx="2361405" cy="675563"/>
          </a:xfrm>
          <a:prstGeom prst="rect">
            <a:avLst/>
          </a:prstGeom>
          <a:solidFill>
            <a:srgbClr val="808080"/>
          </a:solidFill>
          <a:ln w="12700">
            <a:solidFill>
              <a:srgbClr val="808080"/>
            </a:solidFill>
            <a:miter lim="800000"/>
          </a:ln>
        </p:spPr>
        <p:txBody>
          <a:bodyPr lIns="72000" tIns="72000" rIns="72000" bIns="72000" anchor="ctr"/>
          <a:lstStyle>
            <a:defPPr>
              <a:defRPr kern="1200" smtId="4294967295"/>
            </a:defPPr>
          </a:lstStyle>
          <a:p>
            <a:pPr algn="ctr" defTabSz="80168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1400" b="1" smtClean="0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Včasné poskytování informací o potřebě partnerství</a:t>
            </a:r>
            <a:endParaRPr lang="en-US" sz="1400" b="1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482403" y="3618273"/>
            <a:ext cx="2361405" cy="1537622"/>
          </a:xfrm>
          <a:prstGeom prst="rect">
            <a:avLst/>
          </a:prstGeom>
          <a:solidFill>
            <a:srgbClr val="FFFFFF"/>
          </a:solidFill>
          <a:ln w="12700">
            <a:solidFill>
              <a:srgbClr val="808080"/>
            </a:solidFill>
            <a:miter lim="800000"/>
          </a:ln>
        </p:spPr>
        <p:txBody>
          <a:bodyPr lIns="72000" tIns="72000" rIns="72000" bIns="72000"/>
          <a:lstStyle>
            <a:defPPr>
              <a:defRPr kern="1200" smtId="4294967295"/>
            </a:defPPr>
          </a:lstStyle>
          <a:p>
            <a:pPr marL="266700" indent="-266700" fontAlgn="base">
              <a:lnSpc>
                <a:spcPct val="95000"/>
              </a:lnSpc>
              <a:spcBef>
                <a:spcPct val="20000"/>
              </a:spcBef>
              <a:spcAft>
                <a:spcPts val="336"/>
              </a:spcAft>
              <a:buClr>
                <a:srgbClr val="FFD200"/>
              </a:buClr>
              <a:buSzPct val="70000"/>
              <a:buFont typeface="Arial" pitchFamily="34" charset="0"/>
              <a:buChar char="►"/>
              <a:defRPr/>
            </a:pPr>
            <a:r>
              <a:rPr lang="cs-CZ" sz="1400" smtClean="0">
                <a:solidFill>
                  <a:srgbClr val="646464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Zpracovaný harmonogram výzev</a:t>
            </a:r>
            <a:r>
              <a:rPr lang="en-US" sz="1400" smtClean="0">
                <a:solidFill>
                  <a:srgbClr val="646464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1400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6700" indent="-266700" fontAlgn="base">
              <a:lnSpc>
                <a:spcPct val="95000"/>
              </a:lnSpc>
              <a:spcBef>
                <a:spcPct val="20000"/>
              </a:spcBef>
              <a:spcAft>
                <a:spcPts val="336"/>
              </a:spcAft>
              <a:buClr>
                <a:srgbClr val="FFD200"/>
              </a:buClr>
              <a:buSzPct val="70000"/>
              <a:buFont typeface="Arial" pitchFamily="34" charset="0"/>
              <a:buChar char="►"/>
              <a:defRPr/>
            </a:pPr>
            <a:r>
              <a:rPr lang="cs-CZ" sz="1400" smtClean="0">
                <a:solidFill>
                  <a:srgbClr val="646464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Informace o potřebě partnerství komunikována s předstihem</a:t>
            </a:r>
            <a:endParaRPr lang="en-US" sz="1400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Rectangle 19"/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3508772" y="1255922"/>
            <a:ext cx="2361405" cy="643023"/>
          </a:xfrm>
          <a:prstGeom prst="rect">
            <a:avLst/>
          </a:prstGeom>
          <a:solidFill>
            <a:srgbClr val="808080"/>
          </a:solidFill>
          <a:ln w="12700">
            <a:solidFill>
              <a:srgbClr val="808080"/>
            </a:solidFill>
            <a:miter lim="800000"/>
          </a:ln>
        </p:spPr>
        <p:txBody>
          <a:bodyPr lIns="72000" tIns="72000" rIns="72000" bIns="72000" anchor="ctr"/>
          <a:lstStyle>
            <a:defPPr>
              <a:defRPr kern="1200" smtId="4294967295"/>
            </a:defPPr>
          </a:lstStyle>
          <a:p>
            <a:pPr algn="ctr" defTabSz="8016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sz="1400" b="1" smtClean="0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Databáze potenciálních partnerů</a:t>
            </a:r>
            <a:endParaRPr lang="en-US" sz="1400" b="1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3508772" y="1898944"/>
            <a:ext cx="2361405" cy="1163745"/>
          </a:xfrm>
          <a:prstGeom prst="rect">
            <a:avLst/>
          </a:prstGeom>
          <a:solidFill>
            <a:srgbClr val="FFFFFF"/>
          </a:solidFill>
          <a:ln w="12700">
            <a:solidFill>
              <a:srgbClr val="808080"/>
            </a:solidFill>
            <a:miter lim="800000"/>
          </a:ln>
        </p:spPr>
        <p:txBody>
          <a:bodyPr lIns="72000" tIns="72000" rIns="72000" bIns="72000"/>
          <a:lstStyle>
            <a:defPPr>
              <a:defRPr kern="1200" smtId="4294967295"/>
            </a:defPPr>
          </a:lstStyle>
          <a:p>
            <a:pPr marL="266700" indent="-266700" fontAlgn="base">
              <a:lnSpc>
                <a:spcPct val="95000"/>
              </a:lnSpc>
              <a:spcBef>
                <a:spcPct val="20000"/>
              </a:spcBef>
              <a:spcAft>
                <a:spcPts val="336"/>
              </a:spcAft>
              <a:buClr>
                <a:srgbClr val="FFD200"/>
              </a:buClr>
              <a:buSzPct val="70000"/>
              <a:buFont typeface="Arial" pitchFamily="34" charset="0"/>
              <a:buChar char="►"/>
              <a:defRPr/>
            </a:pPr>
            <a:r>
              <a:rPr lang="cs-CZ" sz="1400" smtClean="0">
                <a:solidFill>
                  <a:srgbClr val="646464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Analýza programů s potřebou databáze</a:t>
            </a:r>
            <a:endParaRPr lang="en-US" sz="1400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6700" indent="-266700" fontAlgn="base">
              <a:lnSpc>
                <a:spcPct val="95000"/>
              </a:lnSpc>
              <a:spcBef>
                <a:spcPct val="20000"/>
              </a:spcBef>
              <a:spcAft>
                <a:spcPts val="336"/>
              </a:spcAft>
              <a:buClr>
                <a:srgbClr val="FFD200"/>
              </a:buClr>
              <a:buSzPct val="70000"/>
              <a:buFont typeface="Arial" pitchFamily="34" charset="0"/>
              <a:buChar char="►"/>
              <a:defRPr/>
            </a:pPr>
            <a:r>
              <a:rPr lang="cs-CZ" sz="1400" smtClean="0">
                <a:solidFill>
                  <a:srgbClr val="646464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Pravidelná aktualizace databází</a:t>
            </a:r>
            <a:endParaRPr lang="en-US" sz="1400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ectangle 19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6319045" y="2801257"/>
            <a:ext cx="2361405" cy="820706"/>
          </a:xfrm>
          <a:prstGeom prst="rect">
            <a:avLst/>
          </a:prstGeom>
          <a:solidFill>
            <a:srgbClr val="808080"/>
          </a:solidFill>
          <a:ln w="12700">
            <a:solidFill>
              <a:srgbClr val="808080"/>
            </a:solidFill>
            <a:miter lim="800000"/>
          </a:ln>
        </p:spPr>
        <p:txBody>
          <a:bodyPr lIns="72000" tIns="72000" rIns="72000" bIns="72000" anchor="ctr"/>
          <a:lstStyle>
            <a:defPPr>
              <a:defRPr kern="1200" smtId="4294967295"/>
            </a:defPPr>
          </a:lstStyle>
          <a:p>
            <a:pPr algn="ctr" defTabSz="8016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sz="1400" b="1" smtClean="0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Posílení spolupráce s partnery na úrovni programu</a:t>
            </a:r>
            <a:endParaRPr lang="en-US" sz="1400" b="1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6319045" y="3618272"/>
            <a:ext cx="2361405" cy="1174065"/>
          </a:xfrm>
          <a:prstGeom prst="rect">
            <a:avLst/>
          </a:prstGeom>
          <a:solidFill>
            <a:srgbClr val="FFFFFF"/>
          </a:solidFill>
          <a:ln w="12700">
            <a:solidFill>
              <a:srgbClr val="808080"/>
            </a:solidFill>
            <a:miter lim="800000"/>
          </a:ln>
        </p:spPr>
        <p:txBody>
          <a:bodyPr lIns="72000" tIns="72000" rIns="72000" bIns="72000"/>
          <a:lstStyle>
            <a:defPPr>
              <a:defRPr kern="1200" smtId="4294967295"/>
            </a:defPPr>
          </a:lstStyle>
          <a:p>
            <a:pPr marL="266700" indent="-266700" fontAlgn="base">
              <a:lnSpc>
                <a:spcPct val="95000"/>
              </a:lnSpc>
              <a:spcBef>
                <a:spcPct val="20000"/>
              </a:spcBef>
              <a:spcAft>
                <a:spcPts val="336"/>
              </a:spcAft>
              <a:buClr>
                <a:srgbClr val="FFD200"/>
              </a:buClr>
              <a:buSzPct val="70000"/>
              <a:buFont typeface="Arial" pitchFamily="34" charset="0"/>
              <a:buChar char="►"/>
              <a:defRPr/>
            </a:pPr>
            <a:r>
              <a:rPr lang="cs-CZ" sz="1400" smtClean="0">
                <a:solidFill>
                  <a:srgbClr val="646464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Zvýšení spolupráce na propagačních aktivitách </a:t>
            </a:r>
          </a:p>
          <a:p>
            <a:pPr marL="266700" indent="-266700" fontAlgn="base">
              <a:lnSpc>
                <a:spcPct val="95000"/>
              </a:lnSpc>
              <a:spcBef>
                <a:spcPct val="20000"/>
              </a:spcBef>
              <a:spcAft>
                <a:spcPts val="336"/>
              </a:spcAft>
              <a:buClr>
                <a:srgbClr val="FFD200"/>
              </a:buClr>
              <a:buSzPct val="70000"/>
              <a:buFont typeface="Arial" pitchFamily="34" charset="0"/>
              <a:buChar char="►"/>
              <a:defRPr/>
            </a:pPr>
            <a:r>
              <a:rPr lang="cs-CZ" sz="1400" smtClean="0">
                <a:solidFill>
                  <a:srgbClr val="646464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Posílení kapacit</a:t>
            </a:r>
            <a:endParaRPr lang="en-US" sz="1400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7678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grpId="3" nodeType="after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3" presetClass="path" presetSubtype="0" decel="10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5382 -1.48148E-06 L 1.38889E-06 -1.48148E-06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1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6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decel="100000" fill="hold" grpId="7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15382 -3.33333E-06 L -8.33333E-07 -3.33333E-06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1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2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decel="100000" fill="hold" grpId="13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15955 3.23699E-06 L -5.55556E-07 3.23699E-06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6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4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decel="100000" fill="hold" grpId="15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16128 -4.44444E-06 L 1.11111E-06 -4.44444E-06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3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8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9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77778E-06 -0.05255 L 2.77778E-06 -1.11111E-06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1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4" presetClass="path" presetSubtype="0" accel="50000" decel="50000" fill="hold" grpId="11" nodeType="withEffect">
                                  <p:stCondLst>
                                    <p:cond delay="950"/>
                                  </p:stCondLst>
                                  <p:childTnLst>
                                    <p:animMotion origin="layout" path="M 2.77778E-06 0.05186 L 2.77778E-06 -4.07407E-06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  <p:cond evt="onBegin" delay="0">
                          <p:tn val="45"/>
                        </p:cond>
                      </p:stCondLst>
                      <p:childTnLst>
                        <p:par>
                          <p:cTn id="4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7" grpId="1" animBg="1"/>
      <p:bldP spid="7" grpId="2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9836" y="42414"/>
            <a:ext cx="8229600" cy="1143000"/>
          </a:xfrm>
        </p:spPr>
        <p:txBody>
          <a:bodyPr/>
          <a:lstStyle>
            <a:defPPr>
              <a:defRPr kern="1200" smtId="4294967295"/>
            </a:defPPr>
          </a:lstStyle>
          <a:p>
            <a:pPr algn="l"/>
            <a:r>
              <a:rPr lang="cs-CZ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Příklad dobré praxe: Program CZ06</a:t>
            </a:r>
            <a:br>
              <a:rPr lang="cs-CZ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Kulturní dědictví a současné umění</a:t>
            </a:r>
            <a:endParaRPr lang="en-US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457200" y="1455060"/>
            <a:ext cx="8229600" cy="4525963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Podmínky a předpoklady pro dosažení cíle – bilaterální zahraniční spolupráce v oblasti „kulturního dědictví a současného umění“</a:t>
            </a:r>
            <a:endParaRPr lang="en-US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cs-CZ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Prostředky a možnosti navázání a prohloubení bilaterálních vztahů</a:t>
            </a:r>
            <a:endParaRPr lang="en-US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cs-CZ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Časový harmonogram činností směřujících k dosažení cíle</a:t>
            </a:r>
            <a:endParaRPr lang="en-US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cs-CZ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Výsledky bilaterální spolupráce v rámci Programu CZ 06</a:t>
            </a:r>
            <a:endParaRPr lang="en-US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8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AutoShape 4" descr="Výsledek obrázku pro ministerstvo kultury"/>
          <p:cNvSpPr>
            <a:spLocks noChangeAspect="1" noChangeArrowheads="1"/>
          </p:cNvSpPr>
          <p:nvPr>
            <p:custDataLst>
              <p:tags r:id="rId5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US" sz="1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7975" y="4500563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>
            <p:custDataLst>
              <p:tags r:id="rId8"/>
            </p:custDataLst>
          </p:nvPr>
        </p:nvSpPr>
        <p:spPr>
          <a:xfrm>
            <a:off x="2931886" y="4891314"/>
            <a:ext cx="447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20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Ing. Vladimír Študent</a:t>
            </a:r>
            <a:endParaRPr lang="en-US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16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en-US" sz="1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16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Ministerstvo kultury</a:t>
            </a:r>
            <a:endParaRPr lang="en-US" sz="1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16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vedoucí Oddělení fondů EHP</a:t>
            </a:r>
            <a:endParaRPr lang="en-US" sz="1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630654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  <a:endParaRPr lang="en-US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 sz="1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194" name="Picture 2" descr="C:\Users\krucky\APPDATA\LOCAL\TEMP\wzf5df\14H03504_RF.jp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333828"/>
            <a:ext cx="9144000" cy="7191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/>
          <p:nvPr>
            <p:custDataLst>
              <p:tags r:id="rId7"/>
            </p:custDataLst>
          </p:nvPr>
        </p:nvSpPr>
        <p:spPr>
          <a:xfrm>
            <a:off x="2022047" y="274638"/>
            <a:ext cx="6737324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cs-CZ" sz="4000" b="1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Přínosy partnerství během realizace projektů</a:t>
            </a:r>
            <a:endParaRPr lang="en-US" sz="4000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706324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7394" y="10053"/>
            <a:ext cx="6076225" cy="136154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Vnímání přínosu </a:t>
            </a:r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zapojení</a:t>
            </a:r>
            <a:b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36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partnera do </a:t>
            </a:r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projektů</a:t>
            </a:r>
            <a:endParaRPr lang="en-US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Chart 3"/>
          <p:cNvGraphicFramePr/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96966319"/>
              </p:ext>
            </p:extLst>
          </p:nvPr>
        </p:nvGraphicFramePr>
        <p:xfrm>
          <a:off x="290285" y="1233713"/>
          <a:ext cx="8519885" cy="5036457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</p:spTree>
    <p:extLst>
      <p:ext uri="{BB962C8B-B14F-4D97-AF65-F5344CB8AC3E}">
        <p14:creationId xmlns:p14="http://schemas.microsoft.com/office/powerpoint/2010/main" val="2673335655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12057" y="0"/>
            <a:ext cx="5659085" cy="1189822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Zapojení </a:t>
            </a:r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partnera – </a:t>
            </a:r>
            <a:b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vnímání příjemce</a:t>
            </a:r>
            <a:endParaRPr lang="en-US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3" name="Chart 12"/>
          <p:cNvGraphicFramePr/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0501170"/>
              </p:ext>
            </p:extLst>
          </p:nvPr>
        </p:nvGraphicFramePr>
        <p:xfrm>
          <a:off x="0" y="1652360"/>
          <a:ext cx="9144000" cy="4655457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</p:spTree>
    <p:extLst>
      <p:ext uri="{BB962C8B-B14F-4D97-AF65-F5344CB8AC3E}">
        <p14:creationId xmlns:p14="http://schemas.microsoft.com/office/powerpoint/2010/main" val="2097737492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12057" y="0"/>
            <a:ext cx="5559933" cy="123734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Zapojení </a:t>
            </a:r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partnera –</a:t>
            </a:r>
            <a:b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vnímání partnera</a:t>
            </a:r>
            <a:endParaRPr lang="en-US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19078885"/>
              </p:ext>
            </p:extLst>
          </p:nvPr>
        </p:nvGraphicFramePr>
        <p:xfrm>
          <a:off x="0" y="1237343"/>
          <a:ext cx="9144000" cy="525780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</p:spTree>
    <p:extLst>
      <p:ext uri="{BB962C8B-B14F-4D97-AF65-F5344CB8AC3E}">
        <p14:creationId xmlns:p14="http://schemas.microsoft.com/office/powerpoint/2010/main" val="2299305388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7200" y="0"/>
            <a:ext cx="5480892" cy="115677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Potenciál pro vyšší zapojení partnera</a:t>
            </a:r>
            <a:endParaRPr lang="en-US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Chart 3"/>
          <p:cNvGraphicFramePr/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121837056"/>
              </p:ext>
            </p:extLst>
          </p:nvPr>
        </p:nvGraphicFramePr>
        <p:xfrm>
          <a:off x="457200" y="1600201"/>
          <a:ext cx="8229600" cy="4525962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</p:spTree>
    <p:extLst>
      <p:ext uri="{BB962C8B-B14F-4D97-AF65-F5344CB8AC3E}">
        <p14:creationId xmlns:p14="http://schemas.microsoft.com/office/powerpoint/2010/main" val="37615395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7200" y="940694"/>
            <a:ext cx="3008313" cy="116205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Další překážky</a:t>
            </a:r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457200" y="2119086"/>
            <a:ext cx="3008313" cy="4007077"/>
          </a:xfrm>
        </p:spPr>
        <p:txBody>
          <a:bodyPr/>
          <a:lstStyle>
            <a:defPPr>
              <a:defRPr kern="1200" smtId="4294967295"/>
            </a:def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Krátký čas na implementaci projektů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Odlišné nastavení vykazování dotačních titulů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Nedostatečné nastavení / vymezení spolupráce při vzniku partnerství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Omezený osobní kontakt </a:t>
            </a:r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441216116"/>
              </p:ext>
            </p:extLst>
          </p:nvPr>
        </p:nvGraphicFramePr>
        <p:xfrm>
          <a:off x="3575050" y="1146174"/>
          <a:ext cx="5111750" cy="5559425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6" name="Title 1"/>
          <p:cNvSpPr txBox="1"/>
          <p:nvPr>
            <p:custDataLst>
              <p:tags r:id="rId7"/>
            </p:custDataLst>
          </p:nvPr>
        </p:nvSpPr>
        <p:spPr>
          <a:xfrm>
            <a:off x="152400" y="-145382"/>
            <a:ext cx="5807725" cy="1291556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cs-CZ" sz="3600" b="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Překážky vyššího zapojení partnera</a:t>
            </a:r>
            <a:endParaRPr lang="en-US" sz="3600" b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44687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7200" y="0"/>
            <a:ext cx="5436824" cy="11723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Další spolupráce s partnerem</a:t>
            </a:r>
            <a:endParaRPr lang="en-US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108620255"/>
              </p:ext>
            </p:extLst>
          </p:nvPr>
        </p:nvGraphicFramePr>
        <p:xfrm>
          <a:off x="3950677" y="1172308"/>
          <a:ext cx="4736123" cy="3118338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5" name="Chart 4"/>
          <p:cNvGraphicFramePr/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697240280"/>
              </p:ext>
            </p:extLst>
          </p:nvPr>
        </p:nvGraphicFramePr>
        <p:xfrm>
          <a:off x="29820" y="3638500"/>
          <a:ext cx="5233842" cy="3219499"/>
        </p:xfrm>
        <a:graphic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6" name="Rectangle 5"/>
          <p:cNvSpPr/>
          <p:nvPr>
            <p:custDataLst>
              <p:tags r:id="rId8"/>
            </p:custDataLst>
          </p:nvPr>
        </p:nvSpPr>
        <p:spPr>
          <a:xfrm>
            <a:off x="808892" y="194742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r>
              <a:rPr lang="cs-CZ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Realizovali byste při stejných podmínkách daný projekt se stejným partnerem znovu?</a:t>
            </a:r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6"/>
          <p:cNvSpPr/>
          <p:nvPr>
            <p:custDataLst>
              <p:tags r:id="rId9"/>
            </p:custDataLst>
          </p:nvPr>
        </p:nvSpPr>
        <p:spPr>
          <a:xfrm>
            <a:off x="4114800" y="488774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r>
              <a:rPr lang="cs-CZ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Plánujete pokračovat se spoluprací i po skončení finanční podpory</a:t>
            </a:r>
            <a:r>
              <a:rPr lang="cs-CZ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lang="en-US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345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7200" y="-59184"/>
            <a:ext cx="5546993" cy="124900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Doporučení a dobrá</a:t>
            </a:r>
            <a:br>
              <a:rPr lang="cs-CZ" sz="36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36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praxe</a:t>
            </a:r>
            <a:endParaRPr lang="en-US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Freeform 7"/>
          <p:cNvSpPr/>
          <p:nvPr>
            <p:custDataLst>
              <p:tags r:id="rId4"/>
            </p:custDataLst>
          </p:nvPr>
        </p:nvSpPr>
        <p:spPr bwMode="gray">
          <a:xfrm>
            <a:off x="2987029" y="3956097"/>
            <a:ext cx="1276583" cy="2195464"/>
          </a:xfrm>
          <a:custGeom>
            <a:cxnLst>
              <a:cxn ang="0">
                <a:pos x="251" y="89"/>
              </a:cxn>
              <a:cxn ang="0">
                <a:pos x="306" y="0"/>
              </a:cxn>
              <a:cxn ang="0">
                <a:pos x="0" y="72"/>
              </a:cxn>
              <a:cxn ang="0">
                <a:pos x="71" y="378"/>
              </a:cxn>
              <a:cxn ang="0">
                <a:pos x="126" y="289"/>
              </a:cxn>
              <a:cxn ang="0">
                <a:pos x="330" y="623"/>
              </a:cxn>
              <a:cxn ang="0">
                <a:pos x="331" y="623"/>
              </a:cxn>
              <a:cxn ang="0">
                <a:pos x="331" y="1052"/>
              </a:cxn>
              <a:cxn ang="0">
                <a:pos x="565" y="1052"/>
              </a:cxn>
              <a:cxn ang="0">
                <a:pos x="565" y="623"/>
              </a:cxn>
              <a:cxn ang="0">
                <a:pos x="565" y="623"/>
              </a:cxn>
              <a:cxn ang="0">
                <a:pos x="251" y="89"/>
              </a:cxn>
            </a:cxnLst>
            <a:rect l="0" t="0" r="r" b="b"/>
            <a:pathLst>
              <a:path w="565" h="1052">
                <a:moveTo>
                  <a:pt x="251" y="89"/>
                </a:moveTo>
                <a:cubicBezTo>
                  <a:pt x="306" y="0"/>
                  <a:pt x="306" y="0"/>
                  <a:pt x="306" y="0"/>
                </a:cubicBezTo>
                <a:cubicBezTo>
                  <a:pt x="0" y="72"/>
                  <a:pt x="0" y="72"/>
                  <a:pt x="0" y="72"/>
                </a:cubicBezTo>
                <a:cubicBezTo>
                  <a:pt x="71" y="378"/>
                  <a:pt x="71" y="378"/>
                  <a:pt x="71" y="378"/>
                </a:cubicBezTo>
                <a:cubicBezTo>
                  <a:pt x="126" y="289"/>
                  <a:pt x="126" y="289"/>
                  <a:pt x="126" y="289"/>
                </a:cubicBezTo>
                <a:cubicBezTo>
                  <a:pt x="247" y="352"/>
                  <a:pt x="330" y="478"/>
                  <a:pt x="330" y="623"/>
                </a:cubicBezTo>
                <a:cubicBezTo>
                  <a:pt x="331" y="623"/>
                  <a:pt x="331" y="623"/>
                  <a:pt x="331" y="623"/>
                </a:cubicBezTo>
                <a:cubicBezTo>
                  <a:pt x="331" y="1052"/>
                  <a:pt x="331" y="1052"/>
                  <a:pt x="331" y="1052"/>
                </a:cubicBezTo>
                <a:cubicBezTo>
                  <a:pt x="565" y="1052"/>
                  <a:pt x="565" y="1052"/>
                  <a:pt x="565" y="1052"/>
                </a:cubicBezTo>
                <a:cubicBezTo>
                  <a:pt x="565" y="623"/>
                  <a:pt x="565" y="623"/>
                  <a:pt x="565" y="623"/>
                </a:cubicBezTo>
                <a:cubicBezTo>
                  <a:pt x="565" y="623"/>
                  <a:pt x="565" y="623"/>
                  <a:pt x="565" y="623"/>
                </a:cubicBezTo>
                <a:cubicBezTo>
                  <a:pt x="565" y="393"/>
                  <a:pt x="438" y="193"/>
                  <a:pt x="251" y="89"/>
                </a:cubicBezTo>
                <a:close/>
              </a:path>
            </a:pathLst>
          </a:custGeom>
          <a:solidFill>
            <a:srgbClr val="C0C0C0"/>
          </a:solidFill>
          <a:ln w="14288" cap="flat">
            <a:noFill/>
            <a:prstDash val="solid"/>
            <a:miter lim="800000"/>
          </a:ln>
          <a:scene3d>
            <a:camera prst="orthographicFront"/>
            <a:lightRig rig="balanced" dir="t"/>
          </a:scene3d>
          <a:sp3d extrusionH="190500">
            <a:bevelB w="25400" h="25400"/>
          </a:sp3d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Freeform 8"/>
          <p:cNvSpPr/>
          <p:nvPr>
            <p:custDataLst>
              <p:tags r:id="rId5"/>
            </p:custDataLst>
          </p:nvPr>
        </p:nvSpPr>
        <p:spPr bwMode="gray">
          <a:xfrm>
            <a:off x="4878477" y="3956098"/>
            <a:ext cx="1278495" cy="2195464"/>
          </a:xfrm>
          <a:custGeom>
            <a:cxnLst>
              <a:cxn ang="0">
                <a:pos x="314" y="89"/>
              </a:cxn>
              <a:cxn ang="0">
                <a:pos x="259" y="0"/>
              </a:cxn>
              <a:cxn ang="0">
                <a:pos x="566" y="72"/>
              </a:cxn>
              <a:cxn ang="0">
                <a:pos x="494" y="378"/>
              </a:cxn>
              <a:cxn ang="0">
                <a:pos x="439" y="289"/>
              </a:cxn>
              <a:cxn ang="0">
                <a:pos x="235" y="623"/>
              </a:cxn>
              <a:cxn ang="0">
                <a:pos x="235" y="623"/>
              </a:cxn>
              <a:cxn ang="0">
                <a:pos x="235" y="1052"/>
              </a:cxn>
              <a:cxn ang="0">
                <a:pos x="0" y="1052"/>
              </a:cxn>
              <a:cxn ang="0">
                <a:pos x="0" y="623"/>
              </a:cxn>
              <a:cxn ang="0">
                <a:pos x="0" y="623"/>
              </a:cxn>
              <a:cxn ang="0">
                <a:pos x="314" y="89"/>
              </a:cxn>
            </a:cxnLst>
            <a:rect l="0" t="0" r="r" b="b"/>
            <a:pathLst>
              <a:path w="566" h="1052">
                <a:moveTo>
                  <a:pt x="314" y="89"/>
                </a:moveTo>
                <a:cubicBezTo>
                  <a:pt x="259" y="0"/>
                  <a:pt x="259" y="0"/>
                  <a:pt x="259" y="0"/>
                </a:cubicBezTo>
                <a:cubicBezTo>
                  <a:pt x="566" y="72"/>
                  <a:pt x="566" y="72"/>
                  <a:pt x="566" y="72"/>
                </a:cubicBezTo>
                <a:cubicBezTo>
                  <a:pt x="494" y="378"/>
                  <a:pt x="494" y="378"/>
                  <a:pt x="494" y="378"/>
                </a:cubicBezTo>
                <a:cubicBezTo>
                  <a:pt x="439" y="289"/>
                  <a:pt x="439" y="289"/>
                  <a:pt x="439" y="289"/>
                </a:cubicBezTo>
                <a:cubicBezTo>
                  <a:pt x="318" y="352"/>
                  <a:pt x="235" y="478"/>
                  <a:pt x="235" y="623"/>
                </a:cubicBezTo>
                <a:cubicBezTo>
                  <a:pt x="235" y="623"/>
                  <a:pt x="235" y="623"/>
                  <a:pt x="235" y="623"/>
                </a:cubicBezTo>
                <a:cubicBezTo>
                  <a:pt x="235" y="1052"/>
                  <a:pt x="235" y="1052"/>
                  <a:pt x="235" y="1052"/>
                </a:cubicBezTo>
                <a:cubicBezTo>
                  <a:pt x="0" y="1052"/>
                  <a:pt x="0" y="1052"/>
                  <a:pt x="0" y="1052"/>
                </a:cubicBezTo>
                <a:cubicBezTo>
                  <a:pt x="0" y="623"/>
                  <a:pt x="0" y="623"/>
                  <a:pt x="0" y="623"/>
                </a:cubicBezTo>
                <a:cubicBezTo>
                  <a:pt x="0" y="623"/>
                  <a:pt x="0" y="623"/>
                  <a:pt x="0" y="623"/>
                </a:cubicBezTo>
                <a:cubicBezTo>
                  <a:pt x="0" y="393"/>
                  <a:pt x="127" y="193"/>
                  <a:pt x="314" y="89"/>
                </a:cubicBezTo>
                <a:close/>
              </a:path>
            </a:pathLst>
          </a:custGeom>
          <a:solidFill>
            <a:srgbClr val="C0C0C0"/>
          </a:solidFill>
          <a:ln w="14288" cap="flat">
            <a:noFill/>
            <a:prstDash val="solid"/>
            <a:miter lim="800000"/>
          </a:ln>
          <a:scene3d>
            <a:camera prst="orthographicFront"/>
            <a:lightRig rig="balanced" dir="t"/>
          </a:scene3d>
          <a:sp3d extrusionH="190500">
            <a:bevelB w="25400" h="25400"/>
          </a:sp3d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19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482403" y="2707574"/>
            <a:ext cx="2361405" cy="914389"/>
          </a:xfrm>
          <a:prstGeom prst="rect">
            <a:avLst/>
          </a:prstGeom>
          <a:solidFill>
            <a:srgbClr val="808080"/>
          </a:solidFill>
          <a:ln w="12700">
            <a:solidFill>
              <a:srgbClr val="808080"/>
            </a:solidFill>
            <a:miter lim="800000"/>
          </a:ln>
        </p:spPr>
        <p:txBody>
          <a:bodyPr lIns="72000" tIns="72000" rIns="72000" bIns="72000" anchor="ctr"/>
          <a:lstStyle>
            <a:defPPr>
              <a:defRPr kern="1200" smtId="4294967295"/>
            </a:defPPr>
          </a:lstStyle>
          <a:p>
            <a:pPr algn="ctr" defTabSz="80168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1400" b="1" smtClean="0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Poskytování dokumentace ve všech jazykových mutacích</a:t>
            </a:r>
            <a:endParaRPr lang="en-US" sz="1400" b="1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482403" y="3618272"/>
            <a:ext cx="2361405" cy="1621385"/>
          </a:xfrm>
          <a:prstGeom prst="rect">
            <a:avLst/>
          </a:prstGeom>
          <a:solidFill>
            <a:srgbClr val="FFFFFF"/>
          </a:solidFill>
          <a:ln w="12700">
            <a:solidFill>
              <a:srgbClr val="808080"/>
            </a:solidFill>
            <a:miter lim="800000"/>
          </a:ln>
        </p:spPr>
        <p:txBody>
          <a:bodyPr lIns="72000" tIns="72000" rIns="72000" bIns="72000"/>
          <a:lstStyle>
            <a:defPPr>
              <a:defRPr kern="1200" smtId="4294967295"/>
            </a:defPPr>
          </a:lstStyle>
          <a:p>
            <a:pPr marL="266700" indent="-266700" fontAlgn="base">
              <a:lnSpc>
                <a:spcPct val="95000"/>
              </a:lnSpc>
              <a:spcBef>
                <a:spcPct val="20000"/>
              </a:spcBef>
              <a:spcAft>
                <a:spcPts val="336"/>
              </a:spcAft>
              <a:buClr>
                <a:srgbClr val="FFD200"/>
              </a:buClr>
              <a:buSzPct val="70000"/>
              <a:buFont typeface="Arial" pitchFamily="34" charset="0"/>
              <a:buChar char="►"/>
              <a:defRPr/>
            </a:pPr>
            <a:r>
              <a:rPr lang="cs-CZ" sz="1400" smtClean="0">
                <a:solidFill>
                  <a:srgbClr val="646464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Podklady pro finanční reportování, kurzové změny, výkazy hodin</a:t>
            </a:r>
            <a:endParaRPr lang="en-US" sz="1400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6700" indent="-266700" fontAlgn="base">
              <a:lnSpc>
                <a:spcPct val="95000"/>
              </a:lnSpc>
              <a:spcBef>
                <a:spcPct val="20000"/>
              </a:spcBef>
              <a:spcAft>
                <a:spcPts val="336"/>
              </a:spcAft>
              <a:buClr>
                <a:srgbClr val="FFD200"/>
              </a:buClr>
              <a:buSzPct val="70000"/>
              <a:buFont typeface="Arial" pitchFamily="34" charset="0"/>
              <a:buChar char="►"/>
              <a:defRPr/>
            </a:pPr>
            <a:r>
              <a:rPr lang="cs-CZ" sz="1400" smtClean="0">
                <a:solidFill>
                  <a:srgbClr val="646464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Poskytování veškeré dokumentace v obou jazykových mutacích</a:t>
            </a:r>
            <a:endParaRPr lang="en-US" sz="1400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ectangle 19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6319045" y="2801257"/>
            <a:ext cx="2361405" cy="820706"/>
          </a:xfrm>
          <a:prstGeom prst="rect">
            <a:avLst/>
          </a:prstGeom>
          <a:solidFill>
            <a:srgbClr val="808080"/>
          </a:solidFill>
          <a:ln w="12700">
            <a:solidFill>
              <a:srgbClr val="808080"/>
            </a:solidFill>
            <a:miter lim="800000"/>
          </a:ln>
        </p:spPr>
        <p:txBody>
          <a:bodyPr lIns="72000" tIns="72000" rIns="72000" bIns="72000" anchor="ctr"/>
          <a:lstStyle>
            <a:defPPr>
              <a:defRPr kern="1200" smtId="4294967295"/>
            </a:defPPr>
          </a:lstStyle>
          <a:p>
            <a:pPr algn="ctr" defTabSz="801688" eaLnBrk="0" hangingPunct="0"/>
            <a:r>
              <a:rPr lang="cs-CZ" sz="1400" b="1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Zvýšení zapojení partnera do plánovací fáze projektu</a:t>
            </a:r>
            <a:endParaRPr lang="en-US" sz="1400" b="1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6319045" y="3618271"/>
            <a:ext cx="2361405" cy="1621385"/>
          </a:xfrm>
          <a:prstGeom prst="rect">
            <a:avLst/>
          </a:prstGeom>
          <a:solidFill>
            <a:srgbClr val="FFFFFF"/>
          </a:solidFill>
          <a:ln w="12700">
            <a:solidFill>
              <a:srgbClr val="808080"/>
            </a:solidFill>
            <a:miter lim="800000"/>
          </a:ln>
        </p:spPr>
        <p:txBody>
          <a:bodyPr lIns="72000" tIns="72000" rIns="72000" bIns="72000"/>
          <a:lstStyle>
            <a:defPPr>
              <a:defRPr kern="1200" smtId="4294967295"/>
            </a:defPPr>
          </a:lstStyle>
          <a:p>
            <a:pPr marL="266700" indent="-266700">
              <a:lnSpc>
                <a:spcPct val="95000"/>
              </a:lnSpc>
              <a:spcBef>
                <a:spcPct val="20000"/>
              </a:spcBef>
              <a:spcAft>
                <a:spcPts val="336"/>
              </a:spcAft>
              <a:buClr>
                <a:srgbClr val="FFD200"/>
              </a:buClr>
              <a:buSzPct val="70000"/>
              <a:buFont typeface="Arial" pitchFamily="34" charset="0"/>
              <a:buChar char="►"/>
              <a:defRPr/>
            </a:pPr>
            <a:r>
              <a:rPr lang="cs-CZ" sz="1400">
                <a:solidFill>
                  <a:srgbClr val="646464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Vyšší participace na tvorbě projektu</a:t>
            </a:r>
            <a:endParaRPr lang="en-US" sz="1400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6700" indent="-266700">
              <a:lnSpc>
                <a:spcPct val="95000"/>
              </a:lnSpc>
              <a:spcBef>
                <a:spcPct val="20000"/>
              </a:spcBef>
              <a:spcAft>
                <a:spcPts val="336"/>
              </a:spcAft>
              <a:buClr>
                <a:srgbClr val="FFD200"/>
              </a:buClr>
              <a:buSzPct val="70000"/>
              <a:buFont typeface="Arial" pitchFamily="34" charset="0"/>
              <a:buChar char="►"/>
              <a:defRPr/>
            </a:pPr>
            <a:r>
              <a:rPr lang="cs-CZ" sz="1400">
                <a:solidFill>
                  <a:srgbClr val="646464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Dostatečná informovanost partnera o všech aspektech projektu</a:t>
            </a:r>
            <a:endParaRPr lang="en-US" sz="1400">
              <a:solidFill>
                <a:srgbClr val="646464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2663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2" nodeType="after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decel="10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5382 -1.48148E-06 L 1.38889E-06 -1.48148E-06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1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5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decel="100000" fill="hold" grpId="6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15382 -1.48148E-06 L 1.38889E-06 -1.48148E-06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7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decel="100000" fill="hold" grpId="8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15955 3.23699E-06 L -5.55556E-07 3.23699E-06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6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9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decel="100000" fill="hold" grpId="1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16128 -3.33333E-06 L 1.11111E-06 -3.33333E-06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7" grpId="1" animBg="1"/>
      <p:bldP spid="7" grpId="2" animBg="1"/>
      <p:bldP spid="8" grpId="0" animBg="1"/>
      <p:bldP spid="8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9836" y="42414"/>
            <a:ext cx="8229600" cy="1143000"/>
          </a:xfrm>
        </p:spPr>
        <p:txBody>
          <a:bodyPr/>
          <a:lstStyle>
            <a:defPPr>
              <a:defRPr kern="1200" smtId="4294967295"/>
            </a:defPPr>
          </a:lstStyle>
          <a:p>
            <a:pPr algn="l"/>
            <a:r>
              <a:rPr lang="cs-CZ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Příklad dobré praxe: Projekt</a:t>
            </a:r>
            <a:br>
              <a:rPr lang="cs-CZ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Výstava „Skvělý nový svět s.r.o.“</a:t>
            </a:r>
            <a:endParaRPr lang="en-US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AutoShape 4" descr="Výsledek obrázku pro ministerstvo kultury"/>
          <p:cNvSpPr>
            <a:spLocks noChangeAspect="1" noChangeArrowheads="1"/>
          </p:cNvSpPr>
          <p:nvPr>
            <p:custDataLst>
              <p:tags r:id="rId4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/>
          <p:cNvSpPr txBox="1"/>
          <p:nvPr>
            <p:custDataLst>
              <p:tags r:id="rId5"/>
            </p:custDataLst>
          </p:nvPr>
        </p:nvSpPr>
        <p:spPr>
          <a:xfrm>
            <a:off x="3330470" y="4891314"/>
            <a:ext cx="4470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Hedvika Máchová</a:t>
            </a:r>
            <a:endParaRPr lang="en-US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Development manager</a:t>
            </a:r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DOX </a:t>
            </a:r>
            <a:r>
              <a:rPr lang="en-US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Centre for Contemporary </a:t>
            </a:r>
            <a:r>
              <a:rPr lang="en-US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Art</a:t>
            </a:r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15" y="4723500"/>
            <a:ext cx="2032488" cy="1442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384781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11266" name="Picture 2" descr="C:\Users\krucky\APPDATA\LOCAL\TEMP\wzf229\14H04016_RF.jp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80646"/>
            <a:ext cx="9144000" cy="733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/>
          <p:nvPr>
            <p:custDataLst>
              <p:tags r:id="rId5"/>
            </p:custDataLst>
          </p:nvPr>
        </p:nvSpPr>
        <p:spPr>
          <a:xfrm>
            <a:off x="-256735" y="-51779"/>
            <a:ext cx="7515198" cy="1373287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cs-CZ" sz="4000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Přínosy partnerství </a:t>
            </a:r>
            <a:r>
              <a:rPr lang="en-US" sz="4000" smtClean="0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nad r</a:t>
            </a:r>
            <a:r>
              <a:rPr lang="cs-CZ" sz="4000" smtClean="0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ámec </a:t>
            </a:r>
            <a:r>
              <a:rPr lang="cs-CZ" sz="4000">
                <a:solidFill>
                  <a:srgbClr val="FFFFFF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projektů</a:t>
            </a:r>
            <a:endParaRPr lang="en-US" sz="4000">
              <a:solidFill>
                <a:srgbClr val="FFFFFF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176783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7200" y="0"/>
            <a:ext cx="5535976" cy="16002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Potenciál další spolupráce</a:t>
            </a:r>
            <a:endParaRPr lang="en-US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93850271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</p:spTree>
    <p:extLst>
      <p:ext uri="{BB962C8B-B14F-4D97-AF65-F5344CB8AC3E}">
        <p14:creationId xmlns:p14="http://schemas.microsoft.com/office/powerpoint/2010/main" val="2843892309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-246227" y="0"/>
            <a:ext cx="6191480" cy="128897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Přínosy partnerství </a:t>
            </a:r>
            <a:r>
              <a:rPr lang="cs-CZ" sz="36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nad rámec </a:t>
            </a:r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projektů</a:t>
            </a:r>
            <a:endParaRPr lang="en-US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32716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</p:spTree>
    <p:extLst>
      <p:ext uri="{BB962C8B-B14F-4D97-AF65-F5344CB8AC3E}">
        <p14:creationId xmlns:p14="http://schemas.microsoft.com/office/powerpoint/2010/main" val="4111935789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9836" y="42414"/>
            <a:ext cx="5935374" cy="11430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Příklad dobré praxe: Projekt</a:t>
            </a:r>
            <a:br>
              <a:rPr lang="cs-CZ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Pohybová aktivita jako součást léčby psychiatrických pacientů</a:t>
            </a:r>
            <a:endParaRPr lang="en-US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AutoShape 4" descr="Výsledek obrázku pro ministerstvo kultury"/>
          <p:cNvSpPr>
            <a:spLocks noChangeAspect="1" noChangeArrowheads="1"/>
          </p:cNvSpPr>
          <p:nvPr>
            <p:custDataLst>
              <p:tags r:id="rId4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/>
          <p:cNvSpPr txBox="1"/>
          <p:nvPr>
            <p:custDataLst>
              <p:tags r:id="rId5"/>
            </p:custDataLst>
          </p:nvPr>
        </p:nvSpPr>
        <p:spPr>
          <a:xfrm>
            <a:off x="3330469" y="4891314"/>
            <a:ext cx="49101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Doc. PhDr. Běla Hátlová, PhD.</a:t>
            </a:r>
            <a:endParaRPr lang="en-US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Univerzita J.E.Purkyně v Ústí nad Labem</a:t>
            </a:r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cs-CZ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ktuální </a:t>
            </a:r>
            <a:r>
              <a:rPr lang="cs-CZ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Evropské změny v péči o psychiatrické pacienty - posílení ambulantní péče v systému komplexní péče</a:t>
            </a:r>
          </a:p>
          <a:p>
            <a:r>
              <a:rPr lang="cs-CZ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cs-CZ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ostavení </a:t>
            </a:r>
            <a:r>
              <a:rPr lang="cs-CZ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tělesné aktivity v aktivizaci pacientů</a:t>
            </a:r>
          </a:p>
          <a:p>
            <a:r>
              <a:rPr lang="cs-CZ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Odlišné </a:t>
            </a:r>
            <a:r>
              <a:rPr lang="cs-CZ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kulturní přístupy ve střední Evropě, Francii a anglicky mluvících zemích</a:t>
            </a:r>
          </a:p>
          <a:p>
            <a:r>
              <a:rPr lang="cs-CZ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Nalezení </a:t>
            </a:r>
            <a:r>
              <a:rPr lang="cs-CZ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společného téma </a:t>
            </a:r>
            <a:r>
              <a:rPr lang="en-US" sz="20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Physical Activity Motivation</a:t>
            </a:r>
            <a:endParaRPr lang="cs-CZ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bohacení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tradičních aplikací intervenčních programů</a:t>
            </a:r>
            <a:endParaRPr lang="cs-CZ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ealizované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výstupy 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projektu</a:t>
            </a:r>
            <a:endParaRPr lang="cs-CZ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cs-CZ" sz="1800"/>
          </a:p>
        </p:txBody>
      </p:sp>
      <p:pic>
        <p:nvPicPr>
          <p:cNvPr id="1028" name="Picture 4" descr="http://uds.ujep.cz/wp-content/uploads/2014/05/LOGO_UJEP_CZ_RGB_min.gif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375" y="4577996"/>
            <a:ext cx="2146185" cy="164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274044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9836" y="42414"/>
            <a:ext cx="5935374" cy="11430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Příklad dobré praxe: </a:t>
            </a:r>
            <a:r>
              <a:rPr lang="cs-CZ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Podpora činnosti Národního koordinačního centra prevence úrazů, násilí a podpory bezpečnosti pro děti</a:t>
            </a:r>
            <a:endParaRPr lang="en-US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AutoShape 4" descr="Výsledek obrázku pro ministerstvo kultury"/>
          <p:cNvSpPr>
            <a:spLocks noChangeAspect="1" noChangeArrowheads="1"/>
          </p:cNvSpPr>
          <p:nvPr>
            <p:custDataLst>
              <p:tags r:id="rId4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/>
          <p:cNvSpPr txBox="1"/>
          <p:nvPr>
            <p:custDataLst>
              <p:tags r:id="rId5"/>
            </p:custDataLst>
          </p:nvPr>
        </p:nvSpPr>
        <p:spPr>
          <a:xfrm>
            <a:off x="3066064" y="4891314"/>
            <a:ext cx="60779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Doc. MUDr. Veronika Benešová, CSc.</a:t>
            </a:r>
            <a:endParaRPr lang="en-US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Fakultní nemocnice v Motole</a:t>
            </a:r>
            <a:endParaRPr lang="en-US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0" name="Picture 2" descr="http://www.fnmotol.cz/webs/motol/images/logo.pn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375" y="4425036"/>
            <a:ext cx="1474921" cy="194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761057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Diskuze</a:t>
            </a:r>
            <a:endParaRPr lang="cs-CZ" sz="36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 algn="ctr">
              <a:buNone/>
            </a:pPr>
            <a:endParaRPr lang="cs-CZ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908191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 algn="ctr">
              <a:buNone/>
            </a:pPr>
            <a:r>
              <a:rPr lang="cs-CZ" sz="36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Děkujeme za pozornost</a:t>
            </a:r>
          </a:p>
        </p:txBody>
      </p:sp>
    </p:spTree>
    <p:extLst>
      <p:ext uri="{BB962C8B-B14F-4D97-AF65-F5344CB8AC3E}">
        <p14:creationId xmlns:p14="http://schemas.microsoft.com/office/powerpoint/2010/main" val="1429604626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5"/>
</p:tagLst>
</file>

<file path=ppt/tags/tag2.xml><?xml version="1.0" encoding="utf-8"?>
<p:tagLst xmlns:p="http://schemas.openxmlformats.org/presentationml/2006/main">
  <p:tag name="AS_UNIQUEID" val="6"/>
</p:tagLst>
</file>

<file path=ppt/tags/tag3.xml><?xml version="1.0" encoding="utf-8"?>
<p:tagLst xmlns:p="http://schemas.openxmlformats.org/presentationml/2006/main">
  <p:tag name="AS_UNIQUEID" val="0"/>
</p:tagLst>
</file>

<file path=ppt/tags/tag4.xml><?xml version="1.0" encoding="utf-8"?>
<p:tagLst xmlns:p="http://schemas.openxmlformats.org/presentationml/2006/main">
  <p:tag name="AS_UNIQUEID" val="1"/>
</p:tagLst>
</file>

<file path=ppt/tags/tag5.xml><?xml version="1.0" encoding="utf-8"?>
<p:tagLst xmlns:p="http://schemas.openxmlformats.org/presentationml/2006/main">
  <p:tag name="AS_UNIQUEID" val="3"/>
</p:tagLst>
</file>

<file path=ppt/tags/tag6.xml><?xml version="1.0" encoding="utf-8"?>
<p:tagLst xmlns:p="http://schemas.openxmlformats.org/presentationml/2006/main">
  <p:tag name="AS_UNIQUEID" val="2"/>
</p:tagLst>
</file>

<file path=ppt/tags/tag7.xml><?xml version="1.0" encoding="utf-8"?>
<p:tagLst xmlns:p="http://schemas.openxmlformats.org/presentationml/2006/main">
  <p:tag name="AS_UNIQUEID" val="4"/>
</p:tagLst>
</file>

<file path=ppt/tags/tag8.xml><?xml version="1.0" encoding="utf-8"?>
<p:tagLst xmlns:p="http://schemas.openxmlformats.org/presentationml/2006/main">
  <p:tag name="AS_UNIQUEID" val="7"/>
</p:tagLst>
</file>

<file path=ppt/tags/tag9.xml><?xml version="1.0" encoding="utf-8"?>
<p:tagLst xmlns:p="http://schemas.openxmlformats.org/presentationml/2006/main">
  <p:tag name="AS_UNIQUEID" val="8"/>
</p:tagLst>
</file>

<file path=ppt/tags/tag10.xml><?xml version="1.0" encoding="utf-8"?>
<p:tagLst xmlns:p="http://schemas.openxmlformats.org/presentationml/2006/main">
  <p:tag name="AS_UNIQUEID" val="9"/>
</p:tagLst>
</file>

<file path=ppt/tags/tag11.xml><?xml version="1.0" encoding="utf-8"?>
<p:tagLst xmlns:p="http://schemas.openxmlformats.org/presentationml/2006/main">
  <p:tag name="AS_UNIQUEID" val="10"/>
</p:tagLst>
</file>

<file path=ppt/tags/tag12.xml><?xml version="1.0" encoding="utf-8"?>
<p:tagLst xmlns:p="http://schemas.openxmlformats.org/presentationml/2006/main">
  <p:tag name="AS_UNIQUEID" val="11"/>
</p:tagLst>
</file>

<file path=ppt/tags/tag13.xml><?xml version="1.0" encoding="utf-8"?>
<p:tagLst xmlns:p="http://schemas.openxmlformats.org/presentationml/2006/main">
  <p:tag name="AS_UNIQUEID" val="12"/>
</p:tagLst>
</file>

<file path=ppt/tags/tag14.xml><?xml version="1.0" encoding="utf-8"?>
<p:tagLst xmlns:p="http://schemas.openxmlformats.org/presentationml/2006/main">
  <p:tag name="AS_UNIQUEID" val="13"/>
</p:tagLst>
</file>

<file path=ppt/tags/tag15.xml><?xml version="1.0" encoding="utf-8"?>
<p:tagLst xmlns:p="http://schemas.openxmlformats.org/presentationml/2006/main">
  <p:tag name="AS_UNIQUEID" val="14"/>
</p:tagLst>
</file>

<file path=ppt/tags/tag16.xml><?xml version="1.0" encoding="utf-8"?>
<p:tagLst xmlns:p="http://schemas.openxmlformats.org/presentationml/2006/main">
  <p:tag name="AS_UNIQUEID" val="15"/>
</p:tagLst>
</file>

<file path=ppt/tags/tag17.xml><?xml version="1.0" encoding="utf-8"?>
<p:tagLst xmlns:p="http://schemas.openxmlformats.org/presentationml/2006/main">
  <p:tag name="AS_UNIQUEID" val="16"/>
</p:tagLst>
</file>

<file path=ppt/tags/tag18.xml><?xml version="1.0" encoding="utf-8"?>
<p:tagLst xmlns:p="http://schemas.openxmlformats.org/presentationml/2006/main">
  <p:tag name="AS_UNIQUEID" val="17"/>
</p:tagLst>
</file>

<file path=ppt/tags/tag19.xml><?xml version="1.0" encoding="utf-8"?>
<p:tagLst xmlns:p="http://schemas.openxmlformats.org/presentationml/2006/main">
  <p:tag name="AS_UNIQUEID" val="18"/>
</p:tagLst>
</file>

<file path=ppt/tags/tag20.xml><?xml version="1.0" encoding="utf-8"?>
<p:tagLst xmlns:p="http://schemas.openxmlformats.org/presentationml/2006/main">
  <p:tag name="AS_UNIQUEID" val="19"/>
</p:tagLst>
</file>

<file path=ppt/tags/tag21.xml><?xml version="1.0" encoding="utf-8"?>
<p:tagLst xmlns:p="http://schemas.openxmlformats.org/presentationml/2006/main">
  <p:tag name="AS_UNIQUEID" val="20"/>
</p:tagLst>
</file>

<file path=ppt/tags/tag22.xml><?xml version="1.0" encoding="utf-8"?>
<p:tagLst xmlns:p="http://schemas.openxmlformats.org/presentationml/2006/main">
  <p:tag name="AS_UNIQUEID" val="21"/>
</p:tagLst>
</file>

<file path=ppt/tags/tag23.xml><?xml version="1.0" encoding="utf-8"?>
<p:tagLst xmlns:p="http://schemas.openxmlformats.org/presentationml/2006/main">
  <p:tag name="AS_UNIQUEID" val="22"/>
</p:tagLst>
</file>

<file path=ppt/tags/tag24.xml><?xml version="1.0" encoding="utf-8"?>
<p:tagLst xmlns:p="http://schemas.openxmlformats.org/presentationml/2006/main">
  <p:tag name="AS_UNIQUEID" val="23"/>
</p:tagLst>
</file>

<file path=ppt/tags/tag25.xml><?xml version="1.0" encoding="utf-8"?>
<p:tagLst xmlns:p="http://schemas.openxmlformats.org/presentationml/2006/main">
  <p:tag name="AS_UNIQUEID" val="24"/>
</p:tagLst>
</file>

<file path=ppt/tags/tag26.xml><?xml version="1.0" encoding="utf-8"?>
<p:tagLst xmlns:p="http://schemas.openxmlformats.org/presentationml/2006/main">
  <p:tag name="AS_UNIQUEID" val="25"/>
</p:tagLst>
</file>

<file path=ppt/tags/tag27.xml><?xml version="1.0" encoding="utf-8"?>
<p:tagLst xmlns:p="http://schemas.openxmlformats.org/presentationml/2006/main">
  <p:tag name="AS_UNIQUEID" val="26"/>
</p:tagLst>
</file>

<file path=ppt/tags/tag28.xml><?xml version="1.0" encoding="utf-8"?>
<p:tagLst xmlns:p="http://schemas.openxmlformats.org/presentationml/2006/main">
  <p:tag name="AS_UNIQUEID" val="27"/>
</p:tagLst>
</file>

<file path=ppt/tags/tag29.xml><?xml version="1.0" encoding="utf-8"?>
<p:tagLst xmlns:p="http://schemas.openxmlformats.org/presentationml/2006/main">
  <p:tag name="AS_UNIQUEID" val="28"/>
</p:tagLst>
</file>

<file path=ppt/tags/tag30.xml><?xml version="1.0" encoding="utf-8"?>
<p:tagLst xmlns:p="http://schemas.openxmlformats.org/presentationml/2006/main">
  <p:tag name="AS_UNIQUEID" val="29"/>
</p:tagLst>
</file>

<file path=ppt/tags/tag31.xml><?xml version="1.0" encoding="utf-8"?>
<p:tagLst xmlns:p="http://schemas.openxmlformats.org/presentationml/2006/main">
  <p:tag name="AS_UNIQUEID" val="30"/>
</p:tagLst>
</file>

<file path=ppt/tags/tag32.xml><?xml version="1.0" encoding="utf-8"?>
<p:tagLst xmlns:p="http://schemas.openxmlformats.org/presentationml/2006/main">
  <p:tag name="AS_UNIQUEID" val="31"/>
</p:tagLst>
</file>

<file path=ppt/tags/tag33.xml><?xml version="1.0" encoding="utf-8"?>
<p:tagLst xmlns:p="http://schemas.openxmlformats.org/presentationml/2006/main">
  <p:tag name="AS_UNIQUEID" val="32"/>
</p:tagLst>
</file>

<file path=ppt/tags/tag34.xml><?xml version="1.0" encoding="utf-8"?>
<p:tagLst xmlns:p="http://schemas.openxmlformats.org/presentationml/2006/main">
  <p:tag name="AS_UNIQUEID" val="33"/>
</p:tagLst>
</file>

<file path=ppt/tags/tag35.xml><?xml version="1.0" encoding="utf-8"?>
<p:tagLst xmlns:p="http://schemas.openxmlformats.org/presentationml/2006/main">
  <p:tag name="AS_UNIQUEID" val="34"/>
</p:tagLst>
</file>

<file path=ppt/tags/tag36.xml><?xml version="1.0" encoding="utf-8"?>
<p:tagLst xmlns:p="http://schemas.openxmlformats.org/presentationml/2006/main">
  <p:tag name="AS_UNIQUEID" val="35"/>
</p:tagLst>
</file>

<file path=ppt/tags/tag37.xml><?xml version="1.0" encoding="utf-8"?>
<p:tagLst xmlns:p="http://schemas.openxmlformats.org/presentationml/2006/main">
  <p:tag name="AS_UNIQUEID" val="36"/>
</p:tagLst>
</file>

<file path=ppt/tags/tag38.xml><?xml version="1.0" encoding="utf-8"?>
<p:tagLst xmlns:p="http://schemas.openxmlformats.org/presentationml/2006/main">
  <p:tag name="AS_UNIQUEID" val="37"/>
</p:tagLst>
</file>

<file path=ppt/tags/tag39.xml><?xml version="1.0" encoding="utf-8"?>
<p:tagLst xmlns:p="http://schemas.openxmlformats.org/presentationml/2006/main">
  <p:tag name="AS_UNIQUEID" val="38"/>
</p:tagLst>
</file>

<file path=ppt/tags/tag40.xml><?xml version="1.0" encoding="utf-8"?>
<p:tagLst xmlns:p="http://schemas.openxmlformats.org/presentationml/2006/main">
  <p:tag name="AS_UNIQUEID" val="39"/>
</p:tagLst>
</file>

<file path=ppt/tags/tag41.xml><?xml version="1.0" encoding="utf-8"?>
<p:tagLst xmlns:p="http://schemas.openxmlformats.org/presentationml/2006/main">
  <p:tag name="AS_UNIQUEID" val="40"/>
</p:tagLst>
</file>

<file path=ppt/tags/tag42.xml><?xml version="1.0" encoding="utf-8"?>
<p:tagLst xmlns:p="http://schemas.openxmlformats.org/presentationml/2006/main">
  <p:tag name="AS_UNIQUEID" val="41"/>
</p:tagLst>
</file>

<file path=ppt/tags/tag43.xml><?xml version="1.0" encoding="utf-8"?>
<p:tagLst xmlns:p="http://schemas.openxmlformats.org/presentationml/2006/main">
  <p:tag name="AS_UNIQUEID" val="42"/>
</p:tagLst>
</file>

<file path=ppt/tags/tag44.xml><?xml version="1.0" encoding="utf-8"?>
<p:tagLst xmlns:p="http://schemas.openxmlformats.org/presentationml/2006/main">
  <p:tag name="AS_UNIQUEID" val="43"/>
</p:tagLst>
</file>

<file path=ppt/tags/tag45.xml><?xml version="1.0" encoding="utf-8"?>
<p:tagLst xmlns:p="http://schemas.openxmlformats.org/presentationml/2006/main">
  <p:tag name="AS_UNIQUEID" val="44"/>
</p:tagLst>
</file>

<file path=ppt/tags/tag46.xml><?xml version="1.0" encoding="utf-8"?>
<p:tagLst xmlns:p="http://schemas.openxmlformats.org/presentationml/2006/main">
  <p:tag name="AS_UNIQUEID" val="45"/>
</p:tagLst>
</file>

<file path=ppt/tags/tag47.xml><?xml version="1.0" encoding="utf-8"?>
<p:tagLst xmlns:p="http://schemas.openxmlformats.org/presentationml/2006/main">
  <p:tag name="AS_UNIQUEID" val="46"/>
</p:tagLst>
</file>

<file path=ppt/tags/tag48.xml><?xml version="1.0" encoding="utf-8"?>
<p:tagLst xmlns:p="http://schemas.openxmlformats.org/presentationml/2006/main">
  <p:tag name="AS_UNIQUEID" val="47"/>
</p:tagLst>
</file>

<file path=ppt/tags/tag49.xml><?xml version="1.0" encoding="utf-8"?>
<p:tagLst xmlns:p="http://schemas.openxmlformats.org/presentationml/2006/main">
  <p:tag name="AS_UNIQUEID" val="48"/>
</p:tagLst>
</file>

<file path=ppt/tags/tag50.xml><?xml version="1.0" encoding="utf-8"?>
<p:tagLst xmlns:p="http://schemas.openxmlformats.org/presentationml/2006/main">
  <p:tag name="AS_UNIQUEID" val="49"/>
</p:tagLst>
</file>

<file path=ppt/tags/tag51.xml><?xml version="1.0" encoding="utf-8"?>
<p:tagLst xmlns:p="http://schemas.openxmlformats.org/presentationml/2006/main">
  <p:tag name="AS_UNIQUEID" val="50"/>
</p:tagLst>
</file>

<file path=ppt/tags/tag52.xml><?xml version="1.0" encoding="utf-8"?>
<p:tagLst xmlns:p="http://schemas.openxmlformats.org/presentationml/2006/main">
  <p:tag name="AS_UNIQUEID" val="51"/>
</p:tagLst>
</file>

<file path=ppt/tags/tag53.xml><?xml version="1.0" encoding="utf-8"?>
<p:tagLst xmlns:p="http://schemas.openxmlformats.org/presentationml/2006/main">
  <p:tag name="AS_UNIQUEID" val="52"/>
</p:tagLst>
</file>

<file path=ppt/tags/tag54.xml><?xml version="1.0" encoding="utf-8"?>
<p:tagLst xmlns:p="http://schemas.openxmlformats.org/presentationml/2006/main">
  <p:tag name="AS_UNIQUEID" val="53"/>
</p:tagLst>
</file>

<file path=ppt/tags/tag55.xml><?xml version="1.0" encoding="utf-8"?>
<p:tagLst xmlns:p="http://schemas.openxmlformats.org/presentationml/2006/main">
  <p:tag name="AS_UNIQUEID" val="54"/>
</p:tagLst>
</file>

<file path=ppt/tags/tag56.xml><?xml version="1.0" encoding="utf-8"?>
<p:tagLst xmlns:p="http://schemas.openxmlformats.org/presentationml/2006/main">
  <p:tag name="AS_UNIQUEID" val="55"/>
</p:tagLst>
</file>

<file path=ppt/tags/tag57.xml><?xml version="1.0" encoding="utf-8"?>
<p:tagLst xmlns:p="http://schemas.openxmlformats.org/presentationml/2006/main">
  <p:tag name="AS_UNIQUEID" val="56"/>
</p:tagLst>
</file>

<file path=ppt/tags/tag58.xml><?xml version="1.0" encoding="utf-8"?>
<p:tagLst xmlns:p="http://schemas.openxmlformats.org/presentationml/2006/main">
  <p:tag name="AS_UNIQUEID" val="57"/>
</p:tagLst>
</file>

<file path=ppt/tags/tag59.xml><?xml version="1.0" encoding="utf-8"?>
<p:tagLst xmlns:p="http://schemas.openxmlformats.org/presentationml/2006/main">
  <p:tag name="AS_UNIQUEID" val="58"/>
</p:tagLst>
</file>

<file path=ppt/tags/tag60.xml><?xml version="1.0" encoding="utf-8"?>
<p:tagLst xmlns:p="http://schemas.openxmlformats.org/presentationml/2006/main">
  <p:tag name="AS_UNIQUEID" val="59"/>
</p:tagLst>
</file>

<file path=ppt/tags/tag61.xml><?xml version="1.0" encoding="utf-8"?>
<p:tagLst xmlns:p="http://schemas.openxmlformats.org/presentationml/2006/main">
  <p:tag name="AS_UNIQUEID" val="60"/>
</p:tagLst>
</file>

<file path=ppt/tags/tag62.xml><?xml version="1.0" encoding="utf-8"?>
<p:tagLst xmlns:p="http://schemas.openxmlformats.org/presentationml/2006/main">
  <p:tag name="AS_UNIQUEID" val="61"/>
</p:tagLst>
</file>

<file path=ppt/tags/tag63.xml><?xml version="1.0" encoding="utf-8"?>
<p:tagLst xmlns:p="http://schemas.openxmlformats.org/presentationml/2006/main">
  <p:tag name="AS_UNIQUEID" val="62"/>
</p:tagLst>
</file>

<file path=ppt/tags/tag64.xml><?xml version="1.0" encoding="utf-8"?>
<p:tagLst xmlns:p="http://schemas.openxmlformats.org/presentationml/2006/main">
  <p:tag name="AS_UNIQUEID" val="72"/>
</p:tagLst>
</file>

<file path=ppt/tags/tag65.xml><?xml version="1.0" encoding="utf-8"?>
<p:tagLst xmlns:p="http://schemas.openxmlformats.org/presentationml/2006/main">
  <p:tag name="AS_UNIQUEID" val="73"/>
</p:tagLst>
</file>

<file path=ppt/tags/tag66.xml><?xml version="1.0" encoding="utf-8"?>
<p:tagLst xmlns:p="http://schemas.openxmlformats.org/presentationml/2006/main">
  <p:tag name="AS_UNIQUEID" val="63"/>
</p:tagLst>
</file>

<file path=ppt/tags/tag67.xml><?xml version="1.0" encoding="utf-8"?>
<p:tagLst xmlns:p="http://schemas.openxmlformats.org/presentationml/2006/main">
  <p:tag name="AS_UNIQUEID" val="64"/>
</p:tagLst>
</file>

<file path=ppt/tags/tag68.xml><?xml version="1.0" encoding="utf-8"?>
<p:tagLst xmlns:p="http://schemas.openxmlformats.org/presentationml/2006/main">
  <p:tag name="AS_UNIQUEID" val="65"/>
</p:tagLst>
</file>

<file path=ppt/tags/tag69.xml><?xml version="1.0" encoding="utf-8"?>
<p:tagLst xmlns:p="http://schemas.openxmlformats.org/presentationml/2006/main">
  <p:tag name="AS_UNIQUEID" val="66"/>
</p:tagLst>
</file>

<file path=ppt/tags/tag70.xml><?xml version="1.0" encoding="utf-8"?>
<p:tagLst xmlns:p="http://schemas.openxmlformats.org/presentationml/2006/main">
  <p:tag name="AS_UNIQUEID" val="67"/>
</p:tagLst>
</file>

<file path=ppt/tags/tag71.xml><?xml version="1.0" encoding="utf-8"?>
<p:tagLst xmlns:p="http://schemas.openxmlformats.org/presentationml/2006/main">
  <p:tag name="AS_UNIQUEID" val="70"/>
</p:tagLst>
</file>

<file path=ppt/tags/tag72.xml><?xml version="1.0" encoding="utf-8"?>
<p:tagLst xmlns:p="http://schemas.openxmlformats.org/presentationml/2006/main">
  <p:tag name="AS_UNIQUEID" val="71"/>
</p:tagLst>
</file>

<file path=ppt/tags/tag73.xml><?xml version="1.0" encoding="utf-8"?>
<p:tagLst xmlns:p="http://schemas.openxmlformats.org/presentationml/2006/main">
  <p:tag name="AS_UNIQUEID" val="68"/>
</p:tagLst>
</file>

<file path=ppt/tags/tag74.xml><?xml version="1.0" encoding="utf-8"?>
<p:tagLst xmlns:p="http://schemas.openxmlformats.org/presentationml/2006/main">
  <p:tag name="AS_UNIQUEID" val="69"/>
</p:tagLst>
</file>

<file path=ppt/tags/tag75.xml><?xml version="1.0" encoding="utf-8"?>
<p:tagLst xmlns:p="http://schemas.openxmlformats.org/presentationml/2006/main">
  <p:tag name="AS_UNIQUEID" val="74"/>
</p:tagLst>
</file>

<file path=ppt/tags/tag76.xml><?xml version="1.0" encoding="utf-8"?>
<p:tagLst xmlns:p="http://schemas.openxmlformats.org/presentationml/2006/main">
  <p:tag name="AS_UNIQUEID" val="75"/>
</p:tagLst>
</file>

<file path=ppt/tags/tag77.xml><?xml version="1.0" encoding="utf-8"?>
<p:tagLst xmlns:p="http://schemas.openxmlformats.org/presentationml/2006/main">
  <p:tag name="AS_UNIQUEID" val="76"/>
</p:tagLst>
</file>

<file path=ppt/tags/tag78.xml><?xml version="1.0" encoding="utf-8"?>
<p:tagLst xmlns:p="http://schemas.openxmlformats.org/presentationml/2006/main">
  <p:tag name="AS_UNIQUEID" val="77"/>
</p:tagLst>
</file>

<file path=ppt/tags/tag79.xml><?xml version="1.0" encoding="utf-8"?>
<p:tagLst xmlns:p="http://schemas.openxmlformats.org/presentationml/2006/main">
  <p:tag name="AS_UNIQUEID" val="78"/>
</p:tagLst>
</file>

<file path=ppt/tags/tag80.xml><?xml version="1.0" encoding="utf-8"?>
<p:tagLst xmlns:p="http://schemas.openxmlformats.org/presentationml/2006/main">
  <p:tag name="AS_UNIQUEID" val="79"/>
</p:tagLst>
</file>

<file path=ppt/tags/tag81.xml><?xml version="1.0" encoding="utf-8"?>
<p:tagLst xmlns:p="http://schemas.openxmlformats.org/presentationml/2006/main">
  <p:tag name="AS_UNIQUEID" val="80"/>
</p:tagLst>
</file>

<file path=ppt/tags/tag82.xml><?xml version="1.0" encoding="utf-8"?>
<p:tagLst xmlns:p="http://schemas.openxmlformats.org/presentationml/2006/main">
  <p:tag name="AS_UNIQUEID" val="81"/>
</p:tagLst>
</file>

<file path=ppt/tags/tag83.xml><?xml version="1.0" encoding="utf-8"?>
<p:tagLst xmlns:p="http://schemas.openxmlformats.org/presentationml/2006/main">
  <p:tag name="AS_UNIQUEID" val="82"/>
</p:tagLst>
</file>

<file path=ppt/tags/tag84.xml><?xml version="1.0" encoding="utf-8"?>
<p:tagLst xmlns:p="http://schemas.openxmlformats.org/presentationml/2006/main">
  <p:tag name="AS_UNIQUEID" val="83"/>
</p:tagLst>
</file>

<file path=ppt/tags/tag85.xml><?xml version="1.0" encoding="utf-8"?>
<p:tagLst xmlns:p="http://schemas.openxmlformats.org/presentationml/2006/main">
  <p:tag name="AS_UNIQUEID" val="84"/>
</p:tagLst>
</file>

<file path=ppt/tags/tag86.xml><?xml version="1.0" encoding="utf-8"?>
<p:tagLst xmlns:p="http://schemas.openxmlformats.org/presentationml/2006/main">
  <p:tag name="AS_UNIQUEID" val="85"/>
</p:tagLst>
</file>

<file path=ppt/tags/tag87.xml><?xml version="1.0" encoding="utf-8"?>
<p:tagLst xmlns:p="http://schemas.openxmlformats.org/presentationml/2006/main">
  <p:tag name="AS_UNIQUEID" val="86"/>
</p:tagLst>
</file>

<file path=ppt/tags/tag88.xml><?xml version="1.0" encoding="utf-8"?>
<p:tagLst xmlns:p="http://schemas.openxmlformats.org/presentationml/2006/main">
  <p:tag name="AS_UNIQUEID" val="87"/>
</p:tagLst>
</file>

<file path=ppt/tags/tag89.xml><?xml version="1.0" encoding="utf-8"?>
<p:tagLst xmlns:p="http://schemas.openxmlformats.org/presentationml/2006/main">
  <p:tag name="AS_UNIQUEID" val="88"/>
</p:tagLst>
</file>

<file path=ppt/tags/tag90.xml><?xml version="1.0" encoding="utf-8"?>
<p:tagLst xmlns:p="http://schemas.openxmlformats.org/presentationml/2006/main">
  <p:tag name="AS_UNIQUEID" val="89"/>
</p:tagLst>
</file>

<file path=ppt/tags/tag91.xml><?xml version="1.0" encoding="utf-8"?>
<p:tagLst xmlns:p="http://schemas.openxmlformats.org/presentationml/2006/main">
  <p:tag name="AS_UNIQUEID" val="90"/>
</p:tagLst>
</file>

<file path=ppt/tags/tag92.xml><?xml version="1.0" encoding="utf-8"?>
<p:tagLst xmlns:p="http://schemas.openxmlformats.org/presentationml/2006/main">
  <p:tag name="AS_UNIQUEID" val="91"/>
</p:tagLst>
</file>

<file path=ppt/tags/tag93.xml><?xml version="1.0" encoding="utf-8"?>
<p:tagLst xmlns:p="http://schemas.openxmlformats.org/presentationml/2006/main">
  <p:tag name="AS_UNIQUEID" val="92"/>
</p:tagLst>
</file>

<file path=ppt/tags/tag94.xml><?xml version="1.0" encoding="utf-8"?>
<p:tagLst xmlns:p="http://schemas.openxmlformats.org/presentationml/2006/main">
  <p:tag name="AS_UNIQUEID" val="93"/>
</p:tagLst>
</file>

<file path=ppt/tags/tag95.xml><?xml version="1.0" encoding="utf-8"?>
<p:tagLst xmlns:p="http://schemas.openxmlformats.org/presentationml/2006/main">
  <p:tag name="AS_UNIQUEID" val="95"/>
</p:tagLst>
</file>

<file path=ppt/tags/tag96.xml><?xml version="1.0" encoding="utf-8"?>
<p:tagLst xmlns:p="http://schemas.openxmlformats.org/presentationml/2006/main">
  <p:tag name="AS_UNIQUEID" val="96"/>
</p:tagLst>
</file>

<file path=ppt/tags/tag97.xml><?xml version="1.0" encoding="utf-8"?>
<p:tagLst xmlns:p="http://schemas.openxmlformats.org/presentationml/2006/main">
  <p:tag name="AS_UNIQUEID" val="97"/>
</p:tagLst>
</file>

<file path=ppt/tags/tag98.xml><?xml version="1.0" encoding="utf-8"?>
<p:tagLst xmlns:p="http://schemas.openxmlformats.org/presentationml/2006/main">
  <p:tag name="AS_UNIQUEID" val="94"/>
</p:tagLst>
</file>

<file path=ppt/tags/tag99.xml><?xml version="1.0" encoding="utf-8"?>
<p:tagLst xmlns:p="http://schemas.openxmlformats.org/presentationml/2006/main">
  <p:tag name="AS_UNIQUEID" val="98"/>
</p:tagLst>
</file>

<file path=ppt/tags/tag100.xml><?xml version="1.0" encoding="utf-8"?>
<p:tagLst xmlns:p="http://schemas.openxmlformats.org/presentationml/2006/main">
  <p:tag name="AS_UNIQUEID" val="99"/>
</p:tagLst>
</file>

<file path=ppt/tags/tag101.xml><?xml version="1.0" encoding="utf-8"?>
<p:tagLst xmlns:p="http://schemas.openxmlformats.org/presentationml/2006/main">
  <p:tag name="AS_UNIQUEID" val="100"/>
</p:tagLst>
</file>

<file path=ppt/tags/tag102.xml><?xml version="1.0" encoding="utf-8"?>
<p:tagLst xmlns:p="http://schemas.openxmlformats.org/presentationml/2006/main">
  <p:tag name="AS_UNIQUEID" val="101"/>
</p:tagLst>
</file>

<file path=ppt/tags/tag103.xml><?xml version="1.0" encoding="utf-8"?>
<p:tagLst xmlns:p="http://schemas.openxmlformats.org/presentationml/2006/main">
  <p:tag name="AS_UNIQUEID" val="102"/>
</p:tagLst>
</file>

<file path=ppt/tags/tag104.xml><?xml version="1.0" encoding="utf-8"?>
<p:tagLst xmlns:p="http://schemas.openxmlformats.org/presentationml/2006/main">
  <p:tag name="AS_UNIQUEID" val="107"/>
</p:tagLst>
</file>

<file path=ppt/tags/tag105.xml><?xml version="1.0" encoding="utf-8"?>
<p:tagLst xmlns:p="http://schemas.openxmlformats.org/presentationml/2006/main">
  <p:tag name="AS_UNIQUEID" val="108"/>
</p:tagLst>
</file>

<file path=ppt/tags/tag106.xml><?xml version="1.0" encoding="utf-8"?>
<p:tagLst xmlns:p="http://schemas.openxmlformats.org/presentationml/2006/main">
  <p:tag name="AS_UNIQUEID" val="104"/>
</p:tagLst>
</file>

<file path=ppt/tags/tag107.xml><?xml version="1.0" encoding="utf-8"?>
<p:tagLst xmlns:p="http://schemas.openxmlformats.org/presentationml/2006/main">
  <p:tag name="AS_UNIQUEID" val="106"/>
</p:tagLst>
</file>

<file path=ppt/tags/tag108.xml><?xml version="1.0" encoding="utf-8"?>
<p:tagLst xmlns:p="http://schemas.openxmlformats.org/presentationml/2006/main">
  <p:tag name="AS_UNIQUEID" val="103"/>
</p:tagLst>
</file>

<file path=ppt/tags/tag109.xml><?xml version="1.0" encoding="utf-8"?>
<p:tagLst xmlns:p="http://schemas.openxmlformats.org/presentationml/2006/main">
  <p:tag name="AS_UNIQUEID" val="105"/>
</p:tagLst>
</file>

<file path=ppt/tags/tag110.xml><?xml version="1.0" encoding="utf-8"?>
<p:tagLst xmlns:p="http://schemas.openxmlformats.org/presentationml/2006/main">
  <p:tag name="AS_UNIQUEID" val="115"/>
</p:tagLst>
</file>

<file path=ppt/tags/tag111.xml><?xml version="1.0" encoding="utf-8"?>
<p:tagLst xmlns:p="http://schemas.openxmlformats.org/presentationml/2006/main">
  <p:tag name="AS_UNIQUEID" val="116"/>
</p:tagLst>
</file>

<file path=ppt/tags/tag112.xml><?xml version="1.0" encoding="utf-8"?>
<p:tagLst xmlns:p="http://schemas.openxmlformats.org/presentationml/2006/main">
  <p:tag name="AS_UNIQUEID" val="109"/>
</p:tagLst>
</file>

<file path=ppt/tags/tag113.xml><?xml version="1.0" encoding="utf-8"?>
<p:tagLst xmlns:p="http://schemas.openxmlformats.org/presentationml/2006/main">
  <p:tag name="AS_UNIQUEID" val="110"/>
</p:tagLst>
</file>

<file path=ppt/tags/tag114.xml><?xml version="1.0" encoding="utf-8"?>
<p:tagLst xmlns:p="http://schemas.openxmlformats.org/presentationml/2006/main">
  <p:tag name="AS_UNIQUEID" val="111"/>
</p:tagLst>
</file>

<file path=ppt/tags/tag115.xml><?xml version="1.0" encoding="utf-8"?>
<p:tagLst xmlns:p="http://schemas.openxmlformats.org/presentationml/2006/main">
  <p:tag name="AS_UNIQUEID" val="112"/>
</p:tagLst>
</file>

<file path=ppt/tags/tag116.xml><?xml version="1.0" encoding="utf-8"?>
<p:tagLst xmlns:p="http://schemas.openxmlformats.org/presentationml/2006/main">
  <p:tag name="AS_UNIQUEID" val="113"/>
</p:tagLst>
</file>

<file path=ppt/tags/tag117.xml><?xml version="1.0" encoding="utf-8"?>
<p:tagLst xmlns:p="http://schemas.openxmlformats.org/presentationml/2006/main">
  <p:tag name="AS_UNIQUEID" val="114"/>
</p:tagLst>
</file>

<file path=ppt/tags/tag118.xml><?xml version="1.0" encoding="utf-8"?>
<p:tagLst xmlns:p="http://schemas.openxmlformats.org/presentationml/2006/main">
  <p:tag name="AS_UNIQUEID" val="117"/>
</p:tagLst>
</file>

<file path=ppt/tags/tag119.xml><?xml version="1.0" encoding="utf-8"?>
<p:tagLst xmlns:p="http://schemas.openxmlformats.org/presentationml/2006/main">
  <p:tag name="AS_UNIQUEID" val="118"/>
</p:tagLst>
</file>

<file path=ppt/tags/tag120.xml><?xml version="1.0" encoding="utf-8"?>
<p:tagLst xmlns:p="http://schemas.openxmlformats.org/presentationml/2006/main">
  <p:tag name="AS_UNIQUEID" val="119"/>
</p:tagLst>
</file>

<file path=ppt/tags/tag121.xml><?xml version="1.0" encoding="utf-8"?>
<p:tagLst xmlns:p="http://schemas.openxmlformats.org/presentationml/2006/main">
  <p:tag name="AS_UNIQUEID" val="120"/>
</p:tagLst>
</file>

<file path=ppt/tags/tag122.xml><?xml version="1.0" encoding="utf-8"?>
<p:tagLst xmlns:p="http://schemas.openxmlformats.org/presentationml/2006/main">
  <p:tag name="AS_UNIQUEID" val="121"/>
</p:tagLst>
</file>

<file path=ppt/tags/tag123.xml><?xml version="1.0" encoding="utf-8"?>
<p:tagLst xmlns:p="http://schemas.openxmlformats.org/presentationml/2006/main">
  <p:tag name="AS_UNIQUEID" val="122"/>
</p:tagLst>
</file>

<file path=ppt/tags/tag124.xml><?xml version="1.0" encoding="utf-8"?>
<p:tagLst xmlns:p="http://schemas.openxmlformats.org/presentationml/2006/main">
  <p:tag name="AS_UNIQUEID" val="123"/>
</p:tagLst>
</file>

<file path=ppt/tags/tag125.xml><?xml version="1.0" encoding="utf-8"?>
<p:tagLst xmlns:p="http://schemas.openxmlformats.org/presentationml/2006/main">
  <p:tag name="AS_UNIQUEID" val="124"/>
</p:tagLst>
</file>

<file path=ppt/tags/tag126.xml><?xml version="1.0" encoding="utf-8"?>
<p:tagLst xmlns:p="http://schemas.openxmlformats.org/presentationml/2006/main">
  <p:tag name="AS_UNIQUEID" val="125"/>
</p:tagLst>
</file>

<file path=ppt/tags/tag127.xml><?xml version="1.0" encoding="utf-8"?>
<p:tagLst xmlns:p="http://schemas.openxmlformats.org/presentationml/2006/main">
  <p:tag name="AS_UNIQUEID" val="126"/>
</p:tagLst>
</file>

<file path=ppt/tags/tag128.xml><?xml version="1.0" encoding="utf-8"?>
<p:tagLst xmlns:p="http://schemas.openxmlformats.org/presentationml/2006/main">
  <p:tag name="AS_UNIQUEID" val="127"/>
</p:tagLst>
</file>

<file path=ppt/tags/tag129.xml><?xml version="1.0" encoding="utf-8"?>
<p:tagLst xmlns:p="http://schemas.openxmlformats.org/presentationml/2006/main">
  <p:tag name="AS_UNIQUEID" val="128"/>
</p:tagLst>
</file>

<file path=ppt/tags/tag130.xml><?xml version="1.0" encoding="utf-8"?>
<p:tagLst xmlns:p="http://schemas.openxmlformats.org/presentationml/2006/main">
  <p:tag name="AS_UNIQUEID" val="129"/>
</p:tagLst>
</file>

<file path=ppt/tags/tag131.xml><?xml version="1.0" encoding="utf-8"?>
<p:tagLst xmlns:p="http://schemas.openxmlformats.org/presentationml/2006/main">
  <p:tag name="AS_UNIQUEID" val="130"/>
</p:tagLst>
</file>

<file path=ppt/tags/tag132.xml><?xml version="1.0" encoding="utf-8"?>
<p:tagLst xmlns:p="http://schemas.openxmlformats.org/presentationml/2006/main">
  <p:tag name="AS_UNIQUEID" val="131"/>
</p:tagLst>
</file>

<file path=ppt/tags/tag133.xml><?xml version="1.0" encoding="utf-8"?>
<p:tagLst xmlns:p="http://schemas.openxmlformats.org/presentationml/2006/main">
  <p:tag name="AS_UNIQUEID" val="132"/>
</p:tagLst>
</file>

<file path=ppt/tags/tag134.xml><?xml version="1.0" encoding="utf-8"?>
<p:tagLst xmlns:p="http://schemas.openxmlformats.org/presentationml/2006/main">
  <p:tag name="AS_UNIQUEID" val="133"/>
</p:tagLst>
</file>

<file path=ppt/tags/tag135.xml><?xml version="1.0" encoding="utf-8"?>
<p:tagLst xmlns:p="http://schemas.openxmlformats.org/presentationml/2006/main">
  <p:tag name="AS_UNIQUEID" val="134"/>
</p:tagLst>
</file>

<file path=ppt/tags/tag136.xml><?xml version="1.0" encoding="utf-8"?>
<p:tagLst xmlns:p="http://schemas.openxmlformats.org/presentationml/2006/main">
  <p:tag name="AS_UNIQUEID" val="135"/>
</p:tagLst>
</file>

<file path=ppt/tags/tag137.xml><?xml version="1.0" encoding="utf-8"?>
<p:tagLst xmlns:p="http://schemas.openxmlformats.org/presentationml/2006/main">
  <p:tag name="AS_UNIQUEID" val="136"/>
</p:tagLst>
</file>

<file path=ppt/tags/tag138.xml><?xml version="1.0" encoding="utf-8"?>
<p:tagLst xmlns:p="http://schemas.openxmlformats.org/presentationml/2006/main">
  <p:tag name="AS_UNIQUEID" val="137"/>
</p:tagLst>
</file>

<file path=ppt/tags/tag139.xml><?xml version="1.0" encoding="utf-8"?>
<p:tagLst xmlns:p="http://schemas.openxmlformats.org/presentationml/2006/main">
  <p:tag name="AS_UNIQUEID" val="138"/>
</p:tagLst>
</file>

<file path=ppt/tags/tag140.xml><?xml version="1.0" encoding="utf-8"?>
<p:tagLst xmlns:p="http://schemas.openxmlformats.org/presentationml/2006/main">
  <p:tag name="AS_UNIQUEID" val="139"/>
</p:tagLst>
</file>

<file path=ppt/tags/tag141.xml><?xml version="1.0" encoding="utf-8"?>
<p:tagLst xmlns:p="http://schemas.openxmlformats.org/presentationml/2006/main">
  <p:tag name="AS_UNIQUEID" val="140"/>
</p:tagLst>
</file>

<file path=ppt/tags/tag142.xml><?xml version="1.0" encoding="utf-8"?>
<p:tagLst xmlns:p="http://schemas.openxmlformats.org/presentationml/2006/main">
  <p:tag name="AS_UNIQUEID" val="141"/>
</p:tagLst>
</file>

<file path=ppt/tags/tag143.xml><?xml version="1.0" encoding="utf-8"?>
<p:tagLst xmlns:p="http://schemas.openxmlformats.org/presentationml/2006/main">
  <p:tag name="AS_UNIQUEID" val="142"/>
</p:tagLst>
</file>

<file path=ppt/tags/tag144.xml><?xml version="1.0" encoding="utf-8"?>
<p:tagLst xmlns:p="http://schemas.openxmlformats.org/presentationml/2006/main">
  <p:tag name="AS_UNIQUEID" val="143"/>
</p:tagLst>
</file>

<file path=ppt/tags/tag145.xml><?xml version="1.0" encoding="utf-8"?>
<p:tagLst xmlns:p="http://schemas.openxmlformats.org/presentationml/2006/main">
  <p:tag name="AS_UNIQUEID" val="144"/>
</p:tagLst>
</file>

<file path=ppt/tags/tag146.xml><?xml version="1.0" encoding="utf-8"?>
<p:tagLst xmlns:p="http://schemas.openxmlformats.org/presentationml/2006/main">
  <p:tag name="AS_UNIQUEID" val="145"/>
</p:tagLst>
</file>

<file path=ppt/tags/tag147.xml><?xml version="1.0" encoding="utf-8"?>
<p:tagLst xmlns:p="http://schemas.openxmlformats.org/presentationml/2006/main">
  <p:tag name="AS_UNIQUEID" val="146"/>
</p:tagLst>
</file>

<file path=ppt/tags/tag148.xml><?xml version="1.0" encoding="utf-8"?>
<p:tagLst xmlns:p="http://schemas.openxmlformats.org/presentationml/2006/main">
  <p:tag name="AS_UNIQUEID" val="147"/>
</p:tagLst>
</file>

<file path=ppt/tags/tag149.xml><?xml version="1.0" encoding="utf-8"?>
<p:tagLst xmlns:p="http://schemas.openxmlformats.org/presentationml/2006/main">
  <p:tag name="AS_NET" val="4.0.30319.1026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4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EY light print">
    <a:dk1>
      <a:srgbClr val="000000"/>
    </a:dk1>
    <a:lt1>
      <a:srgbClr val="646464"/>
    </a:lt1>
    <a:dk2>
      <a:srgbClr val="FFFFFF"/>
    </a:dk2>
    <a:lt2>
      <a:srgbClr val="646464"/>
    </a:lt2>
    <a:accent1>
      <a:srgbClr val="808080"/>
    </a:accent1>
    <a:accent2>
      <a:srgbClr val="FFE600"/>
    </a:accent2>
    <a:accent3>
      <a:srgbClr val="999999"/>
    </a:accent3>
    <a:accent4>
      <a:srgbClr val="F0F0F0"/>
    </a:accent4>
    <a:accent5>
      <a:srgbClr val="00A3AE"/>
    </a:accent5>
    <a:accent6>
      <a:srgbClr val="C0C0C0"/>
    </a:accent6>
    <a:hlink>
      <a:srgbClr val="336699"/>
    </a:hlink>
    <a:folHlink>
      <a:srgbClr val="91278F"/>
    </a:folHlink>
  </a:clrScheme>
  <a:fontScheme name="EY_Handout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  <a:tileRect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  <a:tileRect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  <a:tileRect/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  <a:tileRect/>
      </a:gradFill>
    </a:bgFillStyleLst>
  </a:fmtScheme>
</a:themeOverride>
</file>

<file path=ppt/theme/themeOverride2.xml><?xml version="1.0" encoding="utf-8"?>
<a:themeOverride xmlns:r="http://schemas.openxmlformats.org/officeDocument/2006/relationships" xmlns:a="http://schemas.openxmlformats.org/drawingml/2006/main">
  <a:clrScheme name="EY light print">
    <a:dk1>
      <a:srgbClr val="000000"/>
    </a:dk1>
    <a:lt1>
      <a:srgbClr val="646464"/>
    </a:lt1>
    <a:dk2>
      <a:srgbClr val="FFFFFF"/>
    </a:dk2>
    <a:lt2>
      <a:srgbClr val="646464"/>
    </a:lt2>
    <a:accent1>
      <a:srgbClr val="808080"/>
    </a:accent1>
    <a:accent2>
      <a:srgbClr val="FFE600"/>
    </a:accent2>
    <a:accent3>
      <a:srgbClr val="999999"/>
    </a:accent3>
    <a:accent4>
      <a:srgbClr val="F0F0F0"/>
    </a:accent4>
    <a:accent5>
      <a:srgbClr val="00A3AE"/>
    </a:accent5>
    <a:accent6>
      <a:srgbClr val="C0C0C0"/>
    </a:accent6>
    <a:hlink>
      <a:srgbClr val="336699"/>
    </a:hlink>
    <a:folHlink>
      <a:srgbClr val="91278F"/>
    </a:folHlink>
  </a:clrScheme>
  <a:fontScheme name="EY_Handout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  <a:tileRect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  <a:tileRect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  <a:tileRect/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  <a:tileRect/>
      </a:gradFill>
    </a:bgFillStyleLst>
  </a:fmtScheme>
</a:themeOverride>
</file>

<file path=ppt/theme/themeOverride3.xml><?xml version="1.0" encoding="utf-8"?>
<a:themeOverride xmlns:r="http://schemas.openxmlformats.org/officeDocument/2006/relationships" xmlns:a="http://schemas.openxmlformats.org/drawingml/2006/main">
  <a:clrScheme name="EY light print">
    <a:dk1>
      <a:srgbClr val="000000"/>
    </a:dk1>
    <a:lt1>
      <a:srgbClr val="646464"/>
    </a:lt1>
    <a:dk2>
      <a:srgbClr val="FFFFFF"/>
    </a:dk2>
    <a:lt2>
      <a:srgbClr val="646464"/>
    </a:lt2>
    <a:accent1>
      <a:srgbClr val="808080"/>
    </a:accent1>
    <a:accent2>
      <a:srgbClr val="FFE600"/>
    </a:accent2>
    <a:accent3>
      <a:srgbClr val="999999"/>
    </a:accent3>
    <a:accent4>
      <a:srgbClr val="F0F0F0"/>
    </a:accent4>
    <a:accent5>
      <a:srgbClr val="00A3AE"/>
    </a:accent5>
    <a:accent6>
      <a:srgbClr val="C0C0C0"/>
    </a:accent6>
    <a:hlink>
      <a:srgbClr val="336699"/>
    </a:hlink>
    <a:folHlink>
      <a:srgbClr val="91278F"/>
    </a:folHlink>
  </a:clrScheme>
  <a:fontScheme name="EY_Handout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  <a:tileRect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  <a:tileRect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  <a:tileRect/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  <a:tileRect/>
      </a:gradFill>
    </a:bgFillStyleLst>
  </a:fmtScheme>
</a:themeOverrid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2016-03-07T15:54:58.503</cp:lastPrinted>
  <dcterms:created xsi:type="dcterms:W3CDTF">2016-03-07T15:54:58Z</dcterms:created>
  <dcterms:modified xsi:type="dcterms:W3CDTF">2016-03-07T15:54:58Z</dcterms:modified>
</cp:coreProperties>
</file>