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2"/>
  </p:sldMasterIdLst>
  <p:handoutMasterIdLst>
    <p:handoutMasterId r:id="rId3"/>
  </p:handoutMasterIdLst>
  <p:sldIdLst>
    <p:sldId id="257" r:id="rId4"/>
    <p:sldId id="277" r:id="rId5"/>
    <p:sldId id="258" r:id="rId6"/>
    <p:sldId id="279" r:id="rId7"/>
    <p:sldId id="278" r:id="rId8"/>
    <p:sldId id="280" r:id="rId9"/>
    <p:sldId id="269" r:id="rId10"/>
    <p:sldId id="281" r:id="rId11"/>
    <p:sldId id="297" r:id="rId12"/>
    <p:sldId id="282" r:id="rId13"/>
    <p:sldId id="284" r:id="rId14"/>
    <p:sldId id="285" r:id="rId15"/>
    <p:sldId id="286" r:id="rId16"/>
    <p:sldId id="287" r:id="rId17"/>
    <p:sldId id="283" r:id="rId18"/>
    <p:sldId id="267" r:id="rId19"/>
    <p:sldId id="288" r:id="rId20"/>
    <p:sldId id="289" r:id="rId21"/>
    <p:sldId id="290" r:id="rId22"/>
    <p:sldId id="291" r:id="rId23"/>
    <p:sldId id="268" r:id="rId24"/>
    <p:sldId id="292" r:id="rId25"/>
    <p:sldId id="293" r:id="rId26"/>
    <p:sldId id="294" r:id="rId27"/>
    <p:sldId id="295" r:id="rId28"/>
    <p:sldId id="296" r:id="rId29"/>
  </p:sldIdLst>
  <p:sldSz cx="9144000" cy="6858000" type="screen4x3"/>
  <p:notesSz cx="6735763" cy="9866313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18BA71F4-FFA0-468D-98C9-6972C7878905}">
          <p14:sldIdLst/>
        </p14:section>
        <p14:section name="Oddíl bez názvu" id="{A8518AB4-988C-4397-9F10-B7A8CE9D0917}">
          <p14:sldIdLst>
            <p14:sldId id="257"/>
            <p14:sldId id="277"/>
            <p14:sldId id="258"/>
            <p14:sldId id="279"/>
            <p14:sldId id="278"/>
            <p14:sldId id="280"/>
            <p14:sldId id="269"/>
            <p14:sldId id="281"/>
            <p14:sldId id="297"/>
            <p14:sldId id="282"/>
            <p14:sldId id="284"/>
            <p14:sldId id="285"/>
            <p14:sldId id="286"/>
            <p14:sldId id="287"/>
            <p14:sldId id="283"/>
            <p14:sldId id="267"/>
            <p14:sldId id="288"/>
            <p14:sldId id="289"/>
            <p14:sldId id="290"/>
            <p14:sldId id="291"/>
            <p14:sldId id="268"/>
            <p14:sldId id="292"/>
            <p14:sldId id="293"/>
            <p14:sldId id="294"/>
            <p14:sldId id="295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Vojtěch Malina" initials="VM" lastIdx="0" clrIdx="0">
    <p:extLst>
      <p:ext uri="{19B8F6BF-5375-455C-9EA6-DF929625EA0E}">
        <p15:presenceInfo xmlns:p15="http://schemas.microsoft.com/office/powerpoint/2012/main" userId="ae38db0a91e824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8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66618369-8750-4887-82DB-3430A50BA96A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343A482-453B-4C42-82FF-3635D797C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01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0908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64270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4421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47371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9875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45328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94458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60492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843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6250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0556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4B36-974D-48AA-BE5A-395390388CD0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3817F-9EEB-4055-A4B4-B72F66BA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4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emf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emf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emf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emf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Relationship Id="rId3" Type="http://schemas.openxmlformats.org/officeDocument/2006/relationships/image" Target="../media/image1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7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pn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png" /><Relationship Id="rId3" Type="http://schemas.openxmlformats.org/officeDocument/2006/relationships/image" Target="../media/image23.jpeg" /><Relationship Id="rId4" Type="http://schemas.openxmlformats.org/officeDocument/2006/relationships/image" Target="../media/image7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image" Target="../media/image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mailto:vojtechmalina@seznam.cz" TargetMode="External" /><Relationship Id="rId3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0.jpeg" /><Relationship Id="rId3" Type="http://schemas.openxmlformats.org/officeDocument/2006/relationships/hyperlink" Target="mailto:vojtechmalina@seznam.cz" TargetMode="External" /><Relationship Id="rId4" Type="http://schemas.openxmlformats.org/officeDocument/2006/relationships/image" Target="../media/image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80672" y="2491158"/>
            <a:ext cx="5219087" cy="225230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6600" smtClean="0"/>
              <a:t>Project SOMA</a:t>
            </a:r>
          </a:p>
          <a:p>
            <a:pPr marL="0" indent="0">
              <a:buNone/>
            </a:pPr>
            <a:r>
              <a:rPr lang="cs-CZ" sz="3100" smtClean="0"/>
              <a:t>            Vojtěch Malina</a:t>
            </a:r>
          </a:p>
          <a:p>
            <a:pPr marL="0" indent="0">
              <a:buNone/>
            </a:pPr>
            <a:endParaRPr lang="cs-CZ" smtClean="0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endParaRPr lang="cs-CZ" smtClean="0"/>
          </a:p>
        </p:txBody>
      </p:sp>
      <p:sp>
        <p:nvSpPr>
          <p:cNvPr id="3" name="TextovéPole 2"/>
          <p:cNvSpPr txBox="1"/>
          <p:nvPr/>
        </p:nvSpPr>
        <p:spPr>
          <a:xfrm>
            <a:off x="137141" y="4679186"/>
            <a:ext cx="6512233" cy="6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b="1"/>
              <a:t>Presentation on projects implemented by Mental Hospital Bohnice within Norway Grants – examples of bilateral cooperation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3322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69123" y="1979244"/>
            <a:ext cx="8391831" cy="435133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 sz="2200" b="1" smtClean="0"/>
              <a:t>Program</a:t>
            </a:r>
            <a:r>
              <a:rPr lang="cs-CZ" sz="2200" b="1" smtClean="0"/>
              <a:t>m</a:t>
            </a:r>
            <a:r>
              <a:rPr lang="en-US" sz="2200" b="1" smtClean="0"/>
              <a:t>e</a:t>
            </a:r>
            <a:r>
              <a:rPr lang="cs-CZ" sz="2200" b="1" smtClean="0"/>
              <a:t> </a:t>
            </a:r>
            <a:r>
              <a:rPr lang="cs-CZ" sz="2200" b="1"/>
              <a:t>number: </a:t>
            </a:r>
            <a:r>
              <a:rPr lang="en-GB" sz="2200"/>
              <a:t>PROGRAM CZ11 approved within  EEA Financial Mechanisms / Norwegian Financial </a:t>
            </a:r>
            <a:r>
              <a:rPr lang="en-GB" sz="2200" smtClean="0"/>
              <a:t>Mechanisms</a:t>
            </a:r>
            <a:endParaRPr lang="cs-CZ" sz="2200" smtClean="0"/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/>
              <a:t>Project title</a:t>
            </a:r>
            <a:r>
              <a:rPr lang="cs-CZ" sz="2200" b="1" smtClean="0"/>
              <a:t>: </a:t>
            </a:r>
            <a:r>
              <a:rPr lang="en-GB" sz="2200" smtClean="0"/>
              <a:t>“</a:t>
            </a:r>
            <a:r>
              <a:rPr lang="en-GB" sz="2200"/>
              <a:t>SOMA: Psychical health care for mentally ill patients and independent</a:t>
            </a:r>
            <a:r>
              <a:rPr lang="cs-CZ" sz="2200"/>
              <a:t> </a:t>
            </a:r>
            <a:r>
              <a:rPr lang="en-GB" sz="2200"/>
              <a:t>life skills training” </a:t>
            </a:r>
            <a:endParaRPr lang="cs-CZ" sz="2200" smtClean="0"/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 smtClean="0"/>
              <a:t>Project </a:t>
            </a:r>
            <a:r>
              <a:rPr lang="cs-CZ" sz="2200" b="1"/>
              <a:t>number: </a:t>
            </a:r>
            <a:r>
              <a:rPr lang="cs-CZ" sz="2200" smtClean="0"/>
              <a:t>NF-CZ11-OV-2-030-2015</a:t>
            </a:r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/>
              <a:t>Grant applier: </a:t>
            </a:r>
            <a:r>
              <a:rPr lang="cs-CZ" sz="2200"/>
              <a:t>Psychiatry hospital Bohnice, Ústavní 97/7, 181 00 Praha </a:t>
            </a:r>
            <a:r>
              <a:rPr lang="cs-CZ" sz="2200" smtClean="0"/>
              <a:t>8</a:t>
            </a:r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cs-CZ" sz="2200" b="1"/>
              <a:t>Im</a:t>
            </a:r>
            <a:r>
              <a:rPr lang="en-US" sz="2200" b="1"/>
              <a:t>termediary</a:t>
            </a:r>
            <a:r>
              <a:rPr lang="cs-CZ" sz="2200" b="1"/>
              <a:t>: </a:t>
            </a:r>
            <a:r>
              <a:rPr lang="cs-CZ" sz="2200" smtClean="0"/>
              <a:t>Ministry </a:t>
            </a:r>
            <a:r>
              <a:rPr lang="cs-CZ" sz="2200"/>
              <a:t>of Finance - Czech Republic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63827033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35429" y="1825625"/>
            <a:ext cx="8381999" cy="435133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endParaRPr lang="cs-CZ" smtClean="0"/>
          </a:p>
          <a:p>
            <a:pPr marL="0" indent="0" algn="ctr">
              <a:buNone/>
            </a:pPr>
            <a:r>
              <a:rPr lang="cs-CZ" sz="4400" b="1" smtClean="0"/>
              <a:t>S. O. M. A.</a:t>
            </a:r>
          </a:p>
          <a:p>
            <a:pPr marL="0" indent="0" algn="ctr">
              <a:buNone/>
            </a:pPr>
            <a:r>
              <a:rPr lang="cs-CZ" b="1" smtClean="0"/>
              <a:t>S</a:t>
            </a:r>
            <a:r>
              <a:rPr lang="cs-CZ" smtClean="0"/>
              <a:t>ystém </a:t>
            </a:r>
            <a:r>
              <a:rPr lang="cs-CZ" b="1" smtClean="0"/>
              <a:t>O</a:t>
            </a:r>
            <a:r>
              <a:rPr lang="cs-CZ" smtClean="0"/>
              <a:t>vlivnění </a:t>
            </a:r>
            <a:r>
              <a:rPr lang="cs-CZ" b="1" smtClean="0"/>
              <a:t>M</a:t>
            </a:r>
            <a:r>
              <a:rPr lang="cs-CZ" smtClean="0"/>
              <a:t>etabolismu a </a:t>
            </a:r>
            <a:r>
              <a:rPr lang="cs-CZ" b="1" smtClean="0"/>
              <a:t>A</a:t>
            </a:r>
            <a:r>
              <a:rPr lang="cs-CZ" smtClean="0"/>
              <a:t>ktivity</a:t>
            </a:r>
          </a:p>
          <a:p>
            <a:pPr marL="0" indent="0" algn="ctr">
              <a:buNone/>
            </a:pPr>
            <a:endParaRPr lang="cs-CZ" smtClean="0"/>
          </a:p>
          <a:p>
            <a:pPr marL="0" indent="0" algn="ctr">
              <a:buNone/>
            </a:pPr>
            <a:r>
              <a:rPr lang="cs-CZ" sz="4400" b="1" smtClean="0"/>
              <a:t>S. I. M. A.</a:t>
            </a:r>
            <a:endParaRPr lang="cs-CZ" sz="4400" b="1"/>
          </a:p>
          <a:p>
            <a:pPr marL="0" indent="0" algn="ctr">
              <a:buNone/>
            </a:pPr>
            <a:r>
              <a:rPr lang="cs-CZ" b="1" smtClean="0"/>
              <a:t>S</a:t>
            </a:r>
            <a:r>
              <a:rPr lang="cs-CZ" smtClean="0"/>
              <a:t>ystem of </a:t>
            </a:r>
            <a:r>
              <a:rPr lang="cs-CZ" b="1" smtClean="0"/>
              <a:t>I</a:t>
            </a:r>
            <a:r>
              <a:rPr lang="cs-CZ" smtClean="0"/>
              <a:t>nfluence of </a:t>
            </a:r>
            <a:r>
              <a:rPr lang="cs-CZ" b="1" smtClean="0"/>
              <a:t>M</a:t>
            </a:r>
            <a:r>
              <a:rPr lang="cs-CZ" smtClean="0"/>
              <a:t>etabolism and </a:t>
            </a:r>
            <a:r>
              <a:rPr lang="cs-CZ" b="1" smtClean="0"/>
              <a:t>A</a:t>
            </a:r>
            <a:r>
              <a:rPr lang="cs-CZ" smtClean="0"/>
              <a:t>ctivity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3222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2336" y="1825625"/>
            <a:ext cx="8113014" cy="435133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r>
              <a:rPr lang="cs-CZ" smtClean="0"/>
              <a:t>PHB </a:t>
            </a:r>
            <a:r>
              <a:rPr lang="cs-CZ"/>
              <a:t>– project SOMA – grant </a:t>
            </a:r>
            <a:r>
              <a:rPr lang="cs-CZ" smtClean="0"/>
              <a:t>19 690 497,- CZK (80 %)</a:t>
            </a:r>
          </a:p>
          <a:p>
            <a:r>
              <a:rPr lang="cs-CZ" smtClean="0"/>
              <a:t>Total project costs – 24 613 122,- CZK (100 %)</a:t>
            </a:r>
          </a:p>
          <a:p>
            <a:endParaRPr lang="cs-CZ"/>
          </a:p>
          <a:p>
            <a:r>
              <a:rPr lang="cs-CZ" smtClean="0"/>
              <a:t>Realization: 1st January 2015 – 30th April 2016</a:t>
            </a:r>
          </a:p>
          <a:p>
            <a:r>
              <a:rPr lang="cs-CZ" smtClean="0"/>
              <a:t>Prolongation: till 31st August</a:t>
            </a:r>
            <a:endParaRPr lang="cs-CZ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0947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Project Partners:</a:t>
            </a:r>
          </a:p>
          <a:p>
            <a:pPr marL="0" indent="0">
              <a:buNone/>
            </a:pPr>
            <a:r>
              <a:rPr lang="cs-CZ"/>
              <a:t>Czech technical University in Prague, Faculty of Bioemedical Engeneering in Kladno</a:t>
            </a:r>
            <a:br>
              <a:rPr lang="en-US"/>
            </a:br>
            <a:endParaRPr lang="cs-CZ"/>
          </a:p>
          <a:p>
            <a:pPr marL="0" indent="0">
              <a:buNone/>
            </a:pPr>
            <a:r>
              <a:rPr lang="en-US"/>
              <a:t>Universitetssykehuset Nord-Norge (UNN) </a:t>
            </a:r>
            <a:r>
              <a:rPr lang="cs-CZ"/>
              <a:t>in</a:t>
            </a:r>
            <a:r>
              <a:rPr lang="en-US"/>
              <a:t> Tromso</a:t>
            </a:r>
            <a:r>
              <a:rPr lang="cs-CZ"/>
              <a:t>, NST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2" descr="http://www.arachnobaze.cz/www/images/info/medaile_fbmi_sed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668" y="4817141"/>
            <a:ext cx="1305935" cy="129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vaj.no/grafikk/nst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97660" y="4817141"/>
            <a:ext cx="5090561" cy="128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23562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900"/>
              <a:t>Budget according to </a:t>
            </a:r>
            <a:r>
              <a:rPr lang="cs-CZ" sz="3900" smtClean="0"/>
              <a:t>partners (100 %):</a:t>
            </a:r>
          </a:p>
          <a:p>
            <a:pPr marL="0" indent="0">
              <a:buNone/>
            </a:pPr>
            <a:endParaRPr lang="cs-CZ" sz="3900" smtClean="0"/>
          </a:p>
          <a:p>
            <a:r>
              <a:rPr lang="cs-CZ" smtClean="0"/>
              <a:t>Grant </a:t>
            </a:r>
            <a:r>
              <a:rPr lang="cs-CZ"/>
              <a:t>applier PHB </a:t>
            </a:r>
            <a:r>
              <a:rPr lang="cs-CZ" smtClean="0"/>
              <a:t>21 607 619 CZK</a:t>
            </a:r>
            <a:endParaRPr lang="cs-CZ"/>
          </a:p>
          <a:p>
            <a:r>
              <a:rPr lang="cs-CZ"/>
              <a:t>Partner FBME CTU 1 190 670 CZK </a:t>
            </a:r>
          </a:p>
          <a:p>
            <a:r>
              <a:rPr lang="cs-CZ"/>
              <a:t>Partner NST 1 597 200 CZK</a:t>
            </a:r>
          </a:p>
          <a:p>
            <a:endParaRPr lang="cs-CZ"/>
          </a:p>
          <a:p>
            <a:r>
              <a:rPr lang="cs-CZ"/>
              <a:t>Equal:</a:t>
            </a:r>
          </a:p>
          <a:p>
            <a:endParaRPr lang="cs-CZ"/>
          </a:p>
          <a:p>
            <a:r>
              <a:rPr lang="cs-CZ"/>
              <a:t>Grant applier PHB </a:t>
            </a:r>
            <a:r>
              <a:rPr lang="cs-CZ" smtClean="0"/>
              <a:t>7 202 563 NOK</a:t>
            </a:r>
            <a:endParaRPr lang="cs-CZ"/>
          </a:p>
          <a:p>
            <a:r>
              <a:rPr lang="cs-CZ"/>
              <a:t>Partner FBME CTU 366 134 NOK</a:t>
            </a:r>
          </a:p>
          <a:p>
            <a:r>
              <a:rPr lang="cs-CZ"/>
              <a:t>Partner NST 491 144 NOK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2363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 descr="http://www.prahaneznama.cz/wp-content/fotogalerie/psychiatricka-lecebna-v-bohnicich/dynamic/psychiatricka_lecebna_bohnice-02-nggid042301-ngg0dyn-700x700x80-00f0w010c010r110f110r010t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2649" y="65314"/>
            <a:ext cx="2471511" cy="150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topzine.cz/wp-content/uploads/2010/05/bohnice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2649" y="1636259"/>
            <a:ext cx="6962321" cy="522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742017" y="465182"/>
            <a:ext cx="1389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000" smtClean="0"/>
              <a:t>PHB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01837088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/>
              <a:t>PHB – Project activities:</a:t>
            </a:r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r>
              <a:rPr lang="en-GB"/>
              <a:t>1) Project management</a:t>
            </a:r>
            <a:endParaRPr lang="cs-CZ"/>
          </a:p>
          <a:p>
            <a:pPr marL="0" indent="0">
              <a:buNone/>
            </a:pPr>
            <a:r>
              <a:rPr lang="en-GB"/>
              <a:t>2) Creating a system of comprehensive rehabilitative care for the physical health of the mentally ill</a:t>
            </a:r>
            <a:endParaRPr lang="cs-CZ"/>
          </a:p>
          <a:p>
            <a:pPr marL="0" indent="0">
              <a:buNone/>
            </a:pPr>
            <a:r>
              <a:rPr lang="en-GB"/>
              <a:t>3) Creating a system of training in independent living skills</a:t>
            </a:r>
            <a:endParaRPr lang="cs-CZ"/>
          </a:p>
          <a:p>
            <a:pPr marL="0" indent="0">
              <a:buNone/>
            </a:pPr>
            <a:r>
              <a:rPr lang="en-GB"/>
              <a:t>4) Implementation of comprehensive rehabilitative care for the physical health of the mentally ill and practicing skills for independent living and related skills</a:t>
            </a:r>
            <a:endParaRPr lang="cs-CZ"/>
          </a:p>
          <a:p>
            <a:pPr marL="0" indent="0">
              <a:buNone/>
            </a:pPr>
            <a:r>
              <a:rPr lang="en-GB"/>
              <a:t>5) Construction works and purchase of equipment</a:t>
            </a:r>
            <a:endParaRPr lang="cs-CZ"/>
          </a:p>
          <a:p>
            <a:pPr marL="0" indent="0">
              <a:buNone/>
            </a:pPr>
            <a:r>
              <a:rPr lang="cs-CZ"/>
              <a:t>6) PEER Club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3537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35" y="3386873"/>
            <a:ext cx="8478774" cy="3208541"/>
          </a:xfrm>
        </p:spPr>
      </p:pic>
      <p:sp>
        <p:nvSpPr>
          <p:cNvPr id="5" name="TextovéPole 4"/>
          <p:cNvSpPr txBox="1"/>
          <p:nvPr/>
        </p:nvSpPr>
        <p:spPr>
          <a:xfrm>
            <a:off x="284835" y="1733703"/>
            <a:ext cx="847877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b="1" smtClean="0"/>
              <a:t>Two new standards: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smtClean="0"/>
              <a:t>methodology </a:t>
            </a:r>
            <a:r>
              <a:rPr lang="en-GB" sz="1600"/>
              <a:t>of complex rehabilitative care of physical health of patients with mental </a:t>
            </a:r>
            <a:r>
              <a:rPr lang="en-GB" sz="1600" smtClean="0"/>
              <a:t>illness</a:t>
            </a:r>
            <a:endParaRPr lang="cs-CZ" sz="1600" smtClean="0"/>
          </a:p>
          <a:p>
            <a:r>
              <a:rPr lang="en-GB" sz="1600" smtClean="0"/>
              <a:t> </a:t>
            </a:r>
            <a:r>
              <a:rPr lang="cs-CZ" sz="1600"/>
              <a:t>	Physiotherapy		Nutrition therapy</a:t>
            </a:r>
          </a:p>
          <a:p>
            <a:r>
              <a:rPr lang="cs-CZ" sz="1600"/>
              <a:t>	O</a:t>
            </a:r>
            <a:r>
              <a:rPr lang="en-US" sz="1600"/>
              <a:t>ccupational therapy</a:t>
            </a:r>
            <a:r>
              <a:rPr lang="cs-CZ" sz="1600"/>
              <a:t>		Kinesio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smtClean="0"/>
              <a:t>methodology </a:t>
            </a:r>
            <a:r>
              <a:rPr lang="en-GB" sz="1600"/>
              <a:t>of comprehensive rehabilitative care training in independent </a:t>
            </a:r>
            <a:r>
              <a:rPr lang="en-GB" sz="1600" smtClean="0"/>
              <a:t>living</a:t>
            </a:r>
            <a:endParaRPr lang="cs-CZ" sz="16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smtClean="0"/>
              <a:t>HIS – developement and implementation of new standards into HIS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663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18" y="1442725"/>
            <a:ext cx="3912979" cy="259891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055" y="1443606"/>
            <a:ext cx="3911652" cy="259803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17" y="4122554"/>
            <a:ext cx="3912979" cy="261212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055" y="4123439"/>
            <a:ext cx="3911652" cy="261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6945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287" y="2326233"/>
            <a:ext cx="4098844" cy="3036938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26695" y="2413541"/>
            <a:ext cx="39209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/>
              <a:t>Rocenstruction works:</a:t>
            </a:r>
          </a:p>
          <a:p>
            <a:endParaRPr lang="cs-CZ" smtClean="0"/>
          </a:p>
          <a:p>
            <a:r>
              <a:rPr lang="cs-CZ" smtClean="0"/>
              <a:t>Fyziotherapy – Theatre building</a:t>
            </a:r>
          </a:p>
          <a:p>
            <a:endParaRPr lang="cs-CZ"/>
          </a:p>
          <a:p>
            <a:r>
              <a:rPr lang="cs-CZ" smtClean="0"/>
              <a:t>Training flats</a:t>
            </a:r>
          </a:p>
          <a:p>
            <a:endParaRPr lang="cs-CZ"/>
          </a:p>
          <a:p>
            <a:r>
              <a:rPr lang="cs-CZ" smtClean="0"/>
              <a:t>Pavilion 13</a:t>
            </a:r>
          </a:p>
          <a:p>
            <a:r>
              <a:rPr lang="cs-CZ" smtClean="0"/>
              <a:t>Pavilion 30</a:t>
            </a:r>
          </a:p>
          <a:p>
            <a:endParaRPr lang="cs-CZ"/>
          </a:p>
          <a:p>
            <a:r>
              <a:rPr lang="cs-CZ" smtClean="0"/>
              <a:t>Peer activity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2778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19" y="1690689"/>
            <a:ext cx="7461961" cy="501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021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09" y="1668864"/>
            <a:ext cx="7674996" cy="518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24789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19" y="1763671"/>
            <a:ext cx="8598151" cy="45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196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4684"/>
            <a:ext cx="9144000" cy="5486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347313365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 descr="http://i.idnes.cz/13/031/cl6/AHR49a37b_630_CVUT2_Budova_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4844" y="1730948"/>
            <a:ext cx="8131327" cy="46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ladenskelisty.cz/wp-content/uploads/2010/11/CVUT-Kladn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4844" y="70605"/>
            <a:ext cx="2258332" cy="150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247949" y="469439"/>
            <a:ext cx="1814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000" smtClean="0"/>
              <a:t>FBME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947669619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3971" y="1686635"/>
            <a:ext cx="78867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 smtClean="0"/>
              <a:t>SOMA – pilot ministudy for physical activity</a:t>
            </a:r>
            <a:endParaRPr lang="cs-CZ" smtClean="0"/>
          </a:p>
        </p:txBody>
      </p:sp>
      <p:graphicFrame>
        <p:nvGraphicFramePr>
          <p:cNvPr id="4" name="Content Placeholder 3"/>
          <p:cNvGraphicFramePr/>
          <p:nvPr>
            <p:extLst>
              <p:ext uri="{D42A27DB-BD31-4B8C-83A1-F6EECF244321}">
                <p14:modId xmlns:p14="http://schemas.microsoft.com/office/powerpoint/2010/main" val="3487463054"/>
              </p:ext>
            </p:extLst>
          </p:nvPr>
        </p:nvGraphicFramePr>
        <p:xfrm>
          <a:off x="526063" y="2118233"/>
          <a:ext cx="7897760" cy="4534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9552"/>
                <a:gridCol w="1579552"/>
                <a:gridCol w="1579552"/>
                <a:gridCol w="1579552"/>
                <a:gridCol w="1579552"/>
              </a:tblGrid>
              <a:tr h="33967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DisplayName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b="0" i="0" u="none" strike="noStrike" smtClean="0">
                          <a:solidFill>
                            <a:schemeClr val="dk1"/>
                          </a:solidFill>
                          <a:latin typeface="+mn-lt"/>
                        </a:rPr>
                        <a:t>Days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Avg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Min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Max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AK1522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14759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7421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22097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BV0022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6912.2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1734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14673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DCH0159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5617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3770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7464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DK0006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3942.2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1222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8481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JK0065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221.5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360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JP0050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6160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4385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7935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LCH4782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7546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3687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14190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LM0270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6977.75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4337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10188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MK4292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3738.667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8725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MN0266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7699.25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3765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11090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RM0796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22291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16189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28230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VL0929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2437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1234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3212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6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en-US" sz="2000" u="none" strike="noStrike"/>
                        <a:t>VP3656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1387.25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r" fontAlgn="b"/>
                      <a:r>
                        <a:rPr lang="en-US" sz="2000" u="none" strike="noStrike"/>
                        <a:t>2470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423243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9661" y="1708582"/>
            <a:ext cx="78867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/>
              <a:t>SOMA web – physical activity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63" y="2156249"/>
            <a:ext cx="6526792" cy="456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31924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/>
              <a:t>Data collection in training </a:t>
            </a:r>
            <a:r>
              <a:rPr lang="en-US" smtClean="0"/>
              <a:t>housings</a:t>
            </a:r>
            <a:endParaRPr lang="cs-CZ" smtClean="0"/>
          </a:p>
          <a:p>
            <a:r>
              <a:rPr lang="en-US"/>
              <a:t>Remote collection of physiological data from wireless devices</a:t>
            </a:r>
          </a:p>
          <a:p>
            <a:r>
              <a:rPr lang="en-US"/>
              <a:t>Physical activity</a:t>
            </a:r>
            <a:endParaRPr lang="cs-CZ"/>
          </a:p>
          <a:p>
            <a:r>
              <a:rPr lang="en-US"/>
              <a:t>Sleep – length, regularity, sleep phases</a:t>
            </a:r>
          </a:p>
          <a:p>
            <a:r>
              <a:rPr lang="en-US"/>
              <a:t>Location tracking</a:t>
            </a:r>
          </a:p>
          <a:p>
            <a:r>
              <a:rPr lang="en-US"/>
              <a:t>Body weight, body composition (fat percentage)</a:t>
            </a:r>
            <a:endParaRPr lang="cs-CZ"/>
          </a:p>
          <a:p>
            <a:r>
              <a:rPr lang="en-US"/>
              <a:t>Use of home appliance</a:t>
            </a:r>
            <a:endParaRPr lang="cs-CZ">
              <a:solidFill>
                <a:srgbClr val="FF0000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960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US"/>
              <a:t>Integration into a </a:t>
            </a:r>
            <a:r>
              <a:rPr lang="en-US" smtClean="0"/>
              <a:t>HIS</a:t>
            </a:r>
            <a:endParaRPr lang="cs-CZ" smtClean="0"/>
          </a:p>
          <a:p>
            <a:r>
              <a:rPr lang="en-US"/>
              <a:t>Patient data from wearable electronic, telemedical system and training flats automatically incorporated into the PHR</a:t>
            </a:r>
          </a:p>
          <a:p>
            <a:r>
              <a:rPr lang="en-US"/>
              <a:t>HIS Hippo – specialized for Psychiatry hospitals</a:t>
            </a:r>
          </a:p>
          <a:p>
            <a:r>
              <a:rPr lang="en-US"/>
              <a:t>All but one psychiatry hospital in the Czech rep.</a:t>
            </a:r>
          </a:p>
          <a:p>
            <a:r>
              <a:rPr lang="en-US"/>
              <a:t>Proposed communication interface: HL7 FHIR</a:t>
            </a:r>
          </a:p>
          <a:p>
            <a:r>
              <a:rPr lang="en-US"/>
              <a:t>Current stage: preparations of the pitch requiremens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75853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97" y="1641256"/>
            <a:ext cx="6957017" cy="5216744"/>
          </a:xfrm>
          <a:prstGeom prst="rect">
            <a:avLst/>
          </a:prstGeom>
        </p:spPr>
      </p:pic>
      <p:pic>
        <p:nvPicPr>
          <p:cNvPr id="5124" name="Picture 4" descr="http://img7.custompublish.com/getfile.php/427382.357.cxyefvvqwe/utstilling_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33097" y="22796"/>
            <a:ext cx="2286556" cy="152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3820318" y="431991"/>
            <a:ext cx="1382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000" smtClean="0"/>
              <a:t>NST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644795741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1412" y="1825625"/>
            <a:ext cx="7886700" cy="4351338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/>
              <a:t>NST – Norway - Tromso</a:t>
            </a:r>
          </a:p>
          <a:p>
            <a:pPr marL="0" indent="0">
              <a:buNone/>
            </a:pPr>
            <a:r>
              <a:rPr lang="nb-NO" smtClean="0"/>
              <a:t>e-Hospital Research</a:t>
            </a:r>
            <a:endParaRPr lang="cs-CZ" smtClean="0"/>
          </a:p>
          <a:p>
            <a:pPr marL="0" indent="0">
              <a:buNone/>
            </a:pPr>
            <a:endParaRPr lang="cs-CZ"/>
          </a:p>
          <a:p>
            <a:r>
              <a:rPr lang="en-GB" sz="2400" b="1"/>
              <a:t>15 Researchers</a:t>
            </a:r>
          </a:p>
          <a:p>
            <a:r>
              <a:rPr lang="en-GB" sz="2400"/>
              <a:t>-12 PhD</a:t>
            </a:r>
          </a:p>
          <a:p>
            <a:r>
              <a:rPr lang="en-GB" sz="2400"/>
              <a:t>- 3 PhD-students</a:t>
            </a:r>
          </a:p>
          <a:p>
            <a:pPr marL="285750" indent="-285750">
              <a:buFontTx/>
              <a:buChar char="-"/>
            </a:pPr>
            <a:endParaRPr lang="en-GB" sz="2400"/>
          </a:p>
          <a:p>
            <a:r>
              <a:rPr lang="en-GB" sz="2400"/>
              <a:t>Multidisciplinary background</a:t>
            </a:r>
          </a:p>
          <a:p>
            <a:pPr marL="285750" indent="-285750">
              <a:buFontTx/>
              <a:buChar char="-"/>
            </a:pPr>
            <a:r>
              <a:rPr lang="en-GB" sz="2400"/>
              <a:t>Health (Medicine/ Nursing)</a:t>
            </a:r>
          </a:p>
          <a:p>
            <a:pPr marL="285750" indent="-285750">
              <a:buFontTx/>
              <a:buChar char="-"/>
            </a:pPr>
            <a:r>
              <a:rPr lang="en-GB" sz="2400"/>
              <a:t>Technology </a:t>
            </a:r>
          </a:p>
          <a:p>
            <a:pPr marL="285750" indent="-285750">
              <a:buFontTx/>
              <a:buChar char="-"/>
            </a:pPr>
            <a:r>
              <a:rPr lang="en-GB" sz="2400"/>
              <a:t>Sociology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lassholder for innho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725" y="1832820"/>
            <a:ext cx="4887141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18815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mtClean="0"/>
              <a:t>NST Tasks:</a:t>
            </a:r>
          </a:p>
          <a:p>
            <a:pPr marL="0" indent="0">
              <a:buNone/>
            </a:pPr>
            <a:r>
              <a:rPr lang="cs-CZ" smtClean="0"/>
              <a:t>HIS consultancy</a:t>
            </a:r>
            <a:endParaRPr lang="cs-CZ"/>
          </a:p>
          <a:p>
            <a:pPr marL="0" indent="0">
              <a:buNone/>
            </a:pPr>
            <a:r>
              <a:rPr lang="cs-CZ" smtClean="0"/>
              <a:t>Providing meeting new partners</a:t>
            </a:r>
          </a:p>
          <a:p>
            <a:pPr marL="0" indent="0">
              <a:buNone/>
            </a:pPr>
            <a:r>
              <a:rPr lang="cs-CZ" smtClean="0"/>
              <a:t>Medical process optimalization</a:t>
            </a:r>
          </a:p>
          <a:p>
            <a:pPr marL="0" indent="0">
              <a:buNone/>
            </a:pPr>
            <a:r>
              <a:rPr lang="cs-CZ" smtClean="0"/>
              <a:t>ICT tools in hospital</a:t>
            </a:r>
          </a:p>
          <a:p>
            <a:pPr marL="0" indent="0">
              <a:buNone/>
            </a:pPr>
            <a:r>
              <a:rPr lang="cs-CZ" smtClean="0"/>
              <a:t>Telemedicine tools</a:t>
            </a:r>
          </a:p>
          <a:p>
            <a:pPr marL="0" indent="0">
              <a:buNone/>
            </a:pPr>
            <a:r>
              <a:rPr lang="cs-CZ" smtClean="0"/>
              <a:t>Publication works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Bilde 6" descr="UN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25695" y="3896463"/>
            <a:ext cx="4268788" cy="283396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2465" y="1762962"/>
            <a:ext cx="2842018" cy="200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35932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5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" y="1719072"/>
            <a:ext cx="8222285" cy="5138928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009498" y="1144588"/>
            <a:ext cx="6664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/>
              <a:t>http://www.bohnice.cz/o-nemocnici/dotacni-programy/soma/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52" y="3410255"/>
            <a:ext cx="1247432" cy="39448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28" y="4288536"/>
            <a:ext cx="1333626" cy="42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19799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954" y="1971930"/>
            <a:ext cx="4111600" cy="4041164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r>
              <a:rPr lang="cs-CZ" sz="6000"/>
              <a:t>Thank you! </a:t>
            </a:r>
            <a:endParaRPr lang="cs-CZ" sz="600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cs-CZ" sz="350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cs-CZ" sz="6000">
                <a:sym typeface="Wingdings" panose="05000000000000000000" pitchFamily="2" charset="2"/>
              </a:rPr>
              <a:t>Q&amp;A</a:t>
            </a:r>
            <a:endParaRPr lang="cs-CZ" sz="6000"/>
          </a:p>
          <a:p>
            <a:pPr marL="0" indent="0" algn="ctr">
              <a:buNone/>
            </a:pPr>
            <a:endParaRPr lang="cs-CZ" sz="3500"/>
          </a:p>
          <a:p>
            <a:pPr marL="0" indent="0" algn="ctr">
              <a:buNone/>
            </a:pPr>
            <a:r>
              <a:rPr lang="cs-CZ" smtClean="0"/>
              <a:t>Vojtěch Malina</a:t>
            </a:r>
          </a:p>
          <a:p>
            <a:pPr marL="0" indent="0" algn="ctr">
              <a:buNone/>
            </a:pPr>
            <a:r>
              <a:rPr lang="cs-CZ" smtClean="0">
                <a:hlinkClick r:id="rId2"/>
              </a:rPr>
              <a:t>vojtechmalina@seznam.cz</a:t>
            </a:r>
            <a:endParaRPr lang="cs-CZ" smtClean="0"/>
          </a:p>
          <a:p>
            <a:pPr marL="0" indent="0" algn="ctr">
              <a:buNone/>
            </a:pPr>
            <a:r>
              <a:rPr lang="cs-CZ" smtClean="0"/>
              <a:t>+420 725 005 630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81818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010" y="1700538"/>
            <a:ext cx="7659014" cy="5086957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78889" y="1182923"/>
            <a:ext cx="667600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/>
              <a:t>Vojtěch </a:t>
            </a:r>
            <a:r>
              <a:rPr lang="cs-CZ" smtClean="0"/>
              <a:t>Malina        </a:t>
            </a:r>
            <a:r>
              <a:rPr lang="cs-CZ" smtClean="0">
                <a:hlinkClick r:id="rId3"/>
              </a:rPr>
              <a:t>vojtechmalina@seznam.cz</a:t>
            </a:r>
            <a:r>
              <a:rPr lang="cs-CZ" smtClean="0"/>
              <a:t>        +420 </a:t>
            </a:r>
            <a:r>
              <a:rPr lang="cs-CZ"/>
              <a:t>725 005 630</a:t>
            </a:r>
          </a:p>
        </p:txBody>
      </p:sp>
    </p:spTree>
    <p:extLst>
      <p:ext uri="{BB962C8B-B14F-4D97-AF65-F5344CB8AC3E}">
        <p14:creationId xmlns:p14="http://schemas.microsoft.com/office/powerpoint/2010/main" val="67436572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2015-12-17T17:02:47.962</cp:lastPrinted>
  <dcterms:created xsi:type="dcterms:W3CDTF">2015-12-17T17:02:47Z</dcterms:created>
  <dcterms:modified xsi:type="dcterms:W3CDTF">2015-12-17T17:02:47Z</dcterms:modified>
</cp:coreProperties>
</file>