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xlsx" ContentType="application/vnd.openxmlformats-officedocument.spreadsheetml.sheet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778" r:id="rId1"/>
  </p:sldMasterIdLst>
  <p:notesMasterIdLst>
    <p:notesMasterId r:id="rId2"/>
  </p:notesMasterIdLst>
  <p:handoutMasterIdLst>
    <p:handoutMasterId r:id="rId3"/>
  </p:handoutMasterIdLst>
  <p:sldIdLst>
    <p:sldId id="266" r:id="rId4"/>
    <p:sldId id="268" r:id="rId5"/>
    <p:sldId id="267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80" r:id="rId15"/>
    <p:sldId id="281" r:id="rId16"/>
    <p:sldId id="282" r:id="rId17"/>
    <p:sldId id="278" r:id="rId18"/>
    <p:sldId id="279" r:id="rId19"/>
  </p:sldIdLst>
  <p:sldSz cx="9144000" cy="6858000" type="screen4x3"/>
  <p:notesSz cx="6810375" cy="9942513"/>
  <p:custDataLst>
    <p:tags r:id="rId20"/>
  </p:custDataLst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871"/>
    <a:srgbClr val="E7832F"/>
    <a:srgbClr val="342C26"/>
    <a:srgbClr val="8A204D"/>
    <a:srgbClr val="AD2E3D"/>
    <a:srgbClr val="89305D"/>
    <a:srgbClr val="B23775"/>
    <a:srgbClr val="39AE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73" autoAdjust="0"/>
    <p:restoredTop sz="94665" autoAdjust="0"/>
  </p:normalViewPr>
  <p:slideViewPr>
    <p:cSldViewPr snapToGrid="0" snapToObjects="1">
      <p:cViewPr>
        <p:scale>
          <a:sx n="100" d="100"/>
          <a:sy n="100" d="100"/>
        </p:scale>
        <p:origin x="-282" y="5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_rels/chart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/Relationships>
</file>

<file path=ppt/charts/chart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barChart>
        <c:barDir val="col"/>
        <c:grouping val="clustered"/>
        <c:varyColors val="0"/>
        <c:ser>
          <c:idx val="0"/>
          <c:order val="0"/>
          <c:tx>
            <c:strRef>
              <c:f>Ark1!$B$10</c:f>
              <c:strCache>
                <c:ptCount val="1"/>
                <c:pt idx="0">
                  <c:v>% projects with Norwegian partners</c:v>
                </c:pt>
              </c:strCache>
            </c:strRef>
          </c:tx>
          <c:invertIfNegative val="0"/>
          <c:cat>
            <c:strRef>
              <c:f>Ark1!$A$11:$A$14</c:f>
              <c:strCache>
                <c:ptCount val="4"/>
                <c:pt idx="0">
                  <c:v>Czech Republic</c:v>
                </c:pt>
                <c:pt idx="1">
                  <c:v>Estonia</c:v>
                </c:pt>
                <c:pt idx="2">
                  <c:v>Portugal</c:v>
                </c:pt>
                <c:pt idx="3">
                  <c:v>Slovenia</c:v>
                </c:pt>
              </c:strCache>
            </c:strRef>
          </c:cat>
          <c:val>
            <c:numRef>
              <c:f>Ark1!$B$11:$B$14</c:f>
              <c:numCache>
                <c:formatCode>General</c:formatCode>
                <c:ptCount val="4"/>
                <c:pt idx="0">
                  <c:v>21.4</c:v>
                </c:pt>
                <c:pt idx="1">
                  <c:v>28.1</c:v>
                </c:pt>
                <c:pt idx="2">
                  <c:v>80</c:v>
                </c:pt>
                <c:pt idx="3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/>
        <c:overlap/>
        <c:axId val="65915136"/>
        <c:axId val="66201088"/>
      </c:barChart>
      <c:catAx>
        <c:axId val="65915136"/>
        <c:scaling>
          <c:orientation/>
        </c:scaling>
        <c:delete val="0"/>
        <c:axPos val="b"/>
        <c:numFmt formatCode="General" sourceLinked="1"/>
        <c:majorTickMark val="out"/>
        <c:minorTickMark val="none"/>
        <c:crossAx val="66201088"/>
        <c:crosses val="autoZero"/>
        <c:auto val="0"/>
        <c:lblAlgn val="ctr"/>
        <c:lblOffset/>
        <c:noMultiLvlLbl val="0"/>
      </c:catAx>
      <c:valAx>
        <c:axId val="66201088"/>
        <c:scaling>
          <c:orientation/>
        </c:scaling>
        <c:delete val="0"/>
        <c:axPos val="l"/>
        <c:majorGridlines/>
        <c:numFmt formatCode="General" sourceLinked="1"/>
        <c:majorTickMark val="out"/>
        <c:minorTickMark val="none"/>
        <c:crossAx val="659151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title>
      <c:tx>
        <c:rich>
          <a:bodyPr/>
          <a:lstStyle>
            <a:defPPr>
              <a:defRPr kern="1200" smtId="4294967295"/>
            </a:defPPr>
          </a:lstStyle>
          <a:p>
            <a:pPr>
              <a:defRPr/>
            </a:pPr>
            <a:r>
              <a:rPr lang="en-US"/>
              <a:t>Programmes with bilateral partnerships  </a:t>
            </a:r>
          </a:p>
        </c:rich>
      </c:tx>
      <c:overlay val="0"/>
    </c:title>
    <c:autoTitleDeleted val="0"/>
    <c:plotArea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cat>
            <c:strRef>
              <c:f>Ark1!$E$4:$E$5</c:f>
              <c:strCache>
                <c:ptCount val="2"/>
                <c:pt idx="0">
                  <c:v>Countries awarding points for bilateral partnerships in the evalutation process</c:v>
                </c:pt>
                <c:pt idx="1">
                  <c:v>Other countries with bilateral partnerships</c:v>
                </c:pt>
              </c:strCache>
            </c:strRef>
          </c:cat>
          <c:val>
            <c:numRef>
              <c:f>Ark1!$F$4:$F$5</c:f>
              <c:numCache>
                <c:formatCode>0.00%</c:formatCode>
                <c:ptCount val="2"/>
                <c:pt idx="0">
                  <c:v>0.75</c:v>
                </c:pt>
                <c:pt idx="1">
                  <c:v>0.247592295345104</c:v>
                </c:pt>
              </c:numCache>
            </c:numRef>
          </c:val>
        </c:ser>
        <c:ser>
          <c:idx val="2"/>
          <c:order val="1"/>
          <c:invertIfNegative val="0"/>
          <c:cat>
            <c:strRef>
              <c:f>Ark1!$E$4:$E$5</c:f>
              <c:strCache>
                <c:ptCount val="2"/>
                <c:pt idx="0">
                  <c:v>Countries awarding points for bilateral partnerships in the evalutation process</c:v>
                </c:pt>
                <c:pt idx="1">
                  <c:v>Other countries with bilateral partnerships</c:v>
                </c:pt>
              </c:strCache>
            </c:strRef>
          </c:cat>
          <c:val>
            <c:numRef>
              <c:f>Ark1!$H$4:$H$5</c:f>
              <c:numCache>
                <c:formatCode>General</c:formatCode>
                <c:ptCount val="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/>
        <c:overlap/>
        <c:axId val="40057088"/>
        <c:axId val="40067072"/>
      </c:barChart>
      <c:catAx>
        <c:axId val="40057088"/>
        <c:scaling>
          <c:orientation/>
        </c:scaling>
        <c:delete val="0"/>
        <c:axPos val="b"/>
        <c:numFmt formatCode="General" sourceLinked="1"/>
        <c:majorTickMark val="none"/>
        <c:minorTickMark val="none"/>
        <c:crossAx val="40067072"/>
        <c:crosses val="autoZero"/>
        <c:auto val="0"/>
        <c:lblAlgn val="ctr"/>
        <c:lblOffset/>
        <c:noMultiLvlLbl val="0"/>
      </c:catAx>
      <c:valAx>
        <c:axId val="40067072"/>
        <c:scaling>
          <c:orientation/>
          <c:max val="0.8"/>
          <c:min val="0"/>
        </c:scaling>
        <c:delete val="0"/>
        <c:axPos val="l"/>
        <c:majorGridlines/>
        <c:numFmt formatCode="0%" sourceLinked="0"/>
        <c:majorTickMark val="none"/>
        <c:minorTickMark val="none"/>
        <c:crossAx val="40057088"/>
        <c:crosses val="autoZero"/>
        <c:crossBetween val="between"/>
        <c:majorUnit val="0.1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D902234-7F2E-4675-95F6-6F1EAC26820E}" type="datetimeFigureOut">
              <a:rPr lang="nb-NO" smtClean="0"/>
              <a:t>03.12.2015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5354D3D6-D1A8-4F5A-8E5B-7D472852DDC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26823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C6B2A952-3B18-AB48-A99B-AF2DEF1064DA}" type="datetimeFigureOut">
              <a:rPr lang="nb-NO" smtClean="0"/>
              <a:t>03.12.2015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E3362B2D-34DB-3C4F-B526-502A40A8F9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3599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4659" y="2293245"/>
            <a:ext cx="7086600" cy="1470025"/>
          </a:xfrm>
        </p:spPr>
        <p:txBody>
          <a:bodyPr/>
          <a:lstStyle>
            <a:defPPr>
              <a:defRPr kern="1200" smtId="4294967295"/>
            </a:defPPr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4658" y="4049020"/>
            <a:ext cx="7052141" cy="1752600"/>
          </a:xfrm>
        </p:spPr>
        <p:txBody>
          <a:bodyPr/>
          <a:lstStyle>
            <a:defPPr>
              <a:defRPr kern="1200" smtId="4294967295"/>
            </a:defPPr>
            <a:lvl1pPr marL="0" indent="0" algn="l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pic>
        <p:nvPicPr>
          <p:cNvPr id="10" name="Picture 9" descr="PP_grunnmal 254x195_alt 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PP_grunnmal 254x195_alt 2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387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3871"/>
                </a:solidFill>
              </a:defRPr>
            </a:lvl1pPr>
            <a:lvl2pPr>
              <a:defRPr>
                <a:solidFill>
                  <a:srgbClr val="003871"/>
                </a:solidFill>
              </a:defRPr>
            </a:lvl2pPr>
            <a:lvl3pPr>
              <a:defRPr>
                <a:solidFill>
                  <a:srgbClr val="003871"/>
                </a:solidFill>
              </a:defRPr>
            </a:lvl3pPr>
            <a:lvl4pPr>
              <a:defRPr>
                <a:solidFill>
                  <a:srgbClr val="003871"/>
                </a:solidFill>
              </a:defRPr>
            </a:lvl4pPr>
            <a:lvl5pPr>
              <a:defRPr>
                <a:solidFill>
                  <a:srgbClr val="00387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10" name="Rectangle 9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kern="1200" smtId="4294967295"/>
            </a:def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nb-NO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kern="1200" smtId="4294967295"/>
            </a:def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nb-NO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Picture 11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0" y="1495929"/>
            <a:ext cx="9144000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kern="1200" smtId="4294967295"/>
            </a:def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nb-NO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kern="1200" smtId="4294967295"/>
            </a:def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nb-NO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cxnSp>
        <p:nvCxnSpPr>
          <p:cNvPr id="15" name="Straight Connector 14"/>
          <p:cNvCxnSpPr/>
          <p:nvPr userDrawn="1"/>
        </p:nvCxnSpPr>
        <p:spPr>
          <a:xfrm>
            <a:off x="0" y="1495929"/>
            <a:ext cx="9144000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387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defPPr>
              <a:defRPr kern="1200" smtId="4294967295"/>
            </a:defPPr>
            <a:lvl1pPr>
              <a:defRPr sz="2800">
                <a:solidFill>
                  <a:srgbClr val="003871"/>
                </a:solidFill>
              </a:defRPr>
            </a:lvl1pPr>
            <a:lvl2pPr>
              <a:defRPr sz="2400">
                <a:solidFill>
                  <a:srgbClr val="003871"/>
                </a:solidFill>
              </a:defRPr>
            </a:lvl2pPr>
            <a:lvl3pPr>
              <a:defRPr sz="2000">
                <a:solidFill>
                  <a:srgbClr val="003871"/>
                </a:solidFill>
              </a:defRPr>
            </a:lvl3pPr>
            <a:lvl4pPr>
              <a:defRPr sz="1800">
                <a:solidFill>
                  <a:srgbClr val="003871"/>
                </a:solidFill>
              </a:defRPr>
            </a:lvl4pPr>
            <a:lvl5pPr>
              <a:defRPr sz="1800">
                <a:solidFill>
                  <a:srgbClr val="00387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defPPr>
              <a:defRPr kern="1200" smtId="4294967295"/>
            </a:defPPr>
            <a:lvl1pPr>
              <a:defRPr sz="2800">
                <a:solidFill>
                  <a:srgbClr val="003871"/>
                </a:solidFill>
              </a:defRPr>
            </a:lvl1pPr>
            <a:lvl2pPr>
              <a:defRPr sz="2400">
                <a:solidFill>
                  <a:srgbClr val="003871"/>
                </a:solidFill>
              </a:defRPr>
            </a:lvl2pPr>
            <a:lvl3pPr>
              <a:defRPr sz="2000">
                <a:solidFill>
                  <a:srgbClr val="003871"/>
                </a:solidFill>
              </a:defRPr>
            </a:lvl3pPr>
            <a:lvl4pPr>
              <a:defRPr sz="1800">
                <a:solidFill>
                  <a:srgbClr val="003871"/>
                </a:solidFill>
              </a:defRPr>
            </a:lvl4pPr>
            <a:lvl5pPr>
              <a:defRPr sz="1800">
                <a:solidFill>
                  <a:srgbClr val="00387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pic>
        <p:nvPicPr>
          <p:cNvPr id="9" name="Picture 8" descr="PP_FHI_mal_254x195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513576"/>
            <a:ext cx="9144000" cy="34442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0" name="Picture 9" descr="Logo negativ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0" y="1495929"/>
            <a:ext cx="9144000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3" name="Rectangle 12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4" name="Picture 13" descr="Logo negativ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cxnSp>
        <p:nvCxnSpPr>
          <p:cNvPr id="15" name="Straight Connector 14"/>
          <p:cNvCxnSpPr/>
          <p:nvPr userDrawn="1"/>
        </p:nvCxnSpPr>
        <p:spPr>
          <a:xfrm>
            <a:off x="0" y="1495929"/>
            <a:ext cx="9144000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387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>
                <a:solidFill>
                  <a:srgbClr val="00387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defPPr>
              <a:defRPr kern="1200" smtId="4294967295"/>
            </a:defPPr>
            <a:lvl1pPr>
              <a:defRPr sz="2400">
                <a:solidFill>
                  <a:srgbClr val="003871"/>
                </a:solidFill>
              </a:defRPr>
            </a:lvl1pPr>
            <a:lvl2pPr>
              <a:defRPr sz="2000">
                <a:solidFill>
                  <a:srgbClr val="003871"/>
                </a:solidFill>
              </a:defRPr>
            </a:lvl2pPr>
            <a:lvl3pPr>
              <a:defRPr sz="1800">
                <a:solidFill>
                  <a:srgbClr val="003871"/>
                </a:solidFill>
              </a:defRPr>
            </a:lvl3pPr>
            <a:lvl4pPr>
              <a:defRPr sz="1600">
                <a:solidFill>
                  <a:srgbClr val="003871"/>
                </a:solidFill>
              </a:defRPr>
            </a:lvl4pPr>
            <a:lvl5pPr>
              <a:defRPr sz="1600">
                <a:solidFill>
                  <a:srgbClr val="00387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>
                <a:solidFill>
                  <a:srgbClr val="00387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defPPr>
              <a:defRPr kern="1200" smtId="4294967295"/>
            </a:defPPr>
            <a:lvl1pPr>
              <a:defRPr sz="2400">
                <a:solidFill>
                  <a:srgbClr val="003871"/>
                </a:solidFill>
              </a:defRPr>
            </a:lvl1pPr>
            <a:lvl2pPr>
              <a:defRPr sz="2000">
                <a:solidFill>
                  <a:srgbClr val="003871"/>
                </a:solidFill>
              </a:defRPr>
            </a:lvl2pPr>
            <a:lvl3pPr>
              <a:defRPr sz="1800">
                <a:solidFill>
                  <a:srgbClr val="003871"/>
                </a:solidFill>
              </a:defRPr>
            </a:lvl3pPr>
            <a:lvl4pPr>
              <a:defRPr sz="1600">
                <a:solidFill>
                  <a:srgbClr val="003871"/>
                </a:solidFill>
              </a:defRPr>
            </a:lvl4pPr>
            <a:lvl5pPr>
              <a:defRPr sz="1600">
                <a:solidFill>
                  <a:srgbClr val="00387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0" name="Rectangle 9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2" name="Picture 11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0" y="1469832"/>
            <a:ext cx="9144000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4" name="Rectangle 13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5" name="Picture 14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>
          <a:xfrm>
            <a:off x="0" y="1469832"/>
            <a:ext cx="9144000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387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5" name="Rectangle 4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7" name="Rectangle 6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8" name="Picture 7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0" y="1487230"/>
            <a:ext cx="9144000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0" name="Rectangle 9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1" name="Picture 10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0" y="1487230"/>
            <a:ext cx="9144000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6" name="Rectangle 5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7" name="Picture 6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8" name="Rectangle 7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9" name="Picture 8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2000" b="1">
                <a:solidFill>
                  <a:srgbClr val="00387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defPPr>
              <a:defRPr kern="1200" smtId="4294967295"/>
            </a:defPPr>
            <a:lvl1pPr>
              <a:defRPr sz="3200">
                <a:solidFill>
                  <a:srgbClr val="003871"/>
                </a:solidFill>
              </a:defRPr>
            </a:lvl1pPr>
            <a:lvl2pPr>
              <a:defRPr sz="2800">
                <a:solidFill>
                  <a:srgbClr val="003871"/>
                </a:solidFill>
              </a:defRPr>
            </a:lvl2pPr>
            <a:lvl3pPr>
              <a:defRPr sz="2400">
                <a:solidFill>
                  <a:srgbClr val="003871"/>
                </a:solidFill>
              </a:defRPr>
            </a:lvl3pPr>
            <a:lvl4pPr>
              <a:defRPr sz="2000">
                <a:solidFill>
                  <a:srgbClr val="003871"/>
                </a:solidFill>
              </a:defRPr>
            </a:lvl4pPr>
            <a:lvl5pPr>
              <a:defRPr sz="2000">
                <a:solidFill>
                  <a:srgbClr val="00387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>
                <a:solidFill>
                  <a:srgbClr val="00387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0" name="Picture 9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457200" y="1435100"/>
            <a:ext cx="3008313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2" name="Rectangle 11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3" name="Picture 12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457200" y="1435100"/>
            <a:ext cx="3008313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solidFill>
            <a:srgbClr val="003871"/>
          </a:solidFill>
        </p:spPr>
        <p:txBody>
          <a:bodyPr anchor="b"/>
          <a:lstStyle>
            <a:defPPr>
              <a:defRPr kern="1200" smtId="4294967295"/>
            </a:defPPr>
            <a:lvl1pPr algn="l">
              <a:defRPr sz="20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defPPr>
              <a:defRPr kern="1200" smtId="4294967295"/>
            </a:defPPr>
            <a:lvl1pPr>
              <a:defRPr sz="3200">
                <a:solidFill>
                  <a:srgbClr val="003871"/>
                </a:solidFill>
              </a:defRPr>
            </a:lvl1pPr>
            <a:lvl2pPr>
              <a:defRPr sz="2800">
                <a:solidFill>
                  <a:srgbClr val="003871"/>
                </a:solidFill>
              </a:defRPr>
            </a:lvl2pPr>
            <a:lvl3pPr>
              <a:defRPr sz="2400">
                <a:solidFill>
                  <a:srgbClr val="003871"/>
                </a:solidFill>
              </a:defRPr>
            </a:lvl3pPr>
            <a:lvl4pPr>
              <a:defRPr sz="2000">
                <a:solidFill>
                  <a:srgbClr val="003871"/>
                </a:solidFill>
              </a:defRPr>
            </a:lvl4pPr>
            <a:lvl5pPr>
              <a:defRPr sz="2000">
                <a:solidFill>
                  <a:srgbClr val="00387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solidFill>
            <a:srgbClr val="39AEBB"/>
          </a:solidFill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0" name="Picture 9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1" name="Rectangle 10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2" name="Picture 11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bg>
      <p:bgPr>
        <a:solidFill>
          <a:srgbClr val="0038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Autofit/>
          </a:bodyPr>
          <a:lstStyle>
            <a:defPPr>
              <a:defRPr kern="1200" smtId="4294967295"/>
            </a:defPPr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1" name="Picture 10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0" name="Rectangle 9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2" name="Picture 11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2_Picture with Caption">
    <p:bg>
      <p:bgPr>
        <a:solidFill>
          <a:srgbClr val="E783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0" name="Picture 9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1" name="Rectangle 10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2" name="Picture 11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12_Picture with Caption">
    <p:bg>
      <p:bgPr>
        <a:solidFill>
          <a:schemeClr val="accent3">
            <a:lumMod val="75000"/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0" name="Picture 9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1" name="Rectangle 10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2" name="Picture 11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3_Picture with Caption">
    <p:bg>
      <p:bgPr>
        <a:solidFill>
          <a:srgbClr val="342C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0" name="Picture 9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1" name="Rectangle 10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2" name="Picture 11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4_Picture with Caption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>
                <a:solidFill>
                  <a:srgbClr val="00387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00387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0" name="Picture 9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1" name="Rectangle 10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2" name="Picture 11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5_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0" name="Picture 9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1" name="Rectangle 10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2" name="Picture 11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14_Picture with Caption">
    <p:bg>
      <p:bgPr>
        <a:solidFill>
          <a:srgbClr val="8A20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0" name="Picture 9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1" name="Rectangle 10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2" name="Picture 11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6_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2000" b="1">
                <a:solidFill>
                  <a:srgbClr val="00387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>
                <a:solidFill>
                  <a:srgbClr val="00387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0" name="Picture 9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1" name="Rectangle 10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2" name="Picture 11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1_Picture with Caption">
    <p:bg>
      <p:bgPr>
        <a:solidFill>
          <a:srgbClr val="0038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/>
          </p:nvPr>
        </p:nvSpPr>
        <p:spPr>
          <a:xfrm>
            <a:off x="4539721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9" name="Picture Placeholder 2"/>
          <p:cNvSpPr>
            <a:spLocks noGrp="1"/>
          </p:cNvSpPr>
          <p:nvPr>
            <p:ph type="pic" idx="11"/>
          </p:nvPr>
        </p:nvSpPr>
        <p:spPr>
          <a:xfrm>
            <a:off x="4539721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800754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3" name="Picture 12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5" name="Rectangle 14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6" name="Picture 15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7_Picture with Caption">
    <p:bg>
      <p:bgPr>
        <a:solidFill>
          <a:srgbClr val="E783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/>
          </p:nvPr>
        </p:nvSpPr>
        <p:spPr>
          <a:xfrm>
            <a:off x="4539721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9" name="Picture Placeholder 2"/>
          <p:cNvSpPr>
            <a:spLocks noGrp="1"/>
          </p:cNvSpPr>
          <p:nvPr>
            <p:ph type="pic" idx="11"/>
          </p:nvPr>
        </p:nvSpPr>
        <p:spPr>
          <a:xfrm>
            <a:off x="4539721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800754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3" name="Picture 12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5" name="Rectangle 14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6" name="Picture 15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13_Picture with Caption">
    <p:bg>
      <p:bgPr>
        <a:solidFill>
          <a:schemeClr val="accent3">
            <a:lumMod val="75000"/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/>
          </p:nvPr>
        </p:nvSpPr>
        <p:spPr>
          <a:xfrm>
            <a:off x="4539721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9" name="Picture Placeholder 2"/>
          <p:cNvSpPr>
            <a:spLocks noGrp="1"/>
          </p:cNvSpPr>
          <p:nvPr>
            <p:ph type="pic" idx="11"/>
          </p:nvPr>
        </p:nvSpPr>
        <p:spPr>
          <a:xfrm>
            <a:off x="4539721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800754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3" name="Picture 12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5" name="Rectangle 14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6" name="Picture 15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8_Picture with Caption">
    <p:bg>
      <p:bgPr>
        <a:solidFill>
          <a:srgbClr val="342C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/>
          </p:nvPr>
        </p:nvSpPr>
        <p:spPr>
          <a:xfrm>
            <a:off x="4539721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9" name="Picture Placeholder 2"/>
          <p:cNvSpPr>
            <a:spLocks noGrp="1"/>
          </p:cNvSpPr>
          <p:nvPr>
            <p:ph type="pic" idx="11"/>
          </p:nvPr>
        </p:nvSpPr>
        <p:spPr>
          <a:xfrm>
            <a:off x="4539721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800754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3" name="Picture 12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5" name="Rectangle 14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6" name="Picture 15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9_Picture with Caption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>
                <a:solidFill>
                  <a:srgbClr val="00387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00387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/>
          </p:nvPr>
        </p:nvSpPr>
        <p:spPr>
          <a:xfrm>
            <a:off x="4539721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9" name="Picture Placeholder 2"/>
          <p:cNvSpPr>
            <a:spLocks noGrp="1"/>
          </p:cNvSpPr>
          <p:nvPr>
            <p:ph type="pic" idx="11"/>
          </p:nvPr>
        </p:nvSpPr>
        <p:spPr>
          <a:xfrm>
            <a:off x="4539721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800754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3" name="Picture 12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5" name="Rectangle 14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6" name="Picture 15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10_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/>
          </p:nvPr>
        </p:nvSpPr>
        <p:spPr>
          <a:xfrm>
            <a:off x="4539721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9" name="Picture Placeholder 2"/>
          <p:cNvSpPr>
            <a:spLocks noGrp="1"/>
          </p:cNvSpPr>
          <p:nvPr>
            <p:ph type="pic" idx="11"/>
          </p:nvPr>
        </p:nvSpPr>
        <p:spPr>
          <a:xfrm>
            <a:off x="4539721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800754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3" name="Picture 12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5" name="Rectangle 14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6" name="Picture 15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15_Picture with Caption">
    <p:bg>
      <p:bgPr>
        <a:solidFill>
          <a:srgbClr val="8A20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/>
          </p:nvPr>
        </p:nvSpPr>
        <p:spPr>
          <a:xfrm>
            <a:off x="4539721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9" name="Picture Placeholder 2"/>
          <p:cNvSpPr>
            <a:spLocks noGrp="1"/>
          </p:cNvSpPr>
          <p:nvPr>
            <p:ph type="pic" idx="11"/>
          </p:nvPr>
        </p:nvSpPr>
        <p:spPr>
          <a:xfrm>
            <a:off x="4539721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800754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3" name="Picture 12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5" name="Rectangle 14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6" name="Picture 15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11_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>
                <a:solidFill>
                  <a:srgbClr val="00387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00387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/>
          </p:nvPr>
        </p:nvSpPr>
        <p:spPr>
          <a:xfrm>
            <a:off x="4539721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9" name="Picture Placeholder 2"/>
          <p:cNvSpPr>
            <a:spLocks noGrp="1"/>
          </p:cNvSpPr>
          <p:nvPr>
            <p:ph type="pic" idx="11"/>
          </p:nvPr>
        </p:nvSpPr>
        <p:spPr>
          <a:xfrm>
            <a:off x="4539721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800754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3" name="Picture 12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5" name="Rectangle 14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6" name="Picture 15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387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  <a:lvl1pPr>
              <a:defRPr>
                <a:solidFill>
                  <a:srgbClr val="003871"/>
                </a:solidFill>
              </a:defRPr>
            </a:lvl1pPr>
            <a:lvl2pPr>
              <a:defRPr>
                <a:solidFill>
                  <a:srgbClr val="003871"/>
                </a:solidFill>
              </a:defRPr>
            </a:lvl2pPr>
            <a:lvl3pPr>
              <a:defRPr>
                <a:solidFill>
                  <a:srgbClr val="003871"/>
                </a:solidFill>
              </a:defRPr>
            </a:lvl3pPr>
            <a:lvl4pPr>
              <a:defRPr>
                <a:solidFill>
                  <a:srgbClr val="003871"/>
                </a:solidFill>
              </a:defRPr>
            </a:lvl4pPr>
            <a:lvl5pPr>
              <a:defRPr>
                <a:solidFill>
                  <a:srgbClr val="00387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0" name="Picture 9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1495929"/>
            <a:ext cx="9144000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2" name="Rectangle 11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3" name="Picture 12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0" y="1495929"/>
            <a:ext cx="9144000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defPPr>
              <a:defRPr kern="1200" smtId="4294967295"/>
            </a:defPPr>
            <a:lvl1pPr>
              <a:defRPr>
                <a:solidFill>
                  <a:srgbClr val="00387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defPPr>
              <a:defRPr kern="1200" smtId="4294967295"/>
            </a:defPPr>
            <a:lvl1pPr>
              <a:defRPr>
                <a:solidFill>
                  <a:srgbClr val="003871"/>
                </a:solidFill>
              </a:defRPr>
            </a:lvl1pPr>
            <a:lvl2pPr>
              <a:defRPr>
                <a:solidFill>
                  <a:srgbClr val="003871"/>
                </a:solidFill>
              </a:defRPr>
            </a:lvl2pPr>
            <a:lvl3pPr>
              <a:defRPr>
                <a:solidFill>
                  <a:srgbClr val="003871"/>
                </a:solidFill>
              </a:defRPr>
            </a:lvl3pPr>
            <a:lvl4pPr>
              <a:defRPr>
                <a:solidFill>
                  <a:srgbClr val="003871"/>
                </a:solidFill>
              </a:defRPr>
            </a:lvl4pPr>
            <a:lvl5pPr>
              <a:defRPr>
                <a:solidFill>
                  <a:srgbClr val="00387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8" name="Rectangle 7"/>
          <p:cNvSpPr/>
          <p:nvPr/>
        </p:nvSpPr>
        <p:spPr>
          <a:xfrm rot="5400000">
            <a:off x="-450001" y="450793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 rot="5400000">
            <a:off x="-2618605" y="3879398"/>
            <a:ext cx="5597208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0" name="Picture 9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-404645" y="523361"/>
            <a:ext cx="1152914" cy="22336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rot="5400000" flipH="1" flipV="1">
            <a:off x="3127870" y="3429000"/>
            <a:ext cx="6858000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 rot="5400000">
            <a:off x="-450001" y="450793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2" name="Rectangle 11"/>
          <p:cNvSpPr/>
          <p:nvPr userDrawn="1"/>
        </p:nvSpPr>
        <p:spPr>
          <a:xfrm rot="5400000">
            <a:off x="-2618605" y="3879398"/>
            <a:ext cx="5597208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3" name="Picture 12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rot="5400000">
            <a:off x="-404645" y="523361"/>
            <a:ext cx="1152914" cy="223365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 rot="5400000" flipH="1" flipV="1">
            <a:off x="3127870" y="3429000"/>
            <a:ext cx="6858000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16_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4754297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slideLayout" Target="../slideLayouts/slideLayout19.xml" /><Relationship Id="rId2" Type="http://schemas.openxmlformats.org/officeDocument/2006/relationships/slideLayout" Target="../slideLayouts/slideLayout2.xml" /><Relationship Id="rId20" Type="http://schemas.openxmlformats.org/officeDocument/2006/relationships/slideLayout" Target="../slideLayouts/slideLayout20.xml" /><Relationship Id="rId21" Type="http://schemas.openxmlformats.org/officeDocument/2006/relationships/slideLayout" Target="../slideLayouts/slideLayout21.xml" /><Relationship Id="rId22" Type="http://schemas.openxmlformats.org/officeDocument/2006/relationships/slideLayout" Target="../slideLayouts/slideLayout22.xml" /><Relationship Id="rId23" Type="http://schemas.openxmlformats.org/officeDocument/2006/relationships/slideLayout" Target="../slideLayouts/slideLayout23.xml" /><Relationship Id="rId24" Type="http://schemas.openxmlformats.org/officeDocument/2006/relationships/slideLayout" Target="../slideLayouts/slideLayout24.xml" /><Relationship Id="rId25" Type="http://schemas.openxmlformats.org/officeDocument/2006/relationships/slideLayout" Target="../slideLayouts/slideLayout25.xml" /><Relationship Id="rId26" Type="http://schemas.openxmlformats.org/officeDocument/2006/relationships/slideLayout" Target="../slideLayouts/slideLayout26.xml" /><Relationship Id="rId27" Type="http://schemas.openxmlformats.org/officeDocument/2006/relationships/slideLayout" Target="../slideLayouts/slideLayout27.xml" /><Relationship Id="rId2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803" r:id="rId15"/>
    <p:sldLayoutId id="2147483793" r:id="rId16"/>
    <p:sldLayoutId id="2147483794" r:id="rId17"/>
    <p:sldLayoutId id="2147483795" r:id="rId18"/>
    <p:sldLayoutId id="2147483796" r:id="rId19"/>
    <p:sldLayoutId id="2147483797" r:id="rId20"/>
    <p:sldLayoutId id="2147483798" r:id="rId21"/>
    <p:sldLayoutId id="2147483799" r:id="rId22"/>
    <p:sldLayoutId id="2147483804" r:id="rId23"/>
    <p:sldLayoutId id="2147483800" r:id="rId24"/>
    <p:sldLayoutId id="2147483801" r:id="rId25"/>
    <p:sldLayoutId id="2147483802" r:id="rId26"/>
    <p:sldLayoutId id="2147483805" r:id="rId27"/>
  </p:sldLayoutIdLst>
  <p:transition/>
  <p:timing/>
  <p:txStyles>
    <p:titleStyle>
      <a:defPPr>
        <a:defRPr kern="1200" smtId="4294967295"/>
      </a:defPPr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chart" Target="../charts/chart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chart" Target="../charts/chart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10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2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34659" y="2047875"/>
            <a:ext cx="7086600" cy="1715395"/>
          </a:xfrm>
        </p:spPr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en-US" smtClean="0"/>
              <a:t>Perspective of the Donor Programme Partner on bilateral cooperation</a:t>
            </a:r>
            <a:endParaRPr lang="nb-NO"/>
          </a:p>
        </p:txBody>
      </p:sp>
      <p:sp>
        <p:nvSpPr>
          <p:cNvPr id="4" name="Undertittel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r"/>
            <a:r>
              <a:rPr lang="nb-NO" sz="2400" smtClean="0"/>
              <a:t>Marte Kvernland</a:t>
            </a:r>
          </a:p>
          <a:p>
            <a:pPr algn="r"/>
            <a:r>
              <a:rPr lang="nb-NO" sz="2400" smtClean="0"/>
              <a:t>Solfrid Johansen</a:t>
            </a:r>
          </a:p>
          <a:p>
            <a:pPr algn="r"/>
            <a:r>
              <a:rPr lang="nb-NO" sz="2400" smtClean="0"/>
              <a:t>Andrej Grjibovski</a:t>
            </a:r>
            <a:endParaRPr lang="nb-NO" sz="2400"/>
          </a:p>
        </p:txBody>
      </p:sp>
      <p:pic>
        <p:nvPicPr>
          <p:cNvPr id="5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133" y="265584"/>
            <a:ext cx="2378968" cy="76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12101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 smtClean="0"/>
              <a:t>Aims of the programme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 smtClean="0"/>
              <a:t>To reduce health inequalities in the Beneficiary States</a:t>
            </a:r>
          </a:p>
          <a:p>
            <a:r>
              <a:rPr lang="nb-NO" smtClean="0"/>
              <a:t>To improve Public Health in the Beneficiary States</a:t>
            </a:r>
          </a:p>
          <a:p>
            <a:r>
              <a:rPr lang="nb-NO" smtClean="0"/>
              <a:t>To improve bilateral relations between the Beneficiary States and the Donor States</a:t>
            </a:r>
            <a:endParaRPr lang="nb-NO"/>
          </a:p>
        </p:txBody>
      </p:sp>
      <p:pic>
        <p:nvPicPr>
          <p:cNvPr id="4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982" y="5139341"/>
            <a:ext cx="3083818" cy="98682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lassholder for innhold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33" y="1700808"/>
            <a:ext cx="4368608" cy="4248471"/>
          </a:xfrm>
        </p:spPr>
      </p:pic>
      <p:pic>
        <p:nvPicPr>
          <p:cNvPr id="5" name="Plassholder for innhold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41" y="1700808"/>
            <a:ext cx="3960440" cy="3960440"/>
          </a:xfrm>
          <a:prstGeom prst="rect">
            <a:avLst/>
          </a:prstGeom>
        </p:spPr>
      </p:pic>
      <p:pic>
        <p:nvPicPr>
          <p:cNvPr id="6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736" y="251836"/>
            <a:ext cx="3112309" cy="995939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 smtClean="0"/>
              <a:t>Donor Programme Partners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>
            <a:defPPr>
              <a:defRPr kern="1200" smtId="4294967295"/>
            </a:defPPr>
          </a:lstStyle>
          <a:p>
            <a:r>
              <a:rPr lang="nb-NO" smtClean="0"/>
              <a:t>No DPP</a:t>
            </a:r>
          </a:p>
          <a:p>
            <a:pPr lvl="1"/>
            <a:r>
              <a:rPr lang="nb-NO" smtClean="0"/>
              <a:t>Bulgaria</a:t>
            </a:r>
          </a:p>
          <a:p>
            <a:pPr lvl="1"/>
            <a:r>
              <a:rPr lang="nb-NO" smtClean="0"/>
              <a:t>Cyprus</a:t>
            </a:r>
          </a:p>
          <a:p>
            <a:pPr lvl="1"/>
            <a:r>
              <a:rPr lang="nb-NO" smtClean="0"/>
              <a:t>Lithuania</a:t>
            </a:r>
          </a:p>
          <a:p>
            <a:pPr lvl="1"/>
            <a:r>
              <a:rPr lang="nb-NO" smtClean="0"/>
              <a:t>Romania</a:t>
            </a:r>
          </a:p>
          <a:p>
            <a:r>
              <a:rPr lang="nb-NO" smtClean="0"/>
              <a:t>The Norwegian Directorate of Health </a:t>
            </a:r>
          </a:p>
          <a:p>
            <a:pPr lvl="1"/>
            <a:r>
              <a:rPr lang="nb-NO" smtClean="0"/>
              <a:t>Poland</a:t>
            </a:r>
          </a:p>
          <a:p>
            <a:r>
              <a:rPr lang="nb-NO" smtClean="0"/>
              <a:t>The Norwegian Institute of Public Health </a:t>
            </a:r>
          </a:p>
          <a:p>
            <a:pPr lvl="1"/>
            <a:r>
              <a:rPr lang="nb-NO" smtClean="0"/>
              <a:t>Czech Republic</a:t>
            </a:r>
          </a:p>
          <a:p>
            <a:pPr lvl="1"/>
            <a:r>
              <a:rPr lang="nb-NO" smtClean="0"/>
              <a:t>Estonia</a:t>
            </a:r>
          </a:p>
          <a:p>
            <a:pPr lvl="1"/>
            <a:r>
              <a:rPr lang="nb-NO" smtClean="0"/>
              <a:t>Hungary</a:t>
            </a:r>
          </a:p>
          <a:p>
            <a:pPr lvl="1"/>
            <a:r>
              <a:rPr lang="nb-NO" smtClean="0"/>
              <a:t>Portugal</a:t>
            </a:r>
          </a:p>
          <a:p>
            <a:pPr lvl="1"/>
            <a:r>
              <a:rPr lang="nb-NO" smtClean="0"/>
              <a:t>Slovenia</a:t>
            </a:r>
          </a:p>
          <a:p>
            <a:endParaRPr lang="nb-NO"/>
          </a:p>
        </p:txBody>
      </p:sp>
      <p:pic>
        <p:nvPicPr>
          <p:cNvPr id="4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019" y="5002213"/>
            <a:ext cx="2316756" cy="74136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We as a DPP invested a considerable amount of time in establishment of bilateral contacts</a:t>
            </a:r>
          </a:p>
          <a:p>
            <a:r>
              <a:rPr lang="en-US" smtClean="0"/>
              <a:t>Contacts not just for reporting, but for development of meaningful cooperation</a:t>
            </a:r>
          </a:p>
          <a:p>
            <a:r>
              <a:rPr lang="en-US" smtClean="0"/>
              <a:t>We are interested in development of cooperation beyond the EEA Grants / Norway Grants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719721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Any achievements?</a:t>
            </a:r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572552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  <p:extLst>
      <p:ext uri="{BB962C8B-B14F-4D97-AF65-F5344CB8AC3E}">
        <p14:creationId xmlns:p14="http://schemas.microsoft.com/office/powerpoint/2010/main" val="742889748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Do incentives pay off?</a:t>
            </a:r>
            <a:endParaRPr lang="ru-RU"/>
          </a:p>
        </p:txBody>
      </p:sp>
      <p:graphicFrame>
        <p:nvGraphicFramePr>
          <p:cNvPr id="4" name="Diagram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57785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  <p:extLst>
      <p:ext uri="{BB962C8B-B14F-4D97-AF65-F5344CB8AC3E}">
        <p14:creationId xmlns:p14="http://schemas.microsoft.com/office/powerpoint/2010/main" val="1338111087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en-US" smtClean="0"/>
              <a:t>Use of opportunities for promotion of bilateral activities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Expert meetings</a:t>
            </a:r>
          </a:p>
          <a:p>
            <a:r>
              <a:rPr lang="en-US" smtClean="0"/>
              <a:t>Launch conferences</a:t>
            </a:r>
          </a:p>
          <a:p>
            <a:r>
              <a:rPr lang="en-US" smtClean="0"/>
              <a:t>Study trips</a:t>
            </a:r>
          </a:p>
          <a:p>
            <a:r>
              <a:rPr lang="en-US" smtClean="0"/>
              <a:t>Conferences in the beneficiary states or  in Norway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711372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Involvement of the DPP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Many inquiries (often poorly specified)</a:t>
            </a:r>
          </a:p>
          <a:p>
            <a:r>
              <a:rPr lang="en-US" smtClean="0"/>
              <a:t>Example: psychiatric care </a:t>
            </a:r>
          </a:p>
          <a:p>
            <a:r>
              <a:rPr lang="en-US" smtClean="0"/>
              <a:t>Many inquiries from countries we are not a DPP for</a:t>
            </a:r>
          </a:p>
          <a:p>
            <a:r>
              <a:rPr lang="en-US" smtClean="0"/>
              <a:t>Arrangement of study trips</a:t>
            </a:r>
          </a:p>
          <a:p>
            <a:endParaRPr lang="en-US"/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35246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en-US" smtClean="0"/>
              <a:t>Prerequisites for successful bilateral cooperation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Mutual understanding of the topic</a:t>
            </a:r>
          </a:p>
          <a:p>
            <a:r>
              <a:rPr lang="en-US" smtClean="0"/>
              <a:t>Motivation and enthusiasm</a:t>
            </a:r>
          </a:p>
          <a:p>
            <a:r>
              <a:rPr lang="en-US" smtClean="0"/>
              <a:t>Both parties see opportunities (what’s in it for me?)</a:t>
            </a:r>
          </a:p>
          <a:p>
            <a:r>
              <a:rPr lang="en-US" smtClean="0"/>
              <a:t>Clear procedures (reimbursement etc)</a:t>
            </a:r>
          </a:p>
          <a:p>
            <a:r>
              <a:rPr lang="en-US" smtClean="0"/>
              <a:t>Opportunities beyond the EEA Grants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789856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Examples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A large-scale epidemiological study in the field of mental health in Estonia</a:t>
            </a:r>
          </a:p>
          <a:p>
            <a:r>
              <a:rPr lang="en-US" smtClean="0"/>
              <a:t>Development of cooperation with the National Institute of Public Health in Portugal beyond the Grants incl. application to Horizon 2020</a:t>
            </a:r>
          </a:p>
          <a:p>
            <a:r>
              <a:rPr lang="en-US" smtClean="0"/>
              <a:t>Input on how Norway can improve its health registries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578231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350" y="274638"/>
            <a:ext cx="8924925" cy="583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8060202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74638"/>
            <a:ext cx="9144000" cy="3337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5325" y="3881436"/>
            <a:ext cx="3486150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67263" y="3881436"/>
            <a:ext cx="3457575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0780295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85800"/>
            <a:ext cx="9144000" cy="544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3994677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EEA Conference in Oslo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Target audience – Norwegian partners</a:t>
            </a:r>
          </a:p>
          <a:p>
            <a:r>
              <a:rPr lang="en-US" smtClean="0"/>
              <a:t>Main focus – exchange of experiences</a:t>
            </a:r>
          </a:p>
          <a:p>
            <a:r>
              <a:rPr lang="en-US" smtClean="0"/>
              <a:t>Good examples from the beneficiary states are welcome</a:t>
            </a:r>
          </a:p>
          <a:p>
            <a:endParaRPr lang="ru-RU"/>
          </a:p>
        </p:txBody>
      </p:sp>
      <p:pic>
        <p:nvPicPr>
          <p:cNvPr id="4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982" y="5139341"/>
            <a:ext cx="3083818" cy="98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848545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Thank you</a:t>
            </a:r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990724"/>
            <a:ext cx="6153149" cy="4098046"/>
          </a:xfrm>
        </p:spPr>
      </p:pic>
    </p:spTree>
    <p:extLst>
      <p:ext uri="{BB962C8B-B14F-4D97-AF65-F5344CB8AC3E}">
        <p14:creationId xmlns:p14="http://schemas.microsoft.com/office/powerpoint/2010/main" val="772664067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1026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FHI-presentasjon norsk 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2015-12-17T16:27:15.489</cp:lastPrinted>
  <dcterms:created xsi:type="dcterms:W3CDTF">2015-12-17T16:27:15Z</dcterms:created>
  <dcterms:modified xsi:type="dcterms:W3CDTF">2015-12-17T16:27:15Z</dcterms:modified>
</cp:coreProperties>
</file>