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gif" ContentType="image/gif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 bookmarkIdSeed="2">
  <p:sldMasterIdLst>
    <p:sldMasterId id="2147483648" r:id="rId1"/>
    <p:sldMasterId id="2147483697" r:id="rId2"/>
    <p:sldMasterId id="2147483660" r:id="rId3"/>
  </p:sldMasterIdLst>
  <p:notesMasterIdLst>
    <p:notesMasterId r:id="rId4"/>
  </p:notesMasterIdLst>
  <p:handoutMasterIdLst>
    <p:handoutMasterId r:id="rId5"/>
  </p:handoutMasterIdLst>
  <p:sldIdLst>
    <p:sldId id="260" r:id="rId6"/>
    <p:sldId id="327" r:id="rId7"/>
    <p:sldId id="312" r:id="rId8"/>
    <p:sldId id="293" r:id="rId9"/>
    <p:sldId id="303" r:id="rId10"/>
    <p:sldId id="279" r:id="rId11"/>
    <p:sldId id="329" r:id="rId12"/>
    <p:sldId id="281" r:id="rId13"/>
    <p:sldId id="316" r:id="rId14"/>
    <p:sldId id="320" r:id="rId15"/>
    <p:sldId id="330" r:id="rId16"/>
    <p:sldId id="331" r:id="rId17"/>
    <p:sldId id="333" r:id="rId18"/>
    <p:sldId id="332" r:id="rId19"/>
    <p:sldId id="334" r:id="rId20"/>
    <p:sldId id="338" r:id="rId21"/>
    <p:sldId id="302" r:id="rId22"/>
    <p:sldId id="335" r:id="rId23"/>
    <p:sldId id="336" r:id="rId24"/>
    <p:sldId id="339" r:id="rId25"/>
    <p:sldId id="343" r:id="rId26"/>
    <p:sldId id="348" r:id="rId27"/>
    <p:sldId id="309" r:id="rId28"/>
    <p:sldId id="340" r:id="rId29"/>
    <p:sldId id="322" r:id="rId30"/>
    <p:sldId id="341" r:id="rId31"/>
    <p:sldId id="344" r:id="rId32"/>
    <p:sldId id="342" r:id="rId33"/>
    <p:sldId id="319" r:id="rId34"/>
    <p:sldId id="310" r:id="rId35"/>
  </p:sldIdLst>
  <p:sldSz cx="9144000" cy="6858000" type="screen4x3"/>
  <p:notesSz cx="6797675" cy="9926638"/>
  <p:custDataLst>
    <p:tags r:id="rId36"/>
  </p:custDataLst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D4D4D"/>
    <a:srgbClr val="5F5F5F"/>
    <a:srgbClr val="003A78"/>
    <a:srgbClr val="002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69970" autoAdjust="0"/>
  </p:normalViewPr>
  <p:slideViewPr>
    <p:cSldViewPr snapToGrid="0" snapToObjects="1">
      <p:cViewPr varScale="1">
        <p:scale>
          <a:sx n="92" d="100"/>
          <a:sy n="92" d="100"/>
        </p:scale>
        <p:origin x="151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0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slide" Target="slides/slide29.xml" /><Relationship Id="rId35" Type="http://schemas.openxmlformats.org/officeDocument/2006/relationships/slide" Target="slides/slide30.xml" /><Relationship Id="rId36" Type="http://schemas.openxmlformats.org/officeDocument/2006/relationships/tags" Target="tags/tag241.xml" /><Relationship Id="rId37" Type="http://schemas.openxmlformats.org/officeDocument/2006/relationships/presProps" Target="presProps.xml" /><Relationship Id="rId38" Type="http://schemas.openxmlformats.org/officeDocument/2006/relationships/viewProps" Target="viewProps.xml" /><Relationship Id="rId39" Type="http://schemas.openxmlformats.org/officeDocument/2006/relationships/theme" Target="theme/theme1.xml" /><Relationship Id="rId4" Type="http://schemas.openxmlformats.org/officeDocument/2006/relationships/notesMaster" Target="notesMasters/notesMaster1.xml" /><Relationship Id="rId40" Type="http://schemas.openxmlformats.org/officeDocument/2006/relationships/tableStyles" Target="tableStyles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Relationship Id="rId2" Type="http://schemas.openxmlformats.org/officeDocument/2006/relationships/chartUserShapes" Target="../drawings/drawing1.xml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>
            <a:defPPr>
              <a:defRPr kern="1200" smtId="4294967295"/>
            </a:defPPr>
          </a:lstStyle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Suicide rates by country</a:t>
            </a:r>
          </a:p>
        </c:rich>
      </c:tx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barChart>
        <c:barDir val="col"/>
        <c:grouping val="clustered"/>
        <c:varyColors val="0"/>
        <c:ser>
          <c:idx val="0"/>
          <c:order val="0"/>
          <c:tx>
            <c:strRef>
              <c:f>'2.Programme area specific dev.'!$B$70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</c:spPr>
          </c:dPt>
          <c:cat>
            <c:strRef>
              <c:f>'2.Programme area specific dev.'!$A$71:$A$87</c:f>
              <c:strCache>
                <c:ptCount val="17"/>
                <c:pt idx="0">
                  <c:v>EU - 28</c:v>
                </c:pt>
                <c:pt idx="1">
                  <c:v>Bulgaria</c:v>
                </c:pt>
                <c:pt idx="2">
                  <c:v>Croatia</c:v>
                </c:pt>
                <c:pt idx="3">
                  <c:v>Cyprus</c:v>
                </c:pt>
                <c:pt idx="4">
                  <c:v>Czech Republic</c:v>
                </c:pt>
                <c:pt idx="5">
                  <c:v>Estonia</c:v>
                </c:pt>
                <c:pt idx="6">
                  <c:v>Greece</c:v>
                </c:pt>
                <c:pt idx="7">
                  <c:v>Hungary</c:v>
                </c:pt>
                <c:pt idx="8">
                  <c:v>Latvia</c:v>
                </c:pt>
                <c:pt idx="9">
                  <c:v>Lithuania</c:v>
                </c:pt>
                <c:pt idx="10">
                  <c:v>Malta</c:v>
                </c:pt>
                <c:pt idx="11">
                  <c:v>Poland</c:v>
                </c:pt>
                <c:pt idx="12">
                  <c:v>Portugal</c:v>
                </c:pt>
                <c:pt idx="13">
                  <c:v>Romania</c:v>
                </c:pt>
                <c:pt idx="14">
                  <c:v>Slovakia</c:v>
                </c:pt>
                <c:pt idx="15">
                  <c:v>Slovenia</c:v>
                </c:pt>
                <c:pt idx="16">
                  <c:v>Spain</c:v>
                </c:pt>
              </c:strCache>
            </c:strRef>
          </c:cat>
          <c:val>
            <c:numRef>
              <c:f>'2.Programme area specific dev.'!$B$71:$B$87</c:f>
              <c:numCache>
                <c:formatCode>General</c:formatCode>
                <c:ptCount val="17"/>
                <c:pt idx="0">
                  <c:v>11.68</c:v>
                </c:pt>
                <c:pt idx="1">
                  <c:v>10.4</c:v>
                </c:pt>
                <c:pt idx="2">
                  <c:v>16.57</c:v>
                </c:pt>
                <c:pt idx="3">
                  <c:v>3.97</c:v>
                </c:pt>
                <c:pt idx="4">
                  <c:v>15.2</c:v>
                </c:pt>
                <c:pt idx="5">
                  <c:v>16.31</c:v>
                </c:pt>
                <c:pt idx="6">
                  <c:v>4.2</c:v>
                </c:pt>
                <c:pt idx="7">
                  <c:v>24.64</c:v>
                </c:pt>
                <c:pt idx="8">
                  <c:v>21.23</c:v>
                </c:pt>
                <c:pt idx="9">
                  <c:v>33.38</c:v>
                </c:pt>
                <c:pt idx="10">
                  <c:v>4.49</c:v>
                </c:pt>
                <c:pt idx="11">
                  <c:v>16.04</c:v>
                </c:pt>
                <c:pt idx="12">
                  <c:v>9.51</c:v>
                </c:pt>
                <c:pt idx="13">
                  <c:v>12.99</c:v>
                </c:pt>
                <c:pt idx="14">
                  <c:v>10.6</c:v>
                </c:pt>
                <c:pt idx="15">
                  <c:v>21.71</c:v>
                </c:pt>
                <c:pt idx="16">
                  <c:v>6.74</c:v>
                </c:pt>
              </c:numCache>
            </c:numRef>
          </c:val>
        </c:ser>
        <c:ser>
          <c:idx val="1"/>
          <c:order val="1"/>
          <c:tx>
            <c:strRef>
              <c:f>'2.Programme area specific dev.'!$C$70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c:spPr>
          </c:dPt>
          <c:cat>
            <c:strRef>
              <c:f>'2.Programme area specific dev.'!$A$71:$A$87</c:f>
              <c:strCache>
                <c:ptCount val="17"/>
                <c:pt idx="0">
                  <c:v>EU - 28</c:v>
                </c:pt>
                <c:pt idx="1">
                  <c:v>Bulgaria</c:v>
                </c:pt>
                <c:pt idx="2">
                  <c:v>Croatia</c:v>
                </c:pt>
                <c:pt idx="3">
                  <c:v>Cyprus</c:v>
                </c:pt>
                <c:pt idx="4">
                  <c:v>Czech Republic</c:v>
                </c:pt>
                <c:pt idx="5">
                  <c:v>Estonia</c:v>
                </c:pt>
                <c:pt idx="6">
                  <c:v>Greece</c:v>
                </c:pt>
                <c:pt idx="7">
                  <c:v>Hungary</c:v>
                </c:pt>
                <c:pt idx="8">
                  <c:v>Latvia</c:v>
                </c:pt>
                <c:pt idx="9">
                  <c:v>Lithuania</c:v>
                </c:pt>
                <c:pt idx="10">
                  <c:v>Malta</c:v>
                </c:pt>
                <c:pt idx="11">
                  <c:v>Poland</c:v>
                </c:pt>
                <c:pt idx="12">
                  <c:v>Portugal</c:v>
                </c:pt>
                <c:pt idx="13">
                  <c:v>Romania</c:v>
                </c:pt>
                <c:pt idx="14">
                  <c:v>Slovakia</c:v>
                </c:pt>
                <c:pt idx="15">
                  <c:v>Slovenia</c:v>
                </c:pt>
                <c:pt idx="16">
                  <c:v>Spain</c:v>
                </c:pt>
              </c:strCache>
            </c:strRef>
          </c:cat>
          <c:val>
            <c:numRef>
              <c:f>'2.Programme area specific dev.'!$C$71:$C$87</c:f>
              <c:numCache>
                <c:formatCode>General</c:formatCode>
                <c:ptCount val="17"/>
                <c:pt idx="0">
                  <c:v>11.72</c:v>
                </c:pt>
                <c:pt idx="1">
                  <c:v>12.11</c:v>
                </c:pt>
                <c:pt idx="2">
                  <c:v>18.23</c:v>
                </c:pt>
                <c:pt idx="3">
                  <c:v>3.82</c:v>
                </c:pt>
                <c:pt idx="4">
                  <c:v>15.97</c:v>
                </c:pt>
                <c:pt idx="5">
                  <c:v>18.4</c:v>
                </c:pt>
                <c:pt idx="6">
                  <c:v>4.41</c:v>
                </c:pt>
                <c:pt idx="7">
                  <c:v>24.11</c:v>
                </c:pt>
                <c:pt idx="8">
                  <c:v>21.82</c:v>
                </c:pt>
                <c:pt idx="9">
                  <c:v>30.69</c:v>
                </c:pt>
                <c:pt idx="10">
                  <c:v>6.4</c:v>
                </c:pt>
                <c:pt idx="11">
                  <c:v>16.71</c:v>
                </c:pt>
                <c:pt idx="12">
                  <c:v>9.98</c:v>
                </c:pt>
                <c:pt idx="13">
                  <c:v>12.67</c:v>
                </c:pt>
                <c:pt idx="14">
                  <c:v>11.1</c:v>
                </c:pt>
                <c:pt idx="15">
                  <c:v>21.53</c:v>
                </c:pt>
                <c:pt idx="16">
                  <c:v>7.43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211297768"/>
        <c:axId val="211298152"/>
      </c:barChart>
      <c:catAx>
        <c:axId val="211297768"/>
        <c:scaling>
          <c:orientation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1"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98152"/>
        <c:crosses val="autoZero"/>
        <c:auto val="0"/>
        <c:lblAlgn val="ctr"/>
        <c:lblOffset/>
        <c:noMultiLvlLbl val="0"/>
      </c:catAx>
      <c:valAx>
        <c:axId val="211298152"/>
        <c:scaling>
          <c:orientation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</c:spPr>
        </c:majorGridlines>
        <c:title>
          <c:tx>
            <c:rich>
              <a:bodyPr rot="0" spcFirstLastPara="1" vertOverflow="ellipsis" wrap="square" anchor="ctr" anchorCtr="1"/>
              <a:lstStyle>
                <a:defPPr>
                  <a:defRPr kern="1200" smtId="4294967295"/>
                </a:defPPr>
              </a:lstStyle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layout>
            <c:manualLayout>
              <c:xMode val="edge"/>
              <c:yMode val="edge"/>
              <c:x val="0.071322999894618988"/>
              <c:y val="0.045933626592159271"/>
            </c:manualLayout>
          </c:layout>
          <c:overlay val="0"/>
          <c:spPr>
            <a:noFill/>
            <a:ln>
              <a:noFill/>
            </a:ln>
          </c:spPr>
          <c:txPr>
            <a:bodyPr rot="0" spcFirstLastPara="1" vertOverflow="ellipsis" wrap="square" anchor="ctr" anchorCtr="1"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spPr>
          <a:noFill/>
          <a:ln>
            <a:noFill/>
          </a:ln>
        </c:spPr>
        <c:txPr>
          <a:bodyPr rot="-60000000" spcFirstLastPara="1" vertOverflow="ellipsis" vert="horz" wrap="square" anchor="ctr" anchorCtr="1"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97768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31898686289787292"/>
          <c:y val="0.90880262851715088"/>
          <c:w val="0.41389733552932739"/>
          <c:h val="0.067276857793331146"/>
        </c:manualLayout>
      </c:layout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>
            <a:defPPr>
              <a:defRPr kern="1200" smtId="4294967295"/>
            </a:defPPr>
          </a:lstStyle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Disbursement and Incurred rates</a:t>
            </a:r>
          </a:p>
        </c:rich>
      </c:tx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012345679104328156"/>
          <c:y val="0.1108524277806282"/>
          <c:w val="0.96604937314987183"/>
          <c:h val="0.5760627985000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'4. Rep. on Programme Outcomes'!$G$4</c:f>
              <c:strCache>
                <c:ptCount val="1"/>
                <c:pt idx="0">
                  <c:v>Disbursement Rate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chemeClr val="tx2">
                  <a:lumMod val="50000"/>
                </a:schemeClr>
              </a:solidFill>
              <a:ln>
                <a:noFill/>
              </a:ln>
            </c:spPr>
          </c:dPt>
          <c:dPt>
            <c:idx val="1"/>
            <c:invertIfNegative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anchor="ctr" anchorCtr="1"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'4. Rep. on Programme Outcomes'!$B$5:$B$8</c:f>
              <c:strCache>
                <c:ptCount val="4"/>
                <c:pt idx="0">
                  <c:v>Total all priority sectors</c:v>
                </c:pt>
                <c:pt idx="1">
                  <c:v>Public Health Initiatives</c:v>
                </c:pt>
                <c:pt idx="2">
                  <c:v>Conservation and revitalisation of cultural and national heritage</c:v>
                </c:pt>
                <c:pt idx="3">
                  <c:v>Environmental Protection  and Management</c:v>
                </c:pt>
              </c:strCache>
            </c:strRef>
          </c:cat>
          <c:val>
            <c:numRef>
              <c:f>'4. Rep. on Programme Outcomes'!$G$5:$G$8</c:f>
              <c:numCache>
                <c:formatCode>0%</c:formatCode>
                <c:ptCount val="4"/>
                <c:pt idx="0">
                  <c:v>0.573187144410287</c:v>
                </c:pt>
                <c:pt idx="1">
                  <c:v>0.588377316137563</c:v>
                </c:pt>
                <c:pt idx="2">
                  <c:v>0.637080350065126</c:v>
                </c:pt>
                <c:pt idx="3">
                  <c:v>0.583960538596511</c:v>
                </c:pt>
              </c:numCache>
            </c:numRef>
          </c:val>
        </c:ser>
        <c:ser>
          <c:idx val="1"/>
          <c:order val="1"/>
          <c:tx>
            <c:strRef>
              <c:f>'4. Rep. on Programme Outcomes'!$H$4</c:f>
              <c:strCache>
                <c:ptCount val="1"/>
                <c:pt idx="0">
                  <c:v>Incurred Rate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c:spPr>
          </c:dPt>
          <c:dPt>
            <c:idx val="1"/>
            <c:invertIfNegative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c:spPr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anchor="ctr" anchorCtr="1"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'4. Rep. on Programme Outcomes'!$B$5:$B$8</c:f>
              <c:strCache>
                <c:ptCount val="4"/>
                <c:pt idx="0">
                  <c:v>Total all priority sectors</c:v>
                </c:pt>
                <c:pt idx="1">
                  <c:v>Public Health Initiatives</c:v>
                </c:pt>
                <c:pt idx="2">
                  <c:v>Conservation and revitalisation of cultural and national heritage</c:v>
                </c:pt>
                <c:pt idx="3">
                  <c:v>Environmental Protection  and Management</c:v>
                </c:pt>
              </c:strCache>
            </c:strRef>
          </c:cat>
          <c:val>
            <c:numRef>
              <c:f>'4. Rep. on Programme Outcomes'!$H$5:$H$8</c:f>
              <c:numCache>
                <c:formatCode>0%</c:formatCode>
                <c:ptCount val="4"/>
                <c:pt idx="0">
                  <c:v>0.225846587249291</c:v>
                </c:pt>
                <c:pt idx="1">
                  <c:v>0.138382297177096</c:v>
                </c:pt>
                <c:pt idx="2">
                  <c:v>0.224142959161749</c:v>
                </c:pt>
                <c:pt idx="3">
                  <c:v>0.14273933499348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211432520"/>
        <c:axId val="211450768"/>
      </c:barChart>
      <c:catAx>
        <c:axId val="211432520"/>
        <c:scaling>
          <c:orientation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1"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50768"/>
        <c:crosses val="autoZero"/>
        <c:auto val="0"/>
        <c:lblAlgn val="ctr"/>
        <c:lblOffset/>
        <c:noMultiLvlLbl val="0"/>
      </c:catAx>
      <c:valAx>
        <c:axId val="211450768"/>
        <c:scaling>
          <c:orientation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crossAx val="211432520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088656559586524963"/>
          <c:y val="0.91885238885879517"/>
          <c:w val="0.8813287615776062"/>
          <c:h val="0.064311392605304718"/>
        </c:manualLayout>
      </c:layout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p>
      <a:pPr>
        <a:defRPr sz="1400" b="1"/>
      </a:pPr>
      <a:endParaRPr lang="en-US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>
            <a:defPPr>
              <a:defRPr kern="1200" smtId="4294967295"/>
            </a:defPPr>
          </a:lstStyle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Committed grant by outcome </a:t>
            </a:r>
            <a:r>
              <a:rPr lang="en-GB" smtClean="0"/>
              <a:t>(PA13 </a:t>
            </a:r>
            <a:r>
              <a:rPr lang="en-GB"/>
              <a:t>and </a:t>
            </a:r>
            <a:r>
              <a:rPr lang="en-GB" smtClean="0"/>
              <a:t>PA27,</a:t>
            </a:r>
            <a:r>
              <a:rPr lang="en-GB" baseline="0" smtClean="0"/>
              <a:t> %)</a:t>
            </a:r>
            <a:endParaRPr lang="en-GB"/>
          </a:p>
        </c:rich>
      </c:tx>
      <c:layout>
        <c:manualLayout>
          <c:xMode val="edge"/>
          <c:yMode val="edge"/>
          <c:x val="0.57012128829956055"/>
          <c:y val="0.041807897388935089"/>
        </c:manualLayout>
      </c:layout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barChart>
        <c:barDir val="bar"/>
        <c:grouping val="clustered"/>
        <c:varyColors val="0"/>
        <c:ser>
          <c:idx val="0"/>
          <c:order val="0"/>
          <c:tx>
            <c:strRef>
              <c:f>'4. Rep. on Programme Outcomes'!$B$33</c:f>
              <c:strCache>
                <c:ptCount val="1"/>
                <c:pt idx="0">
                  <c:v>Committed grant by outcome PA13 and PA27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2"/>
            <c:invertIfNegative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'4. Rep. on Programme Outcomes'!$A$34:$A$42</c:f>
              <c:strCache>
                <c:ptCount val="9"/>
                <c:pt idx="0">
                  <c:v>Improved access to and quality of health services including reproductive and preventive child health care as well as health care related to ageing society</c:v>
                </c:pt>
                <c:pt idx="1">
                  <c:v>Life-style related diseases prevented or reduced</c:v>
                </c:pt>
                <c:pt idx="2">
                  <c:v>Improved mental health services </c:v>
                </c:pt>
                <c:pt idx="3">
                  <c:v>Improved access to and quality of health services including reproductive and preventive child health care </c:v>
                </c:pt>
                <c:pt idx="4">
                  <c:v>Improved prevention and treatment of communicable diseases (including HIV/AIDS and TB) </c:v>
                </c:pt>
                <c:pt idx="5">
                  <c:v>Reduced inequalities between user groups </c:v>
                </c:pt>
                <c:pt idx="6">
                  <c:v>Developed resources for all levels of health care </c:v>
                </c:pt>
                <c:pt idx="7">
                  <c:v>Improved governance in health care </c:v>
                </c:pt>
                <c:pt idx="8">
                  <c:v>National health registries and health information systems, data management and use improved</c:v>
                </c:pt>
              </c:strCache>
            </c:strRef>
          </c:cat>
          <c:val>
            <c:numRef>
              <c:f>'4. Rep. on Programme Outcomes'!$B$34:$B$42</c:f>
              <c:numCache>
                <c:formatCode>0%</c:formatCode>
                <c:ptCount val="9"/>
                <c:pt idx="0">
                  <c:v>0.271212887253423</c:v>
                </c:pt>
                <c:pt idx="1">
                  <c:v>0.180940272862158</c:v>
                </c:pt>
                <c:pt idx="2">
                  <c:v>0.166929354584486</c:v>
                </c:pt>
                <c:pt idx="3">
                  <c:v>0.133276572003988</c:v>
                </c:pt>
                <c:pt idx="4">
                  <c:v>0.073412494735748</c:v>
                </c:pt>
                <c:pt idx="5">
                  <c:v>0.0661519124944201</c:v>
                </c:pt>
                <c:pt idx="6">
                  <c:v>0.0504932307944692</c:v>
                </c:pt>
                <c:pt idx="7">
                  <c:v>0.0306682446105722</c:v>
                </c:pt>
                <c:pt idx="8">
                  <c:v>0.0269150306607359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23"/>
        <c:overlap val="-42"/>
        <c:axId val="211534056"/>
        <c:axId val="211534440"/>
      </c:barChart>
      <c:catAx>
        <c:axId val="2115340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0"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34440"/>
        <c:crosses val="autoZero"/>
        <c:auto val="0"/>
        <c:lblAlgn val="ctr"/>
        <c:lblOffset/>
        <c:noMultiLvlLbl val="0"/>
      </c:catAx>
      <c:valAx>
        <c:axId val="211534440"/>
        <c:scaling>
          <c:orientation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crossAx val="21153405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TargetMode="Internal" /><Relationship Id="rId2" Type="http://schemas.openxmlformats.org/officeDocument/2006/relationships/slide" Target="../slides/slide10.xml" TargetMode="Internal" /></Relationships>
</file>

<file path=ppt/diagrams/_rels/data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TargetMode="Internal" /><Relationship Id="rId2" Type="http://schemas.openxmlformats.org/officeDocument/2006/relationships/slide" Target="../slides/slide10.xml" TargetMode="Interna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584A794-7799-4CE0-B873-5A003A34D04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4147FFB-A359-4EA2-A795-41307C804733}" type="parTrans" cxnId="{E3EDBCD6-8711-43FB-83D4-B9A58D7B07DF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0809C02-91A5-43E3-A17C-3247F420FA87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en-GB" sz="5400" smtClean="0"/>
            <a:t>Part 1 </a:t>
          </a:r>
          <a:endParaRPr lang="en-GB" sz="5400"/>
        </a:p>
      </dgm:t>
      <dgm:extLst>
        <a:ext uri="{E40237B7-FDA0-4F09-8148-C483321AD2D9}">
          <dgm14:cNvPr xmlns:dgm14="http://schemas.microsoft.com/office/drawing/2010/diagram" id="0" name="">
            <a:hlinkClick r:id="rId1" action="ppaction://hlinksldjump"/>
          </dgm14:cNvPr>
        </a:ext>
      </dgm:extLst>
    </dgm:pt>
    <dgm:pt modelId="{91C28980-DC86-4DED-9F37-EABC8E9FA565}" type="parTrans" cxnId="{EBE66932-288A-46A6-9318-C966D8C6F94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5156169-2FFD-4512-8235-5A69C37F6BFA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Results reporting in the APR</a:t>
          </a:r>
          <a:endParaRPr lang="en-GB" sz="2400"/>
        </a:p>
      </dgm:t>
    </dgm:pt>
    <dgm:pt modelId="{EB9F1D95-CEC5-4FC7-B32A-42DE92830EA6}" type="sibTrans" cxnId="{EBE66932-288A-46A6-9318-C966D8C6F94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CFD48A9-0BDD-43E2-BC60-90C234142E7B}" type="parTrans" cxnId="{D41C40D2-F03C-42AB-BC09-C4912DBFBE8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3992799-DC86-41BA-A760-85E7721C9C42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Measuring and reporting on bilateral</a:t>
          </a:r>
          <a:endParaRPr lang="en-GB" sz="2400"/>
        </a:p>
      </dgm:t>
    </dgm:pt>
    <dgm:pt modelId="{D7CE6B5E-E496-4BC1-8E25-8DFBF8BBD9FC}" type="sibTrans" cxnId="{D41C40D2-F03C-42AB-BC09-C4912DBFBE8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0C0C7EC-46D6-436B-94D4-64F3F7E83A79}" type="sibTrans" cxnId="{E3EDBCD6-8711-43FB-83D4-B9A58D7B07DF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0260357-062C-4EF2-A734-2D6723B80CBB}" type="parTrans" cxnId="{AA2E32E5-4E79-4F20-84BA-E13DD1752D5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9CCBC95-2D69-4CE1-A429-E9D715762E03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en-GB" sz="5400" smtClean="0"/>
            <a:t>Part 2</a:t>
          </a:r>
          <a:endParaRPr lang="en-GB" sz="5400"/>
        </a:p>
      </dgm:t>
      <dgm:extLst>
        <a:ext uri="{E40237B7-FDA0-4F09-8148-C483321AD2D9}">
          <dgm14:cNvPr xmlns:dgm14="http://schemas.microsoft.com/office/drawing/2010/diagram" id="0" name="">
            <a:hlinkClick r:id="rId2" action="ppaction://hlinksldjump"/>
          </dgm14:cNvPr>
        </a:ext>
      </dgm:extLst>
    </dgm:pt>
    <dgm:pt modelId="{F9DB9AE6-3E47-4DD2-B566-BD6558F5298F}" type="parTrans" cxnId="{64B34D27-F83B-4DE7-87CE-5F8D33EA041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9BCF69E-4158-4BBA-8C1A-DB87AC53A83F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Evaluation</a:t>
          </a:r>
          <a:endParaRPr lang="en-GB" sz="2400"/>
        </a:p>
      </dgm:t>
    </dgm:pt>
    <dgm:pt modelId="{688F7D95-3906-4B9D-91B0-CB8792BC01C4}" type="sibTrans" cxnId="{64B34D27-F83B-4DE7-87CE-5F8D33EA041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333C770-D9FB-4685-BE2E-077C31714448}" type="sibTrans" cxnId="{AA2E32E5-4E79-4F20-84BA-E13DD1752D5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5B8C5E8-8D78-4EB1-BB76-757CD1DA13A6}" type="pres">
      <dgm:prSet presAssocID="{B584A794-7799-4CE0-B873-5A003A34D040}" presName="Name0">
        <dgm:presLayoutVars>
          <dgm:dir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4D441BE-6E06-451A-AD3D-9ADB736B0A5E}" type="pres">
      <dgm:prSet presAssocID="{A0809C02-91A5-43E3-A17C-3247F420FA87}" presName="linNode"/>
      <dgm:spPr/>
      <dgm:t>
        <a:bodyPr/>
        <a:lstStyle>
          <a:defPPr>
            <a:defRPr kern="1200" smtId="4294967295"/>
          </a:defPPr>
        </a:lstStyle>
        <a:p/>
      </dgm:t>
    </dgm:pt>
    <dgm:pt modelId="{EE02B985-D0CE-41E7-81DA-D158B1A9B0FB}" type="pres">
      <dgm:prSet presAssocID="{A0809C02-91A5-43E3-A17C-3247F420FA87}" presName="parentShp" presStyleLbl="node1" presStyleCnt="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3BFDE5A-E0E2-4B92-911E-AA42EDB33361}" type="pres">
      <dgm:prSet presAssocID="{A0809C02-91A5-43E3-A17C-3247F420FA87}" presName="childShp" presStyleLbl="bgAccFollowNode1" presStyleCnt="2" custScaleY="7683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2F1B1F8-987B-46C1-9205-DF8E58EF6C89}" type="pres">
      <dgm:prSet presAssocID="{60C0C7EC-46D6-436B-94D4-64F3F7E83A79}" presName="spacing"/>
      <dgm:spPr/>
      <dgm:t>
        <a:bodyPr/>
        <a:lstStyle>
          <a:defPPr>
            <a:defRPr kern="1200" smtId="4294967295"/>
          </a:defPPr>
        </a:lstStyle>
        <a:p/>
      </dgm:t>
    </dgm:pt>
    <dgm:pt modelId="{84F44BDC-3770-45EA-9135-28B793435F90}" type="pres">
      <dgm:prSet presAssocID="{19CCBC95-2D69-4CE1-A429-E9D715762E03}" presName="linNode"/>
      <dgm:spPr/>
      <dgm:t>
        <a:bodyPr/>
        <a:lstStyle>
          <a:defPPr>
            <a:defRPr kern="1200" smtId="4294967295"/>
          </a:defPPr>
        </a:lstStyle>
        <a:p/>
      </dgm:t>
    </dgm:pt>
    <dgm:pt modelId="{01FE2A56-441F-417F-BDDC-93C3B75DF692}" type="pres">
      <dgm:prSet presAssocID="{19CCBC95-2D69-4CE1-A429-E9D715762E03}" presName="parentShp" presStyleLbl="node1" presStyleIdx="1" presStyleCnt="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97D74F48-8090-4DCD-B6DF-C337AC378671}" type="pres">
      <dgm:prSet presAssocID="{19CCBC95-2D69-4CE1-A429-E9D715762E03}" presName="childShp" presStyleLbl="bgAccFollowNode1" presStyleIdx="1" presStyleCnt="2" custScaleY="7429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E3EDBCD6-8711-43FB-83D4-B9A58D7B07DF}" srcId="{B584A794-7799-4CE0-B873-5A003A34D040}" destId="{A0809C02-91A5-43E3-A17C-3247F420FA87}" srcOrd="0" destOrd="0" parTransId="{44147FFB-A359-4EA2-A795-41307C804733}" sibTransId="{60C0C7EC-46D6-436B-94D4-64F3F7E83A79}"/>
    <dgm:cxn modelId="{EBE66932-288A-46A6-9318-C966D8C6F943}" srcId="{A0809C02-91A5-43E3-A17C-3247F420FA87}" destId="{C5156169-2FFD-4512-8235-5A69C37F6BFA}" srcOrd="0" destOrd="0" parTransId="{91C28980-DC86-4DED-9F37-EABC8E9FA565}" sibTransId="{EB9F1D95-CEC5-4FC7-B32A-42DE92830EA6}"/>
    <dgm:cxn modelId="{D41C40D2-F03C-42AB-BC09-C4912DBFBE88}" srcId="{A0809C02-91A5-43E3-A17C-3247F420FA87}" destId="{A3992799-DC86-41BA-A760-85E7721C9C42}" srcOrd="1" destOrd="0" parTransId="{ACFD48A9-0BDD-43E2-BC60-90C234142E7B}" sibTransId="{D7CE6B5E-E496-4BC1-8E25-8DFBF8BBD9FC}"/>
    <dgm:cxn modelId="{AA2E32E5-4E79-4F20-84BA-E13DD1752D5C}" srcId="{B584A794-7799-4CE0-B873-5A003A34D040}" destId="{19CCBC95-2D69-4CE1-A429-E9D715762E03}" srcOrd="1" destOrd="0" parTransId="{60260357-062C-4EF2-A734-2D6723B80CBB}" sibTransId="{A333C770-D9FB-4685-BE2E-077C31714448}"/>
    <dgm:cxn modelId="{64B34D27-F83B-4DE7-87CE-5F8D33EA0419}" srcId="{19CCBC95-2D69-4CE1-A429-E9D715762E03}" destId="{49BCF69E-4158-4BBA-8C1A-DB87AC53A83F}" srcOrd="0" destOrd="0" parTransId="{F9DB9AE6-3E47-4DD2-B566-BD6558F5298F}" sibTransId="{688F7D95-3906-4B9D-91B0-CB8792BC01C4}"/>
    <dgm:cxn modelId="{112D0C4D-A37D-4A10-B5DE-15F946729BD4}" type="presOf" srcId="{B584A794-7799-4CE0-B873-5A003A34D040}" destId="{75B8C5E8-8D78-4EB1-BB76-757CD1DA13A6}" srcOrd="0" destOrd="0" presId="urn:microsoft.com/office/officeart/2005/8/layout/vList6"/>
    <dgm:cxn modelId="{905879E2-7A58-49EE-A55D-51191D854717}" type="presParOf" srcId="{75B8C5E8-8D78-4EB1-BB76-757CD1DA13A6}" destId="{C4D441BE-6E06-451A-AD3D-9ADB736B0A5E}" srcOrd="0" destOrd="0" presId="urn:microsoft.com/office/officeart/2005/8/layout/vList6"/>
    <dgm:cxn modelId="{E29406C3-3F18-4877-8032-1C8025C3CE02}" type="presParOf" srcId="{C4D441BE-6E06-451A-AD3D-9ADB736B0A5E}" destId="{EE02B985-D0CE-41E7-81DA-D158B1A9B0FB}" srcOrd="0" destOrd="0" presId="urn:microsoft.com/office/officeart/2005/8/layout/vList6"/>
    <dgm:cxn modelId="{54704B49-0805-43E8-AE7A-0A6BDE2FF7A7}" type="presOf" srcId="{A0809C02-91A5-43E3-A17C-3247F420FA87}" destId="{EE02B985-D0CE-41E7-81DA-D158B1A9B0FB}" srcOrd="0" destOrd="0" presId="urn:microsoft.com/office/officeart/2005/8/layout/vList6"/>
    <dgm:cxn modelId="{43F20267-7E73-4471-8CFA-EB8B9DB8541D}" type="presParOf" srcId="{C4D441BE-6E06-451A-AD3D-9ADB736B0A5E}" destId="{53BFDE5A-E0E2-4B92-911E-AA42EDB33361}" srcOrd="1" destOrd="0" presId="urn:microsoft.com/office/officeart/2005/8/layout/vList6"/>
    <dgm:cxn modelId="{3619D393-4D6B-4D2C-810A-09CF94516082}" type="presOf" srcId="{C5156169-2FFD-4512-8235-5A69C37F6BFA}" destId="{53BFDE5A-E0E2-4B92-911E-AA42EDB33361}" srcOrd="0" destOrd="0" presId="urn:microsoft.com/office/officeart/2005/8/layout/vList6"/>
    <dgm:cxn modelId="{4100A889-27CF-4205-A2CA-82BC83B2A215}" type="presOf" srcId="{A3992799-DC86-41BA-A760-85E7721C9C42}" destId="{53BFDE5A-E0E2-4B92-911E-AA42EDB33361}" srcOrd="0" destOrd="1" presId="urn:microsoft.com/office/officeart/2005/8/layout/vList6"/>
    <dgm:cxn modelId="{C7DEE311-EC1F-4FDA-9EF5-0053D9588070}" type="presParOf" srcId="{75B8C5E8-8D78-4EB1-BB76-757CD1DA13A6}" destId="{12F1B1F8-987B-46C1-9205-DF8E58EF6C89}" srcOrd="1" destOrd="0" presId="urn:microsoft.com/office/officeart/2005/8/layout/vList6"/>
    <dgm:cxn modelId="{0BB5E015-83FE-4FAC-B992-2CE9AB8F0B6C}" type="presParOf" srcId="{75B8C5E8-8D78-4EB1-BB76-757CD1DA13A6}" destId="{84F44BDC-3770-45EA-9135-28B793435F90}" srcOrd="2" destOrd="0" presId="urn:microsoft.com/office/officeart/2005/8/layout/vList6"/>
    <dgm:cxn modelId="{24903A31-76E7-438E-BE1A-AA1055884E03}" type="presParOf" srcId="{84F44BDC-3770-45EA-9135-28B793435F90}" destId="{01FE2A56-441F-417F-BDDC-93C3B75DF692}" srcOrd="0" destOrd="0" presId="urn:microsoft.com/office/officeart/2005/8/layout/vList6"/>
    <dgm:cxn modelId="{33476EB9-646A-445E-82D5-DE0661FA0FC2}" type="presOf" srcId="{19CCBC95-2D69-4CE1-A429-E9D715762E03}" destId="{01FE2A56-441F-417F-BDDC-93C3B75DF692}" srcOrd="0" destOrd="0" presId="urn:microsoft.com/office/officeart/2005/8/layout/vList6"/>
    <dgm:cxn modelId="{E09C018C-6FBD-4F58-8E3A-B8AEAC833F80}" type="presParOf" srcId="{84F44BDC-3770-45EA-9135-28B793435F90}" destId="{97D74F48-8090-4DCD-B6DF-C337AC378671}" srcOrd="1" destOrd="0" presId="urn:microsoft.com/office/officeart/2005/8/layout/vList6"/>
    <dgm:cxn modelId="{F838AE2B-022E-4318-B713-B3401DC56B58}" type="presOf" srcId="{49BCF69E-4158-4BBA-8C1A-DB87AC53A83F}" destId="{97D74F48-8090-4DCD-B6DF-C337AC378671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8B876915-9E77-4202-BFED-27D5CE18CB5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/>
      </dgm:t>
    </dgm:pt>
    <dgm:pt modelId="{7DDB30B6-C283-4DD6-BF46-166B7152A633}" type="parTrans" cxnId="{D9EFE9B8-5745-4A8C-9284-B55831E6981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4FF404B-8B6B-454E-AA74-D97E0F6434C9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endParaRPr lang="en-US" sz="1600" b="0" smtClean="0">
            <a:cs typeface="Arial" pitchFamily="34" charset="0"/>
          </a:endParaRPr>
        </a:p>
        <a:p>
          <a:r>
            <a:rPr lang="en-US" sz="1600" b="1" smtClean="0">
              <a:cs typeface="Arial" pitchFamily="34" charset="0"/>
            </a:rPr>
            <a:t>Report 44 </a:t>
          </a:r>
          <a:br>
            <a:rPr lang="en-US" sz="1600" b="0" smtClean="0">
              <a:cs typeface="Arial" pitchFamily="34" charset="0"/>
            </a:rPr>
          </a:br>
          <a:r>
            <a:rPr lang="nb-NO" sz="1600" b="0" smtClean="0">
              <a:cs typeface="Arial" pitchFamily="34" charset="0"/>
            </a:rPr>
            <a:t>Aggregated results </a:t>
          </a:r>
          <a:endParaRPr lang="en-GB" sz="1600" b="0">
            <a:cs typeface="Arial" pitchFamily="34" charset="0"/>
          </a:endParaRPr>
        </a:p>
      </dgm:t>
    </dgm:pt>
    <dgm:pt modelId="{25F2DC44-F01D-47F1-A113-BCD1F998F0DB}" type="sibTrans" cxnId="{D9EFE9B8-5745-4A8C-9284-B55831E6981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FE746E6-D812-4E46-84E5-1CD83A79B261}" type="parTrans" cxnId="{90CE6C06-1052-4A01-A323-DBA9F1CE51E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783807F-8F8A-47F9-84BA-7BCA75723D13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600" b="1" smtClean="0"/>
            <a:t>Report 15</a:t>
          </a:r>
          <a:br>
            <a:rPr lang="nb-NO" sz="1600" smtClean="0"/>
          </a:br>
          <a:r>
            <a:rPr lang="en-GB" sz="1600" smtClean="0"/>
            <a:t>Individual programme summaries</a:t>
          </a:r>
          <a:endParaRPr lang="en-GB" sz="1600"/>
        </a:p>
      </dgm:t>
    </dgm:pt>
    <dgm:pt modelId="{6AAD95EC-68CD-4F72-81F2-62066CF5FC11}" type="sibTrans" cxnId="{90CE6C06-1052-4A01-A323-DBA9F1CE51E6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40F59E4-73CB-4A3C-B625-8D851C1FBAD4}" type="parTrans" cxnId="{C0D21A98-F46B-4760-8554-58381142E07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8D1D9B3-3496-475C-9DF8-C4B3459558F8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600" b="1" smtClean="0">
              <a:solidFill>
                <a:schemeClr val="tx1"/>
              </a:solidFill>
            </a:rPr>
            <a:t>Report 41</a:t>
          </a:r>
        </a:p>
        <a:p>
          <a:pPr algn="l"/>
          <a:r>
            <a:rPr lang="nb-NO" sz="1600" smtClean="0">
              <a:solidFill>
                <a:schemeClr val="tx1"/>
              </a:solidFill>
            </a:rPr>
            <a:t>Project </a:t>
          </a:r>
          <a:br>
            <a:rPr lang="nb-NO" sz="1600" smtClean="0">
              <a:solidFill>
                <a:schemeClr val="tx1"/>
              </a:solidFill>
            </a:rPr>
          </a:br>
          <a:r>
            <a:rPr lang="nb-NO" sz="1600" smtClean="0">
              <a:solidFill>
                <a:schemeClr val="tx1"/>
              </a:solidFill>
            </a:rPr>
            <a:t>information</a:t>
          </a:r>
          <a:endParaRPr lang="en-GB" sz="1600">
            <a:solidFill>
              <a:schemeClr val="tx1"/>
            </a:solidFill>
          </a:endParaRPr>
        </a:p>
      </dgm:t>
    </dgm:pt>
    <dgm:pt modelId="{4DA4AB78-75B8-4C2A-82CA-DA3B54AB72C8}" type="sibTrans" cxnId="{C0D21A98-F46B-4760-8554-58381142E07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0F0534F-0180-45FB-ADFA-4BF391DB2BB7}" type="pres">
      <dgm:prSet presAssocID="{8B876915-9E77-4202-BFED-27D5CE18CB52}" presName="Name0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F947BBBB-16D9-4445-A05A-AB1329604F1E}" type="pres">
      <dgm:prSet presAssocID="{A4FF404B-8B6B-454E-AA74-D97E0F6434C9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CBD25FC9-1D5A-4BCB-AD16-B11A87CF755B}" type="pres">
      <dgm:prSet presAssocID="{A4FF404B-8B6B-454E-AA74-D97E0F6434C9}" presName="level" presStyleLbl="node1" presStyleCnt="3" custScaleY="140652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D102B42-CA5B-4EB4-9B60-A8D71148E958}" type="pres">
      <dgm:prSet presAssocID="{A4FF404B-8B6B-454E-AA74-D97E0F6434C9}" presName="levelTx" presStyleLbl="revTx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659F79D-6ACF-4011-ACB6-060241056567}" type="pres">
      <dgm:prSet presAssocID="{4783807F-8F8A-47F9-84BA-7BCA75723D13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35788B56-FD3C-4486-9456-1435F756F0C4}" type="pres">
      <dgm:prSet presAssocID="{4783807F-8F8A-47F9-84BA-7BCA75723D13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4EA6FD0-D830-4B6D-AC94-FDCB837C9AD4}" type="pres">
      <dgm:prSet presAssocID="{4783807F-8F8A-47F9-84BA-7BCA75723D13}" presName="levelTx" presStyleLbl="revTx" presStyleIdx="1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FDA7F19-6B19-4D17-8C1F-3FBB8F8BBB0B}" type="pres">
      <dgm:prSet presAssocID="{48D1D9B3-3496-475C-9DF8-C4B3459558F8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FAB36014-655B-4A21-8D56-34373E886435}" type="pres">
      <dgm:prSet presAssocID="{48D1D9B3-3496-475C-9DF8-C4B3459558F8}" presName="level" presStyleLbl="node1" presStyleIdx="2" presStyleCnt="3" custScaleX="100000" custLinFactNeighborY="419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AE93D38-A083-40AC-801B-97279C9816A0}" type="pres">
      <dgm:prSet presAssocID="{48D1D9B3-3496-475C-9DF8-C4B3459558F8}" presName="levelTx" presStyleLbl="revTx" presStyleIdx="2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D9EFE9B8-5745-4A8C-9284-B55831E69818}" srcId="{8B876915-9E77-4202-BFED-27D5CE18CB52}" destId="{A4FF404B-8B6B-454E-AA74-D97E0F6434C9}" srcOrd="0" destOrd="0" parTransId="{7DDB30B6-C283-4DD6-BF46-166B7152A633}" sibTransId="{25F2DC44-F01D-47F1-A113-BCD1F998F0DB}"/>
    <dgm:cxn modelId="{90CE6C06-1052-4A01-A323-DBA9F1CE51E6}" srcId="{8B876915-9E77-4202-BFED-27D5CE18CB52}" destId="{4783807F-8F8A-47F9-84BA-7BCA75723D13}" srcOrd="1" destOrd="0" parTransId="{EFE746E6-D812-4E46-84E5-1CD83A79B261}" sibTransId="{6AAD95EC-68CD-4F72-81F2-62066CF5FC11}"/>
    <dgm:cxn modelId="{C0D21A98-F46B-4760-8554-58381142E07C}" srcId="{8B876915-9E77-4202-BFED-27D5CE18CB52}" destId="{48D1D9B3-3496-475C-9DF8-C4B3459558F8}" srcOrd="2" destOrd="0" parTransId="{340F59E4-73CB-4A3C-B625-8D851C1FBAD4}" sibTransId="{4DA4AB78-75B8-4C2A-82CA-DA3B54AB72C8}"/>
    <dgm:cxn modelId="{02F631F6-12FD-43A5-97B5-54E4D5A217CD}" type="presOf" srcId="{8B876915-9E77-4202-BFED-27D5CE18CB52}" destId="{E0F0534F-0180-45FB-ADFA-4BF391DB2BB7}" srcOrd="0" destOrd="0" presId="urn:microsoft.com/office/officeart/2005/8/layout/pyramid1"/>
    <dgm:cxn modelId="{68801983-2DD9-4D46-A0B9-230DB78402F3}" type="presParOf" srcId="{E0F0534F-0180-45FB-ADFA-4BF391DB2BB7}" destId="{F947BBBB-16D9-4445-A05A-AB1329604F1E}" srcOrd="0" destOrd="0" presId="urn:microsoft.com/office/officeart/2005/8/layout/pyramid1"/>
    <dgm:cxn modelId="{544CA3AC-9E13-4694-AD59-F51343C94AB6}" type="presParOf" srcId="{F947BBBB-16D9-4445-A05A-AB1329604F1E}" destId="{CBD25FC9-1D5A-4BCB-AD16-B11A87CF755B}" srcOrd="0" destOrd="0" presId="urn:microsoft.com/office/officeart/2005/8/layout/pyramid1"/>
    <dgm:cxn modelId="{5D220227-CFDB-48BB-BBA4-91994FCB5E9C}" type="presOf" srcId="{A4FF404B-8B6B-454E-AA74-D97E0F6434C9}" destId="{CBD25FC9-1D5A-4BCB-AD16-B11A87CF755B}" srcOrd="0" destOrd="0" presId="urn:microsoft.com/office/officeart/2005/8/layout/pyramid1"/>
    <dgm:cxn modelId="{E9BA5CC7-6816-4CF3-A858-DD9ED94BF2F8}" type="presParOf" srcId="{F947BBBB-16D9-4445-A05A-AB1329604F1E}" destId="{BD102B42-CA5B-4EB4-9B60-A8D71148E958}" srcOrd="1" destOrd="0" presId="urn:microsoft.com/office/officeart/2005/8/layout/pyramid1"/>
    <dgm:cxn modelId="{E19B7511-2072-45E1-8C65-75535CA52407}" type="presOf" srcId="{A4FF404B-8B6B-454E-AA74-D97E0F6434C9}" destId="{BD102B42-CA5B-4EB4-9B60-A8D71148E958}" srcOrd="1" destOrd="0" presId="urn:microsoft.com/office/officeart/2005/8/layout/pyramid1"/>
    <dgm:cxn modelId="{A70EBAC2-BB69-4C3E-A887-476DA3340118}" type="presParOf" srcId="{E0F0534F-0180-45FB-ADFA-4BF391DB2BB7}" destId="{D659F79D-6ACF-4011-ACB6-060241056567}" srcOrd="1" destOrd="0" presId="urn:microsoft.com/office/officeart/2005/8/layout/pyramid1"/>
    <dgm:cxn modelId="{6659777C-7D0D-43DB-8CBD-801A07CCEE64}" type="presParOf" srcId="{D659F79D-6ACF-4011-ACB6-060241056567}" destId="{35788B56-FD3C-4486-9456-1435F756F0C4}" srcOrd="0" destOrd="0" presId="urn:microsoft.com/office/officeart/2005/8/layout/pyramid1"/>
    <dgm:cxn modelId="{D95C10A8-827A-4CE9-ABD1-AE966B2205D3}" type="presOf" srcId="{4783807F-8F8A-47F9-84BA-7BCA75723D13}" destId="{35788B56-FD3C-4486-9456-1435F756F0C4}" srcOrd="0" destOrd="0" presId="urn:microsoft.com/office/officeart/2005/8/layout/pyramid1"/>
    <dgm:cxn modelId="{56072611-562A-41D5-9E49-D1C2F6C6D5A3}" type="presParOf" srcId="{D659F79D-6ACF-4011-ACB6-060241056567}" destId="{84EA6FD0-D830-4B6D-AC94-FDCB837C9AD4}" srcOrd="1" destOrd="0" presId="urn:microsoft.com/office/officeart/2005/8/layout/pyramid1"/>
    <dgm:cxn modelId="{52C26C3C-25CA-48DC-8E86-8ABBC0CD6D8F}" type="presOf" srcId="{4783807F-8F8A-47F9-84BA-7BCA75723D13}" destId="{84EA6FD0-D830-4B6D-AC94-FDCB837C9AD4}" srcOrd="1" destOrd="0" presId="urn:microsoft.com/office/officeart/2005/8/layout/pyramid1"/>
    <dgm:cxn modelId="{0F526B55-DACD-4069-966A-40C4BE753ADD}" type="presParOf" srcId="{E0F0534F-0180-45FB-ADFA-4BF391DB2BB7}" destId="{2FDA7F19-6B19-4D17-8C1F-3FBB8F8BBB0B}" srcOrd="2" destOrd="0" presId="urn:microsoft.com/office/officeart/2005/8/layout/pyramid1"/>
    <dgm:cxn modelId="{3E89ADF2-AEFE-4EEB-B820-95A8E5C74D39}" type="presParOf" srcId="{2FDA7F19-6B19-4D17-8C1F-3FBB8F8BBB0B}" destId="{FAB36014-655B-4A21-8D56-34373E886435}" srcOrd="0" destOrd="0" presId="urn:microsoft.com/office/officeart/2005/8/layout/pyramid1"/>
    <dgm:cxn modelId="{B8F16DD0-3819-4F4D-9FAB-F3A89E1F3D73}" type="presOf" srcId="{48D1D9B3-3496-475C-9DF8-C4B3459558F8}" destId="{FAB36014-655B-4A21-8D56-34373E886435}" srcOrd="0" destOrd="0" presId="urn:microsoft.com/office/officeart/2005/8/layout/pyramid1"/>
    <dgm:cxn modelId="{1C3C0ADB-C61E-4256-9CF5-F4BD53234E06}" type="presParOf" srcId="{2FDA7F19-6B19-4D17-8C1F-3FBB8F8BBB0B}" destId="{8AE93D38-A083-40AC-801B-97279C9816A0}" srcOrd="1" destOrd="0" presId="urn:microsoft.com/office/officeart/2005/8/layout/pyramid1"/>
    <dgm:cxn modelId="{D23BFB56-8F29-4785-9E9E-AF6E2E9BCD16}" type="presOf" srcId="{48D1D9B3-3496-475C-9DF8-C4B3459558F8}" destId="{8AE93D38-A083-40AC-801B-97279C9816A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8B876915-9E77-4202-BFED-27D5CE18CB5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/>
      </dgm:t>
    </dgm:pt>
    <dgm:pt modelId="{7DDB30B6-C283-4DD6-BF46-166B7152A633}" type="parTrans" cxnId="{BCBAB783-B639-40A2-85E0-42072715B9F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4FF404B-8B6B-454E-AA74-D97E0F6434C9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endParaRPr lang="en-US" sz="1600" b="0" smtClean="0">
            <a:cs typeface="Arial" pitchFamily="34" charset="0"/>
          </a:endParaRPr>
        </a:p>
        <a:p>
          <a:r>
            <a:rPr lang="en-US" sz="1600" b="1" smtClean="0">
              <a:cs typeface="Arial" pitchFamily="34" charset="0"/>
            </a:rPr>
            <a:t>Grants level objective</a:t>
          </a:r>
        </a:p>
        <a:p>
          <a:r>
            <a:rPr lang="en-US" sz="1600" b="0" smtClean="0">
              <a:cs typeface="Arial" pitchFamily="34" charset="0"/>
            </a:rPr>
            <a:t>Improved public </a:t>
          </a:r>
          <a:br>
            <a:rPr lang="en-GB" sz="1600" b="0" smtClean="0">
              <a:cs typeface="Arial" pitchFamily="34" charset="0"/>
            </a:rPr>
          </a:br>
          <a:r>
            <a:rPr lang="en-US" sz="1600" b="0" smtClean="0">
              <a:cs typeface="Arial" pitchFamily="34" charset="0"/>
            </a:rPr>
            <a:t>health and reduced inequalities</a:t>
          </a:r>
          <a:endParaRPr lang="en-GB" sz="1600" b="0">
            <a:cs typeface="Arial" pitchFamily="34" charset="0"/>
          </a:endParaRPr>
        </a:p>
      </dgm:t>
    </dgm:pt>
    <dgm:pt modelId="{25F2DC44-F01D-47F1-A113-BCD1F998F0DB}" type="sibTrans" cxnId="{BCBAB783-B639-40A2-85E0-42072715B9F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FE746E6-D812-4E46-84E5-1CD83A79B261}" type="parTrans" cxnId="{4E69168B-756B-4FE4-8F0D-4CBBBC51C5C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783807F-8F8A-47F9-84BA-7BCA75723D13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en-GB" sz="1600" b="1" smtClean="0"/>
            <a:t>Programme outcome  </a:t>
          </a:r>
        </a:p>
        <a:p>
          <a:pPr algn="ctr"/>
          <a:r>
            <a:rPr lang="en-GB" sz="1600" smtClean="0"/>
            <a:t>Improved mental health services</a:t>
          </a:r>
          <a:endParaRPr lang="en-GB" sz="1600"/>
        </a:p>
      </dgm:t>
    </dgm:pt>
    <dgm:pt modelId="{6AAD95EC-68CD-4F72-81F2-62066CF5FC11}" type="sibTrans" cxnId="{4E69168B-756B-4FE4-8F0D-4CBBBC51C5C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40F59E4-73CB-4A3C-B625-8D851C1FBAD4}" type="parTrans" cxnId="{6B9558BC-FD79-4593-A71B-6C83DD34F27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8D1D9B3-3496-475C-9DF8-C4B3459558F8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>
          <a:defPPr>
            <a:defRPr kern="1200" smtId="4294967295"/>
          </a:defPPr>
        </a:lstStyle>
        <a:p>
          <a:pPr algn="ctr"/>
          <a:r>
            <a:rPr lang="nb-NO" sz="1600" b="1" smtClean="0">
              <a:solidFill>
                <a:schemeClr val="tx1"/>
              </a:solidFill>
            </a:rPr>
            <a:t>Project(s)</a:t>
          </a:r>
        </a:p>
        <a:p>
          <a:pPr algn="ctr"/>
          <a:r>
            <a:rPr lang="nb-NO" sz="1600" smtClean="0">
              <a:solidFill>
                <a:schemeClr val="tx1"/>
              </a:solidFill>
            </a:rPr>
            <a:t>e.g. centres, access, rehabilitation systems, screening, services</a:t>
          </a:r>
          <a:endParaRPr lang="en-GB" sz="1600">
            <a:solidFill>
              <a:schemeClr val="tx1"/>
            </a:solidFill>
          </a:endParaRPr>
        </a:p>
      </dgm:t>
    </dgm:pt>
    <dgm:pt modelId="{4DA4AB78-75B8-4C2A-82CA-DA3B54AB72C8}" type="sibTrans" cxnId="{6B9558BC-FD79-4593-A71B-6C83DD34F27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0F0534F-0180-45FB-ADFA-4BF391DB2BB7}" type="pres">
      <dgm:prSet presAssocID="{8B876915-9E77-4202-BFED-27D5CE18CB52}" presName="Name0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F947BBBB-16D9-4445-A05A-AB1329604F1E}" type="pres">
      <dgm:prSet presAssocID="{A4FF404B-8B6B-454E-AA74-D97E0F6434C9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CBD25FC9-1D5A-4BCB-AD16-B11A87CF755B}" type="pres">
      <dgm:prSet presAssocID="{A4FF404B-8B6B-454E-AA74-D97E0F6434C9}" presName="level" presStyleLbl="node1" presStyleCnt="3" custScaleY="140652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D102B42-CA5B-4EB4-9B60-A8D71148E958}" type="pres">
      <dgm:prSet presAssocID="{A4FF404B-8B6B-454E-AA74-D97E0F6434C9}" presName="levelTx" presStyleLbl="revTx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659F79D-6ACF-4011-ACB6-060241056567}" type="pres">
      <dgm:prSet presAssocID="{4783807F-8F8A-47F9-84BA-7BCA75723D13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35788B56-FD3C-4486-9456-1435F756F0C4}" type="pres">
      <dgm:prSet presAssocID="{4783807F-8F8A-47F9-84BA-7BCA75723D13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4EA6FD0-D830-4B6D-AC94-FDCB837C9AD4}" type="pres">
      <dgm:prSet presAssocID="{4783807F-8F8A-47F9-84BA-7BCA75723D13}" presName="levelTx" presStyleLbl="revTx" presStyleIdx="1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FDA7F19-6B19-4D17-8C1F-3FBB8F8BBB0B}" type="pres">
      <dgm:prSet presAssocID="{48D1D9B3-3496-475C-9DF8-C4B3459558F8}" presName="Name8"/>
      <dgm:spPr/>
      <dgm:t>
        <a:bodyPr/>
        <a:lstStyle>
          <a:defPPr>
            <a:defRPr kern="1200" smtId="4294967295"/>
          </a:defPPr>
        </a:lstStyle>
        <a:p/>
      </dgm:t>
    </dgm:pt>
    <dgm:pt modelId="{FAB36014-655B-4A21-8D56-34373E886435}" type="pres">
      <dgm:prSet presAssocID="{48D1D9B3-3496-475C-9DF8-C4B3459558F8}" presName="level" presStyleLbl="node1" presStyleIdx="2" presStyleCnt="3" custScaleX="100000" custLinFactNeighborX="-196" custLinFactNeighborY="2362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AE93D38-A083-40AC-801B-97279C9816A0}" type="pres">
      <dgm:prSet presAssocID="{48D1D9B3-3496-475C-9DF8-C4B3459558F8}" presName="levelTx" presStyleLbl="revTx" presStyleIdx="2" presStyleCnt="3">
        <dgm:presLayoutVars>
          <dgm:chMax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BCBAB783-B639-40A2-85E0-42072715B9FE}" srcId="{8B876915-9E77-4202-BFED-27D5CE18CB52}" destId="{A4FF404B-8B6B-454E-AA74-D97E0F6434C9}" srcOrd="0" destOrd="0" parTransId="{7DDB30B6-C283-4DD6-BF46-166B7152A633}" sibTransId="{25F2DC44-F01D-47F1-A113-BCD1F998F0DB}"/>
    <dgm:cxn modelId="{4E69168B-756B-4FE4-8F0D-4CBBBC51C5CB}" srcId="{8B876915-9E77-4202-BFED-27D5CE18CB52}" destId="{4783807F-8F8A-47F9-84BA-7BCA75723D13}" srcOrd="1" destOrd="0" parTransId="{EFE746E6-D812-4E46-84E5-1CD83A79B261}" sibTransId="{6AAD95EC-68CD-4F72-81F2-62066CF5FC11}"/>
    <dgm:cxn modelId="{6B9558BC-FD79-4593-A71B-6C83DD34F273}" srcId="{8B876915-9E77-4202-BFED-27D5CE18CB52}" destId="{48D1D9B3-3496-475C-9DF8-C4B3459558F8}" srcOrd="2" destOrd="0" parTransId="{340F59E4-73CB-4A3C-B625-8D851C1FBAD4}" sibTransId="{4DA4AB78-75B8-4C2A-82CA-DA3B54AB72C8}"/>
    <dgm:cxn modelId="{E07ED4F2-D65D-46E0-939B-EBF584CB8B91}" type="presOf" srcId="{8B876915-9E77-4202-BFED-27D5CE18CB52}" destId="{E0F0534F-0180-45FB-ADFA-4BF391DB2BB7}" srcOrd="0" destOrd="0" presId="urn:microsoft.com/office/officeart/2005/8/layout/pyramid1"/>
    <dgm:cxn modelId="{46A0E906-6881-4671-9EA3-67DE6E36D440}" type="presParOf" srcId="{E0F0534F-0180-45FB-ADFA-4BF391DB2BB7}" destId="{F947BBBB-16D9-4445-A05A-AB1329604F1E}" srcOrd="0" destOrd="0" presId="urn:microsoft.com/office/officeart/2005/8/layout/pyramid1"/>
    <dgm:cxn modelId="{2293CD63-6660-438E-A8F7-69740E46D84F}" type="presParOf" srcId="{F947BBBB-16D9-4445-A05A-AB1329604F1E}" destId="{CBD25FC9-1D5A-4BCB-AD16-B11A87CF755B}" srcOrd="0" destOrd="0" presId="urn:microsoft.com/office/officeart/2005/8/layout/pyramid1"/>
    <dgm:cxn modelId="{93CE9313-1E75-4276-81BF-25197B55BED7}" type="presOf" srcId="{A4FF404B-8B6B-454E-AA74-D97E0F6434C9}" destId="{CBD25FC9-1D5A-4BCB-AD16-B11A87CF755B}" srcOrd="0" destOrd="0" presId="urn:microsoft.com/office/officeart/2005/8/layout/pyramid1"/>
    <dgm:cxn modelId="{D4F7CEF5-01D1-47F7-9D4C-2823E3E7F74B}" type="presParOf" srcId="{F947BBBB-16D9-4445-A05A-AB1329604F1E}" destId="{BD102B42-CA5B-4EB4-9B60-A8D71148E958}" srcOrd="1" destOrd="0" presId="urn:microsoft.com/office/officeart/2005/8/layout/pyramid1"/>
    <dgm:cxn modelId="{206B6BC9-3644-4E93-95C1-C8C463EB8D2B}" type="presOf" srcId="{A4FF404B-8B6B-454E-AA74-D97E0F6434C9}" destId="{BD102B42-CA5B-4EB4-9B60-A8D71148E958}" srcOrd="1" destOrd="0" presId="urn:microsoft.com/office/officeart/2005/8/layout/pyramid1"/>
    <dgm:cxn modelId="{620CBF81-8921-428C-894F-0E077CDBD1DA}" type="presParOf" srcId="{E0F0534F-0180-45FB-ADFA-4BF391DB2BB7}" destId="{D659F79D-6ACF-4011-ACB6-060241056567}" srcOrd="1" destOrd="0" presId="urn:microsoft.com/office/officeart/2005/8/layout/pyramid1"/>
    <dgm:cxn modelId="{1C00EC3C-97AC-42DE-B58D-F1EF74D9D09D}" type="presParOf" srcId="{D659F79D-6ACF-4011-ACB6-060241056567}" destId="{35788B56-FD3C-4486-9456-1435F756F0C4}" srcOrd="0" destOrd="0" presId="urn:microsoft.com/office/officeart/2005/8/layout/pyramid1"/>
    <dgm:cxn modelId="{286EB571-AB52-4CFD-8F31-E24E0B1C348E}" type="presOf" srcId="{4783807F-8F8A-47F9-84BA-7BCA75723D13}" destId="{35788B56-FD3C-4486-9456-1435F756F0C4}" srcOrd="0" destOrd="0" presId="urn:microsoft.com/office/officeart/2005/8/layout/pyramid1"/>
    <dgm:cxn modelId="{37762035-D92E-4464-8824-7AD8300AA8D0}" type="presParOf" srcId="{D659F79D-6ACF-4011-ACB6-060241056567}" destId="{84EA6FD0-D830-4B6D-AC94-FDCB837C9AD4}" srcOrd="1" destOrd="0" presId="urn:microsoft.com/office/officeart/2005/8/layout/pyramid1"/>
    <dgm:cxn modelId="{847C2482-AB1D-43AD-AF2C-3D75215D833C}" type="presOf" srcId="{4783807F-8F8A-47F9-84BA-7BCA75723D13}" destId="{84EA6FD0-D830-4B6D-AC94-FDCB837C9AD4}" srcOrd="1" destOrd="0" presId="urn:microsoft.com/office/officeart/2005/8/layout/pyramid1"/>
    <dgm:cxn modelId="{334D9E96-79BE-461B-9F70-5F7B67F28717}" type="presParOf" srcId="{E0F0534F-0180-45FB-ADFA-4BF391DB2BB7}" destId="{2FDA7F19-6B19-4D17-8C1F-3FBB8F8BBB0B}" srcOrd="2" destOrd="0" presId="urn:microsoft.com/office/officeart/2005/8/layout/pyramid1"/>
    <dgm:cxn modelId="{50FA6E5A-0836-434C-8172-F4E1ADB48199}" type="presParOf" srcId="{2FDA7F19-6B19-4D17-8C1F-3FBB8F8BBB0B}" destId="{FAB36014-655B-4A21-8D56-34373E886435}" srcOrd="0" destOrd="0" presId="urn:microsoft.com/office/officeart/2005/8/layout/pyramid1"/>
    <dgm:cxn modelId="{8135C600-DC41-4FF8-95D4-5AB0320A7253}" type="presOf" srcId="{48D1D9B3-3496-475C-9DF8-C4B3459558F8}" destId="{FAB36014-655B-4A21-8D56-34373E886435}" srcOrd="0" destOrd="0" presId="urn:microsoft.com/office/officeart/2005/8/layout/pyramid1"/>
    <dgm:cxn modelId="{51F77E1F-DEF1-4E30-BF40-F668AF2DAFB1}" type="presParOf" srcId="{2FDA7F19-6B19-4D17-8C1F-3FBB8F8BBB0B}" destId="{8AE93D38-A083-40AC-801B-97279C9816A0}" srcOrd="1" destOrd="0" presId="urn:microsoft.com/office/officeart/2005/8/layout/pyramid1"/>
    <dgm:cxn modelId="{C3482B45-705B-4B02-A2C4-B76619446EF3}" type="presOf" srcId="{48D1D9B3-3496-475C-9DF8-C4B3459558F8}" destId="{8AE93D38-A083-40AC-801B-97279C9816A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main"/>
    </a:ext>
  </dgm:extLst>
</dgm:dataModel>
</file>

<file path=ppt/diagrams/data4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3A050277-AD31-4120-B912-03EF87FFA8F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17CD45A-B6A9-44B9-969A-A2CED997A36E}" type="parTrans" cxnId="{07DAE873-DF80-4C81-A193-23D625F1060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3B3DE45-6841-4CA6-83F0-2576F43E6F4C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nb-NO" sz="1600" smtClean="0"/>
            <a:t>Bilateral thinking (Outcomes)</a:t>
          </a:r>
          <a:endParaRPr lang="en-GB" sz="1600"/>
        </a:p>
      </dgm:t>
    </dgm:pt>
    <dgm:pt modelId="{3093B2AA-A39A-4BAF-83DC-E7CA24080C79}" type="parTrans" cxnId="{BD542902-B35E-4F2D-96A7-9C5A07D1337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AA438FF-F53F-4ED2-93BB-6ED575B192E4}">
      <dgm:prSet phldrT="[Text]"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400" smtClean="0"/>
            <a:t>Extent of cooperation</a:t>
          </a:r>
          <a:endParaRPr lang="en-GB" sz="1400"/>
        </a:p>
      </dgm:t>
    </dgm:pt>
    <dgm:pt modelId="{FC891C52-74EF-4986-9514-5DE825F5367A}" type="sibTrans" cxnId="{BD542902-B35E-4F2D-96A7-9C5A07D1337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DCF5982-957B-4DA8-9F1B-6040283C2094}" type="parTrans" cxnId="{1B2E90E4-B63B-4423-A7DC-1EF97357EB4D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14B6131-1226-4B60-BC7E-CABF1E826E7D}">
      <dgm:prSet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400" smtClean="0"/>
            <a:t>Shared results</a:t>
          </a:r>
          <a:endParaRPr lang="nb-NO" sz="1400"/>
        </a:p>
      </dgm:t>
    </dgm:pt>
    <dgm:pt modelId="{2FE3C81C-BD89-41A3-87D8-F171A342A737}" type="sibTrans" cxnId="{1B2E90E4-B63B-4423-A7DC-1EF97357EB4D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D3F8273-5B20-49D0-98BC-29943375B704}" type="parTrans" cxnId="{42408B87-2A21-49FE-AA28-D1E1204FCE1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FBFFF5C8-69AF-4433-95B1-0B881CC5B39B}">
      <dgm:prSet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400" smtClean="0"/>
            <a:t>Improved knowledge and  mutual understanding</a:t>
          </a:r>
          <a:endParaRPr lang="nb-NO" sz="1400"/>
        </a:p>
      </dgm:t>
    </dgm:pt>
    <dgm:pt modelId="{88B4E3C9-907C-4099-A235-9B291C2B7CB6}" type="sibTrans" cxnId="{42408B87-2A21-49FE-AA28-D1E1204FCE1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DD6018C-A4E7-4E82-8245-EE21ECDE0C32}" type="parTrans" cxnId="{D8DA056F-D25B-43EA-8395-6C8F573B930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D5AE488-1034-48A8-8D89-3280945D88F9}">
      <dgm:prSet custT="1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nb-NO" sz="1400" smtClean="0"/>
            <a:t>Wider effects</a:t>
          </a:r>
          <a:endParaRPr lang="nb-NO" sz="1400"/>
        </a:p>
      </dgm:t>
    </dgm:pt>
    <dgm:pt modelId="{FBB23FF4-0D43-4BA1-829F-A9C4A82F0847}" type="sibTrans" cxnId="{D8DA056F-D25B-43EA-8395-6C8F573B930A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5FD7E9A-D52E-441E-BA90-169185956DB9}" type="sibTrans" cxnId="{07DAE873-DF80-4C81-A193-23D625F1060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5959163-3D53-41F0-993A-9A54DE6D4B2A}" type="pres">
      <dgm:prSet presAssocID="{3A050277-AD31-4120-B912-03EF87FFA8F2}" presName="Name0">
        <dgm:presLayoutVars>
          <dgm:dir/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77AAF52-EA11-44E2-B9DD-95E79D2E8B8F}" type="pres">
      <dgm:prSet presAssocID="{43B3DE45-6841-4CA6-83F0-2576F43E6F4C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B91DEA0F-F94D-4B35-816F-D3746F1891B5}" type="pres">
      <dgm:prSet presAssocID="{43B3DE45-6841-4CA6-83F0-2576F43E6F4C}" presName="parTx" presStyleLbl="alignNode1" presStyleCnt="1" custLinFactNeighborX="289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AA36DBA-B018-40DC-9D05-3B46B8E3BFA8}" type="pres">
      <dgm:prSet presAssocID="{43B3DE45-6841-4CA6-83F0-2576F43E6F4C}" presName="desTx" presStyleLbl="alignAccFollowNode1" presStyleCnt="1" custScaleY="100000" custLinFactNeighborX="1" custLinFactNeighborY="-249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07DAE873-DF80-4C81-A193-23D625F1060B}" srcId="{3A050277-AD31-4120-B912-03EF87FFA8F2}" destId="{43B3DE45-6841-4CA6-83F0-2576F43E6F4C}" srcOrd="0" destOrd="0" parTransId="{717CD45A-B6A9-44B9-969A-A2CED997A36E}" sibTransId="{B5FD7E9A-D52E-441E-BA90-169185956DB9}"/>
    <dgm:cxn modelId="{BD542902-B35E-4F2D-96A7-9C5A07D13379}" srcId="{43B3DE45-6841-4CA6-83F0-2576F43E6F4C}" destId="{BAA438FF-F53F-4ED2-93BB-6ED575B192E4}" srcOrd="0" destOrd="0" parTransId="{3093B2AA-A39A-4BAF-83DC-E7CA24080C79}" sibTransId="{FC891C52-74EF-4986-9514-5DE825F5367A}"/>
    <dgm:cxn modelId="{1B2E90E4-B63B-4423-A7DC-1EF97357EB4D}" srcId="{43B3DE45-6841-4CA6-83F0-2576F43E6F4C}" destId="{814B6131-1226-4B60-BC7E-CABF1E826E7D}" srcOrd="1" destOrd="0" parTransId="{7DCF5982-957B-4DA8-9F1B-6040283C2094}" sibTransId="{2FE3C81C-BD89-41A3-87D8-F171A342A737}"/>
    <dgm:cxn modelId="{42408B87-2A21-49FE-AA28-D1E1204FCE19}" srcId="{43B3DE45-6841-4CA6-83F0-2576F43E6F4C}" destId="{FBFFF5C8-69AF-4433-95B1-0B881CC5B39B}" srcOrd="2" destOrd="0" parTransId="{DD3F8273-5B20-49D0-98BC-29943375B704}" sibTransId="{88B4E3C9-907C-4099-A235-9B291C2B7CB6}"/>
    <dgm:cxn modelId="{D8DA056F-D25B-43EA-8395-6C8F573B930A}" srcId="{43B3DE45-6841-4CA6-83F0-2576F43E6F4C}" destId="{2D5AE488-1034-48A8-8D89-3280945D88F9}" srcOrd="3" destOrd="0" parTransId="{6DD6018C-A4E7-4E82-8245-EE21ECDE0C32}" sibTransId="{FBB23FF4-0D43-4BA1-829F-A9C4A82F0847}"/>
    <dgm:cxn modelId="{406EC273-A05D-4CD3-82DD-2E2E662E8871}" type="presOf" srcId="{3A050277-AD31-4120-B912-03EF87FFA8F2}" destId="{25959163-3D53-41F0-993A-9A54DE6D4B2A}" srcOrd="0" destOrd="0" presId="urn:microsoft.com/office/officeart/2005/8/layout/hList1"/>
    <dgm:cxn modelId="{0536142F-F7D5-43F1-B129-B7FD86506EEC}" type="presParOf" srcId="{25959163-3D53-41F0-993A-9A54DE6D4B2A}" destId="{777AAF52-EA11-44E2-B9DD-95E79D2E8B8F}" srcOrd="0" destOrd="0" presId="urn:microsoft.com/office/officeart/2005/8/layout/hList1"/>
    <dgm:cxn modelId="{B7BD6B3A-1758-4750-BC35-0A982C58B323}" type="presParOf" srcId="{777AAF52-EA11-44E2-B9DD-95E79D2E8B8F}" destId="{B91DEA0F-F94D-4B35-816F-D3746F1891B5}" srcOrd="0" destOrd="0" presId="urn:microsoft.com/office/officeart/2005/8/layout/hList1"/>
    <dgm:cxn modelId="{367BC33E-EF38-4CA2-804D-0A25008A96A1}" type="presOf" srcId="{43B3DE45-6841-4CA6-83F0-2576F43E6F4C}" destId="{B91DEA0F-F94D-4B35-816F-D3746F1891B5}" srcOrd="0" destOrd="0" presId="urn:microsoft.com/office/officeart/2005/8/layout/hList1"/>
    <dgm:cxn modelId="{F41CA356-C974-437C-8249-46104A39BFA8}" type="presParOf" srcId="{777AAF52-EA11-44E2-B9DD-95E79D2E8B8F}" destId="{3AA36DBA-B018-40DC-9D05-3B46B8E3BFA8}" srcOrd="1" destOrd="0" presId="urn:microsoft.com/office/officeart/2005/8/layout/hList1"/>
    <dgm:cxn modelId="{D984E781-27A1-41A8-9514-6083CF90B114}" type="presOf" srcId="{BAA438FF-F53F-4ED2-93BB-6ED575B192E4}" destId="{3AA36DBA-B018-40DC-9D05-3B46B8E3BFA8}" srcOrd="0" destOrd="0" presId="urn:microsoft.com/office/officeart/2005/8/layout/hList1"/>
    <dgm:cxn modelId="{4FCDE2BB-9182-4368-A014-CD393549FA71}" type="presOf" srcId="{814B6131-1226-4B60-BC7E-CABF1E826E7D}" destId="{3AA36DBA-B018-40DC-9D05-3B46B8E3BFA8}" srcOrd="0" destOrd="1" presId="urn:microsoft.com/office/officeart/2005/8/layout/hList1"/>
    <dgm:cxn modelId="{1B4E67D5-8A61-4328-963E-001E54F2AEF3}" type="presOf" srcId="{FBFFF5C8-69AF-4433-95B1-0B881CC5B39B}" destId="{3AA36DBA-B018-40DC-9D05-3B46B8E3BFA8}" srcOrd="0" destOrd="2" presId="urn:microsoft.com/office/officeart/2005/8/layout/hList1"/>
    <dgm:cxn modelId="{624924C0-27BA-413A-910A-45CFF86ACC5F}" type="presOf" srcId="{2D5AE488-1034-48A8-8D89-3280945D88F9}" destId="{3AA36DBA-B018-40DC-9D05-3B46B8E3BFA8}" srcOrd="0" destOrd="3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5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584A794-7799-4CE0-B873-5A003A34D04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4147FFB-A359-4EA2-A795-41307C804733}" type="parTrans" cxnId="{864E011D-CC16-4B4E-9D66-122766F83B5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0809C02-91A5-43E3-A17C-3247F420FA87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en-GB" sz="5400" smtClean="0"/>
            <a:t>Part 1 </a:t>
          </a:r>
          <a:endParaRPr lang="en-GB" sz="5400"/>
        </a:p>
      </dgm:t>
      <dgm:extLst>
        <a:ext uri="{E40237B7-FDA0-4F09-8148-C483321AD2D9}">
          <dgm14:cNvPr xmlns:dgm14="http://schemas.microsoft.com/office/drawing/2010/diagram" id="0" name="">
            <a:hlinkClick r:id="rId1" action="ppaction://hlinksldjump"/>
          </dgm14:cNvPr>
        </a:ext>
      </dgm:extLst>
    </dgm:pt>
    <dgm:pt modelId="{91C28980-DC86-4DED-9F37-EABC8E9FA565}" type="parTrans" cxnId="{01D65A28-EBBD-4289-9C6F-10757D72273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5156169-2FFD-4512-8235-5A69C37F6BFA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Results reporting in the APR</a:t>
          </a:r>
          <a:endParaRPr lang="en-GB" sz="2400"/>
        </a:p>
      </dgm:t>
    </dgm:pt>
    <dgm:pt modelId="{EB9F1D95-CEC5-4FC7-B32A-42DE92830EA6}" type="sibTrans" cxnId="{01D65A28-EBBD-4289-9C6F-10757D722733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CFD48A9-0BDD-43E2-BC60-90C234142E7B}" type="parTrans" cxnId="{06189635-C80F-4039-AE1B-E70BA9C18B4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3992799-DC86-41BA-A760-85E7721C9C42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Measuring and reporting on bilateral</a:t>
          </a:r>
          <a:endParaRPr lang="en-GB" sz="2400"/>
        </a:p>
      </dgm:t>
    </dgm:pt>
    <dgm:pt modelId="{D7CE6B5E-E496-4BC1-8E25-8DFBF8BBD9FC}" type="sibTrans" cxnId="{06189635-C80F-4039-AE1B-E70BA9C18B4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0C0C7EC-46D6-436B-94D4-64F3F7E83A79}" type="sibTrans" cxnId="{864E011D-CC16-4B4E-9D66-122766F83B5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0260357-062C-4EF2-A734-2D6723B80CBB}" type="parTrans" cxnId="{D3DCFB43-3604-4E16-A89B-5296D37B6BF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9CCBC95-2D69-4CE1-A429-E9D715762E03}">
      <dgm:prSet phldrT="[Text]" custT="1"/>
      <dgm:spPr/>
      <dgm:t>
        <a:bodyPr/>
        <a:lstStyle>
          <a:defPPr>
            <a:defRPr kern="1200" smtId="4294967295"/>
          </a:defPPr>
        </a:lstStyle>
        <a:p>
          <a:r>
            <a:rPr lang="en-GB" sz="5400" smtClean="0"/>
            <a:t>Part 2</a:t>
          </a:r>
          <a:endParaRPr lang="en-GB" sz="5400"/>
        </a:p>
      </dgm:t>
      <dgm:extLst>
        <a:ext uri="{E40237B7-FDA0-4F09-8148-C483321AD2D9}">
          <dgm14:cNvPr xmlns:dgm14="http://schemas.microsoft.com/office/drawing/2010/diagram" id="0" name="">
            <a:hlinkClick r:id="rId2" action="ppaction://hlinksldjump"/>
          </dgm14:cNvPr>
        </a:ext>
      </dgm:extLst>
    </dgm:pt>
    <dgm:pt modelId="{F9DB9AE6-3E47-4DD2-B566-BD6558F5298F}" type="parTrans" cxnId="{194C79AA-2BA5-4AA0-9A62-EB5DC01AA607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9BCF69E-4158-4BBA-8C1A-DB87AC53A83F}">
      <dgm:prSet phldrT="[Text]" custT="1"/>
      <dgm:spPr/>
      <dgm:t>
        <a:bodyPr anchor="ctr"/>
        <a:lstStyle>
          <a:defPPr>
            <a:defRPr kern="1200" smtId="4294967295"/>
          </a:defPPr>
        </a:lstStyle>
        <a:p>
          <a:r>
            <a:rPr lang="en-GB" sz="2400" smtClean="0"/>
            <a:t>Evaluation</a:t>
          </a:r>
          <a:endParaRPr lang="en-GB" sz="2400"/>
        </a:p>
      </dgm:t>
    </dgm:pt>
    <dgm:pt modelId="{688F7D95-3906-4B9D-91B0-CB8792BC01C4}" type="sibTrans" cxnId="{194C79AA-2BA5-4AA0-9A62-EB5DC01AA607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333C770-D9FB-4685-BE2E-077C31714448}" type="sibTrans" cxnId="{D3DCFB43-3604-4E16-A89B-5296D37B6BF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5B8C5E8-8D78-4EB1-BB76-757CD1DA13A6}" type="pres">
      <dgm:prSet presAssocID="{B584A794-7799-4CE0-B873-5A003A34D040}" presName="Name0">
        <dgm:presLayoutVars>
          <dgm:dir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4D441BE-6E06-451A-AD3D-9ADB736B0A5E}" type="pres">
      <dgm:prSet presAssocID="{A0809C02-91A5-43E3-A17C-3247F420FA87}" presName="linNode"/>
      <dgm:spPr/>
      <dgm:t>
        <a:bodyPr/>
        <a:lstStyle>
          <a:defPPr>
            <a:defRPr kern="1200" smtId="4294967295"/>
          </a:defPPr>
        </a:lstStyle>
        <a:p/>
      </dgm:t>
    </dgm:pt>
    <dgm:pt modelId="{EE02B985-D0CE-41E7-81DA-D158B1A9B0FB}" type="pres">
      <dgm:prSet presAssocID="{A0809C02-91A5-43E3-A17C-3247F420FA87}" presName="parentShp" presStyleLbl="node1" presStyleCnt="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3BFDE5A-E0E2-4B92-911E-AA42EDB33361}" type="pres">
      <dgm:prSet presAssocID="{A0809C02-91A5-43E3-A17C-3247F420FA87}" presName="childShp" presStyleLbl="bgAccFollowNode1" presStyleCnt="2" custScaleY="7683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2F1B1F8-987B-46C1-9205-DF8E58EF6C89}" type="pres">
      <dgm:prSet presAssocID="{60C0C7EC-46D6-436B-94D4-64F3F7E83A79}" presName="spacing"/>
      <dgm:spPr/>
      <dgm:t>
        <a:bodyPr/>
        <a:lstStyle>
          <a:defPPr>
            <a:defRPr kern="1200" smtId="4294967295"/>
          </a:defPPr>
        </a:lstStyle>
        <a:p/>
      </dgm:t>
    </dgm:pt>
    <dgm:pt modelId="{84F44BDC-3770-45EA-9135-28B793435F90}" type="pres">
      <dgm:prSet presAssocID="{19CCBC95-2D69-4CE1-A429-E9D715762E03}" presName="linNode"/>
      <dgm:spPr/>
      <dgm:t>
        <a:bodyPr/>
        <a:lstStyle>
          <a:defPPr>
            <a:defRPr kern="1200" smtId="4294967295"/>
          </a:defPPr>
        </a:lstStyle>
        <a:p/>
      </dgm:t>
    </dgm:pt>
    <dgm:pt modelId="{01FE2A56-441F-417F-BDDC-93C3B75DF692}" type="pres">
      <dgm:prSet presAssocID="{19CCBC95-2D69-4CE1-A429-E9D715762E03}" presName="parentShp" presStyleLbl="node1" presStyleIdx="1" presStyleCnt="2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97D74F48-8090-4DCD-B6DF-C337AC378671}" type="pres">
      <dgm:prSet presAssocID="{19CCBC95-2D69-4CE1-A429-E9D715762E03}" presName="childShp" presStyleLbl="bgAccFollowNode1" presStyleIdx="1" presStyleCnt="2" custScaleY="7429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864E011D-CC16-4B4E-9D66-122766F83B51}" srcId="{B584A794-7799-4CE0-B873-5A003A34D040}" destId="{A0809C02-91A5-43E3-A17C-3247F420FA87}" srcOrd="0" destOrd="0" parTransId="{44147FFB-A359-4EA2-A795-41307C804733}" sibTransId="{60C0C7EC-46D6-436B-94D4-64F3F7E83A79}"/>
    <dgm:cxn modelId="{01D65A28-EBBD-4289-9C6F-10757D722733}" srcId="{A0809C02-91A5-43E3-A17C-3247F420FA87}" destId="{C5156169-2FFD-4512-8235-5A69C37F6BFA}" srcOrd="0" destOrd="0" parTransId="{91C28980-DC86-4DED-9F37-EABC8E9FA565}" sibTransId="{EB9F1D95-CEC5-4FC7-B32A-42DE92830EA6}"/>
    <dgm:cxn modelId="{06189635-C80F-4039-AE1B-E70BA9C18B4C}" srcId="{A0809C02-91A5-43E3-A17C-3247F420FA87}" destId="{A3992799-DC86-41BA-A760-85E7721C9C42}" srcOrd="1" destOrd="0" parTransId="{ACFD48A9-0BDD-43E2-BC60-90C234142E7B}" sibTransId="{D7CE6B5E-E496-4BC1-8E25-8DFBF8BBD9FC}"/>
    <dgm:cxn modelId="{D3DCFB43-3604-4E16-A89B-5296D37B6BF9}" srcId="{B584A794-7799-4CE0-B873-5A003A34D040}" destId="{19CCBC95-2D69-4CE1-A429-E9D715762E03}" srcOrd="1" destOrd="0" parTransId="{60260357-062C-4EF2-A734-2D6723B80CBB}" sibTransId="{A333C770-D9FB-4685-BE2E-077C31714448}"/>
    <dgm:cxn modelId="{194C79AA-2BA5-4AA0-9A62-EB5DC01AA607}" srcId="{19CCBC95-2D69-4CE1-A429-E9D715762E03}" destId="{49BCF69E-4158-4BBA-8C1A-DB87AC53A83F}" srcOrd="0" destOrd="0" parTransId="{F9DB9AE6-3E47-4DD2-B566-BD6558F5298F}" sibTransId="{688F7D95-3906-4B9D-91B0-CB8792BC01C4}"/>
    <dgm:cxn modelId="{DCDEDE91-212A-4E82-8B12-8A68D182ADBD}" type="presOf" srcId="{B584A794-7799-4CE0-B873-5A003A34D040}" destId="{75B8C5E8-8D78-4EB1-BB76-757CD1DA13A6}" srcOrd="0" destOrd="0" presId="urn:microsoft.com/office/officeart/2005/8/layout/vList6"/>
    <dgm:cxn modelId="{988412DC-208F-4883-B37E-C51C0E7C7096}" type="presParOf" srcId="{75B8C5E8-8D78-4EB1-BB76-757CD1DA13A6}" destId="{C4D441BE-6E06-451A-AD3D-9ADB736B0A5E}" srcOrd="0" destOrd="0" presId="urn:microsoft.com/office/officeart/2005/8/layout/vList6"/>
    <dgm:cxn modelId="{24BEC5AF-4FF9-4B42-812E-E8FE645C15E7}" type="presParOf" srcId="{C4D441BE-6E06-451A-AD3D-9ADB736B0A5E}" destId="{EE02B985-D0CE-41E7-81DA-D158B1A9B0FB}" srcOrd="0" destOrd="0" presId="urn:microsoft.com/office/officeart/2005/8/layout/vList6"/>
    <dgm:cxn modelId="{2A2657E9-9D36-4A4D-9BE4-B9447C0263AA}" type="presOf" srcId="{A0809C02-91A5-43E3-A17C-3247F420FA87}" destId="{EE02B985-D0CE-41E7-81DA-D158B1A9B0FB}" srcOrd="0" destOrd="0" presId="urn:microsoft.com/office/officeart/2005/8/layout/vList6"/>
    <dgm:cxn modelId="{E3A205D3-9FFF-4A37-9B9C-63D2B180AE45}" type="presParOf" srcId="{C4D441BE-6E06-451A-AD3D-9ADB736B0A5E}" destId="{53BFDE5A-E0E2-4B92-911E-AA42EDB33361}" srcOrd="1" destOrd="0" presId="urn:microsoft.com/office/officeart/2005/8/layout/vList6"/>
    <dgm:cxn modelId="{1A4AC611-AAB7-4112-B1BE-AF0FDEE7DB1E}" type="presOf" srcId="{C5156169-2FFD-4512-8235-5A69C37F6BFA}" destId="{53BFDE5A-E0E2-4B92-911E-AA42EDB33361}" srcOrd="0" destOrd="0" presId="urn:microsoft.com/office/officeart/2005/8/layout/vList6"/>
    <dgm:cxn modelId="{448629A4-FE54-450F-BCC2-824B118996F1}" type="presOf" srcId="{A3992799-DC86-41BA-A760-85E7721C9C42}" destId="{53BFDE5A-E0E2-4B92-911E-AA42EDB33361}" srcOrd="0" destOrd="1" presId="urn:microsoft.com/office/officeart/2005/8/layout/vList6"/>
    <dgm:cxn modelId="{ACF04187-FB6B-4D19-97E4-AE9617F03275}" type="presParOf" srcId="{75B8C5E8-8D78-4EB1-BB76-757CD1DA13A6}" destId="{12F1B1F8-987B-46C1-9205-DF8E58EF6C89}" srcOrd="1" destOrd="0" presId="urn:microsoft.com/office/officeart/2005/8/layout/vList6"/>
    <dgm:cxn modelId="{41A81E55-9827-4C19-B959-DC7FC3C8E268}" type="presParOf" srcId="{75B8C5E8-8D78-4EB1-BB76-757CD1DA13A6}" destId="{84F44BDC-3770-45EA-9135-28B793435F90}" srcOrd="2" destOrd="0" presId="urn:microsoft.com/office/officeart/2005/8/layout/vList6"/>
    <dgm:cxn modelId="{C5E73132-EAF9-48F1-AB94-9835EE8987E2}" type="presParOf" srcId="{84F44BDC-3770-45EA-9135-28B793435F90}" destId="{01FE2A56-441F-417F-BDDC-93C3B75DF692}" srcOrd="0" destOrd="0" presId="urn:microsoft.com/office/officeart/2005/8/layout/vList6"/>
    <dgm:cxn modelId="{85F6323B-EC10-488B-AA97-9DF18A610EAE}" type="presOf" srcId="{19CCBC95-2D69-4CE1-A429-E9D715762E03}" destId="{01FE2A56-441F-417F-BDDC-93C3B75DF692}" srcOrd="0" destOrd="0" presId="urn:microsoft.com/office/officeart/2005/8/layout/vList6"/>
    <dgm:cxn modelId="{D8DD5136-4171-4BE2-A692-5EDEB83C5748}" type="presParOf" srcId="{84F44BDC-3770-45EA-9135-28B793435F90}" destId="{97D74F48-8090-4DCD-B6DF-C337AC378671}" srcOrd="1" destOrd="0" presId="urn:microsoft.com/office/officeart/2005/8/layout/vList6"/>
    <dgm:cxn modelId="{B3B75017-4A5D-4A5D-A326-F04B458055CA}" type="presOf" srcId="{49BCF69E-4158-4BBA-8C1A-DB87AC53A83F}" destId="{97D74F48-8090-4DCD-B6DF-C337AC378671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5300" name=""/>
      <dsp:cNvGrpSpPr/>
    </dsp:nvGrpSpPr>
    <dsp:grpSpPr/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6" name=""/>
      <dsp:cNvGrpSpPr/>
    </dsp:nvGrpSpPr>
    <dsp:grpSpPr/>
  </dsp:spTree>
</dsp:drawing>
</file>

<file path=ppt/diagrams/drawing4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26628" name=""/>
      <dsp:cNvGrpSpPr/>
    </dsp:nvGrpSpPr>
    <dsp:grpSpPr/>
  </dsp:spTree>
</dsp:drawing>
</file>

<file path=ppt/diagrams/drawing5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type="rightArrow" r:blip="" zOrderOff="-2">
                <dgm:adjLst>
                  <dgm:adj idx="1" val="0.75"/>
                </dgm:adjLst>
              </dgm:shape>
            </dgm:if>
            <dgm:else name="Name10">
              <dgm:shape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/>
          </dgm:ruleLst>
        </dgm:layoutNode>
      </dgm:layoutNode>
      <dgm:forEach name="Name11" axis="followSib" ptType="sibTrans" cnt="1">
        <dgm:layoutNode name="spacing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/>
          </dgm:ruleLst>
        </dgm:layoutNode>
      </dgm:layoutNode>
    </dgm:forEach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/>
          </dgm:ruleLst>
        </dgm:layoutNode>
      </dgm:layoutNode>
    </dgm:forEach>
  </dgm:layoutNode>
</dgm:layoutDef>
</file>

<file path=ppt/diagrams/layout4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/>
      <dgm:rule type="primFontSz" for="des" forName="parTx" val="5"/>
    </dgm:ruleLst>
    <dgm:forEach name="Name4" axis="ch" ptType="node">
      <dgm:layoutNode name="composite">
        <dgm:alg type="composite"/>
        <dgm:shape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/>
          </dgm:ruleLst>
        </dgm:layoutNode>
      </dgm:layoutNode>
      <dgm:forEach name="Name5" axis="followSib" ptType="sibTrans" cnt="1">
        <dgm:layoutNode name="space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type="rightArrow" r:blip="" zOrderOff="-2">
                <dgm:adjLst>
                  <dgm:adj idx="1" val="0.75"/>
                </dgm:adjLst>
              </dgm:shape>
            </dgm:if>
            <dgm:else name="Name10">
              <dgm:shape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/>
          </dgm:ruleLst>
        </dgm:layoutNode>
      </dgm:layoutNode>
      <dgm:forEach name="Name11" axis="followSib" ptType="sibTrans" cnt="1">
        <dgm:layoutNode name="spacing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emf" /></Relationships>
</file>

<file path=ppt/drawings/drawing1.xml><?xml version="1.0" encoding="utf-8"?>
<c:userShapes xmlns:cdr="http://schemas.openxmlformats.org/drawingml/2006/chartDrawing" xmlns:a="http://schemas.openxmlformats.org/drawingml/2006/main" xmlns:r="http://schemas.openxmlformats.org/officeDocument/2006/relationships" xmlns:c="http://schemas.openxmlformats.org/drawingml/2006/chart">
  <cdr:relSizeAnchor>
    <cdr:from>
      <cdr:x>0.82522997444058643</cdr:x>
      <cdr:y>0.31146999703794337</cdr:y>
    </cdr:from>
    <cdr:to>
      <cdr:x>0.991900031949267</cdr:x>
      <cdr:y>0.37460999373420972</cdr:y>
    </cdr:to>
    <cdr:sp macro="" textlink="">
      <cdr:nvSpPr>
        <cdr:cNvPr id="2" name="TextBox 1"/>
        <cdr:cNvSpPr txBox="1"/>
      </cdr:nvSpPr>
      <cdr:spPr>
        <a:xfrm>
          <a:off x="6791313" y="1409702"/>
          <a:ext cx="1371628" cy="285769"/>
        </a:xfrm>
        <a:prstGeom prst="rect">
          <a:avLst/>
        </a:prstGeom>
      </cdr:spPr>
      <cdr:txBody>
        <a:bodyPr vertOverflow="clip" wrap="square" rtlCol="0"/>
        <a:lstStyle>
          <a:defPPr>
            <a:defRPr kern="1200" smtId="4294967295"/>
          </a:defPPr>
        </a:lstStyle>
        <a:p>
          <a:pPr>
            <a:defRPr smtId="4294967295">
              <a:solidFill>
                <a:prstClr val="black"/>
              </a:solidFill>
            </a:defRPr>
          </a:pPr>
          <a:endParaRPr lang="en-GB" sz="1100" b="1"/>
        </a:p>
      </cdr:txBody>
    </cdr:sp>
  </cdr:relSizeAnchor>
  <cdr:relSizeAnchor>
    <cdr:from>
      <cdr:x>0.82407002390166861</cdr:x>
      <cdr:y>0.38301999957697136</cdr:y>
    </cdr:from>
    <cdr:to>
      <cdr:x>0.98842997609833139</cdr:x>
      <cdr:y>0.73448000920044421</cdr:y>
    </cdr:to>
    <cdr:sp macro="" textlink="">
      <cdr:nvSpPr>
        <cdr:cNvPr id="3" name="Rectangular Callout 2"/>
        <cdr:cNvSpPr/>
      </cdr:nvSpPr>
      <cdr:spPr>
        <a:xfrm>
          <a:off x="6781767" y="1733534"/>
          <a:ext cx="1352617" cy="1590695"/>
        </a:xfrm>
        <a:prstGeom prst="wedgeRectCallout">
          <a:avLst>
            <a:gd name="adj1" fmla="val -107579"/>
            <a:gd name="adj2" fmla="val -61673"/>
          </a:avLst>
        </a:prstGeom>
      </cdr:spPr>
      <cdr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cdr:style>
      <cdr:txBody>
        <a:bodyPr vertOverflow="clip"/>
        <a:lstStyle>
          <a:defPPr>
            <a:defRPr kern="1200" smtId="4294967295"/>
          </a:defPPr>
        </a:lstStyle>
        <a:p>
          <a:r>
            <a:rPr lang="en-US" sz="1600" b="1" smtClean="0"/>
            <a:t>98 projects of a total of 280.</a:t>
          </a:r>
        </a:p>
        <a:p>
          <a:endParaRPr lang="en-US" sz="1600" b="1"/>
        </a:p>
        <a:p>
          <a:r>
            <a:rPr lang="en-US" sz="1600" b="1" smtClean="0"/>
            <a:t>29 projects with a dpp </a:t>
          </a:r>
          <a:endParaRPr lang="en-US" sz="1600" b="1"/>
        </a:p>
      </cdr:txBody>
    </cdr:sp>
  </cdr:relSizeAnchor>
</c:userShape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.xml" /><Relationship Id="rId4" Type="http://schemas.openxmlformats.org/officeDocument/2006/relationships/tags" Target="../tags/tag5.xml" /><Relationship Id="rId5" Type="http://schemas.openxmlformats.org/officeDocument/2006/relationships/tags" Target="../tags/tag6.xml" /><Relationship Id="rId6" Type="http://schemas.openxmlformats.org/officeDocument/2006/relationships/tags" Target="../tags/tag7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0.xml" /><Relationship Id="rId4" Type="http://schemas.openxmlformats.org/officeDocument/2006/relationships/tags" Target="../tags/tag191.xml" /><Relationship Id="rId5" Type="http://schemas.openxmlformats.org/officeDocument/2006/relationships/tags" Target="../tags/tag192.xml" /><Relationship Id="rId6" Type="http://schemas.openxmlformats.org/officeDocument/2006/relationships/tags" Target="../tags/tag193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D8EBEF81-27A3-4EC3-ACA3-A01332BD6526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659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422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140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91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008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 bwMode="auto">
          <a:xfrm>
            <a:off x="422275" y="4761954"/>
            <a:ext cx="5873432" cy="4534446"/>
          </a:xfrm>
          <a:noFill/>
        </p:spPr>
        <p:txBody>
          <a:bodyPr wrap="square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 bwMode="auto">
          <a:noFill/>
          <a:ln>
            <a:miter lim="800000"/>
          </a:ln>
        </p:spPr>
        <p:txBody>
          <a:bodyPr wrap="square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94B2EF-05C1-4A15-BB99-BA19AD48253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</a:p>
        </p:txBody>
      </p:sp>
    </p:spTree>
    <p:extLst>
      <p:ext uri="{BB962C8B-B14F-4D97-AF65-F5344CB8AC3E}">
        <p14:creationId xmlns:p14="http://schemas.microsoft.com/office/powerpoint/2010/main" val="1134731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>
                <a:solidFill>
                  <a:prstClr val="black"/>
                </a:solidFill>
              </a:rPr>
              <a:pPr>
                <a:defRPr/>
              </a:pPr>
              <a:t>10</a:t>
            </a:fld>
          </a:p>
        </p:txBody>
      </p:sp>
    </p:spTree>
    <p:extLst>
      <p:ext uri="{BB962C8B-B14F-4D97-AF65-F5344CB8AC3E}">
        <p14:creationId xmlns:p14="http://schemas.microsoft.com/office/powerpoint/2010/main" val="1598933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>
                <a:solidFill>
                  <a:prstClr val="black"/>
                </a:solidFill>
              </a:rPr>
              <a:pPr>
                <a:defRPr/>
              </a:pPr>
              <a:t>11</a:t>
            </a:fld>
          </a:p>
        </p:txBody>
      </p:sp>
    </p:spTree>
    <p:extLst>
      <p:ext uri="{BB962C8B-B14F-4D97-AF65-F5344CB8AC3E}">
        <p14:creationId xmlns:p14="http://schemas.microsoft.com/office/powerpoint/2010/main" val="3619074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159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527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360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320040" y="4777194"/>
            <a:ext cx="6055360" cy="3908614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C7BCEB2A-038C-4EFF-BE92-5E0974619DDE}" type="slidenum">
              <a:rPr lang="fr-FR">
                <a:solidFill>
                  <a:prstClr val="black"/>
                </a:solidFill>
              </a:rPr>
              <a:pPr>
                <a:defRPr/>
              </a:pPr>
              <a:t>25</a:t>
            </a:fld>
          </a:p>
        </p:txBody>
      </p:sp>
    </p:spTree>
    <p:extLst>
      <p:ext uri="{BB962C8B-B14F-4D97-AF65-F5344CB8AC3E}">
        <p14:creationId xmlns:p14="http://schemas.microsoft.com/office/powerpoint/2010/main" val="3143979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>
                <a:solidFill>
                  <a:prstClr val="black"/>
                </a:solidFill>
              </a:rPr>
              <a:pPr>
                <a:defRPr/>
              </a:pPr>
              <a:t>29</a:t>
            </a:fld>
          </a:p>
        </p:txBody>
      </p:sp>
    </p:spTree>
    <p:extLst>
      <p:ext uri="{BB962C8B-B14F-4D97-AF65-F5344CB8AC3E}">
        <p14:creationId xmlns:p14="http://schemas.microsoft.com/office/powerpoint/2010/main" val="2486671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>
              <a:defRPr/>
            </a:pPr>
            <a:fld id="{2E69E081-A961-4EA3-9A9B-4CFF390C7B4D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86311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defPPr>
              <a:defRPr kern="1200" smtId="4294967295"/>
            </a:defPPr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3A8DF6B-D000-4424-AB64-D710AAE5C964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1400"/>
            </a:lvl1pPr>
          </a:lstStyle>
          <a:p>
            <a:pPr algn="r">
              <a:defRPr/>
            </a:pPr>
            <a:fld id="{C36C45C2-5B32-4DCF-A758-BB53B393D4EB}" type="slidenum">
              <a:rPr lang="fr-FR" smtClean="0"/>
              <a:pPr algn="r"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E417D23-EFA2-4C47-8DAC-47F813F27D7F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6436C4-D2CA-41D4-A95D-1A0F0B6E6BD1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D667CD-015A-49AC-A2E3-46D340CDABDA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3EA5D22-5403-4A7D-A841-63E5B4F896FC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0A9B513-3D55-4071-867F-7593ACC2D5CB}" type="datetime1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1C201B3-752C-49D9-95EC-961A2817F42B}" type="slidenum">
              <a:rPr lang="fr-FR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18789615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007686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590750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554709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781062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195197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021355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054802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953254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638715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123780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817068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17/12/2015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fontAlgn="auto">
              <a:spcBef>
                <a:spcPct val="0"/>
              </a:spcBef>
              <a:spcAft>
                <a:spcPct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image" Target="../media/image1.gif" /><Relationship Id="rId8" Type="http://schemas.openxmlformats.org/officeDocument/2006/relationships/image" Target="../media/image2.gif" /><Relationship Id="rId9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slideLayout" Target="../slideLayouts/slideLayout16.xml" /><Relationship Id="rId11" Type="http://schemas.openxmlformats.org/officeDocument/2006/relationships/slideLayout" Target="../slideLayouts/slideLayout17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8.xml" /><Relationship Id="rId3" Type="http://schemas.openxmlformats.org/officeDocument/2006/relationships/slideLayout" Target="../slideLayouts/slideLayout9.xml" /><Relationship Id="rId4" Type="http://schemas.openxmlformats.org/officeDocument/2006/relationships/slideLayout" Target="../slideLayouts/slideLayout10.xml" /><Relationship Id="rId5" Type="http://schemas.openxmlformats.org/officeDocument/2006/relationships/slideLayout" Target="../slideLayouts/slideLayout11.xml" /><Relationship Id="rId6" Type="http://schemas.openxmlformats.org/officeDocument/2006/relationships/slideLayout" Target="../slideLayouts/slideLayout12.xml" /><Relationship Id="rId7" Type="http://schemas.openxmlformats.org/officeDocument/2006/relationships/slideLayout" Target="../slideLayouts/slideLayout13.xml" /><Relationship Id="rId8" Type="http://schemas.openxmlformats.org/officeDocument/2006/relationships/slideLayout" Target="../slideLayouts/slideLayout14.xml" /><Relationship Id="rId9" Type="http://schemas.openxmlformats.org/officeDocument/2006/relationships/slideLayout" Target="../slideLayouts/slideLayout15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slideLayout" Target="../slideLayouts/slideLayout27.xml" /><Relationship Id="rId11" Type="http://schemas.openxmlformats.org/officeDocument/2006/relationships/slideLayout" Target="../slideLayouts/slideLayout28.xml" /><Relationship Id="rId12" Type="http://schemas.openxmlformats.org/officeDocument/2006/relationships/image" Target="../media/image1.gif" /><Relationship Id="rId13" Type="http://schemas.openxmlformats.org/officeDocument/2006/relationships/theme" Target="../theme/theme3.xml" /><Relationship Id="rId2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20.xml" /><Relationship Id="rId4" Type="http://schemas.openxmlformats.org/officeDocument/2006/relationships/slideLayout" Target="../slideLayouts/slideLayout21.xml" /><Relationship Id="rId5" Type="http://schemas.openxmlformats.org/officeDocument/2006/relationships/slideLayout" Target="../slideLayouts/slideLayout22.xml" /><Relationship Id="rId6" Type="http://schemas.openxmlformats.org/officeDocument/2006/relationships/slideLayout" Target="../slideLayouts/slideLayout23.xml" /><Relationship Id="rId7" Type="http://schemas.openxmlformats.org/officeDocument/2006/relationships/slideLayout" Target="../slideLayouts/slideLayout24.xml" /><Relationship Id="rId8" Type="http://schemas.openxmlformats.org/officeDocument/2006/relationships/slideLayout" Target="../slideLayouts/slideLayout25.xml" /><Relationship Id="rId9" Type="http://schemas.openxmlformats.org/officeDocument/2006/relationships/slideLayout" Target="../slideLayouts/slideLayout2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Image 2" descr="fond_carte_logoGRAND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 descr="fond_carte_logoGRAND_2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96" r:id="rId6"/>
  </p:sldLayoutIdLst>
  <p:transition/>
  <p:timing/>
  <p:txStyles>
    <p:titleStyle>
      <a:defPPr>
        <a:defRPr kern="1200" smtId="4294967295"/>
      </a:defPPr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A9908-9922-421A-BDB8-E42FF120D38F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FBFA1-BEC0-4890-858A-DEF9DFBFA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82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/>
  <p:timing/>
  <p:txStyles>
    <p:titleStyle>
      <a:defPPr>
        <a:defRPr kern="1200" smtId="4294967295"/>
      </a:defPPr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 3" descr="fond_carte_logoGRAND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/>
  <p:txStyles>
    <p:titleStyle>
      <a:defPPr>
        <a:defRPr kern="1200" smtId="4294967295"/>
      </a:defPPr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diagramColors" Target="../diagrams/colors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microsoft.com/office/2007/relationships/diagramDrawing" Target="../diagrams/drawing1.xml" /><Relationship Id="rId7" Type="http://schemas.openxmlformats.org/officeDocument/2006/relationships/diagramData" Target="../diagrams/data1.xml" /><Relationship Id="rId8" Type="http://schemas.openxmlformats.org/officeDocument/2006/relationships/diagramLayout" Target="../diagrams/layout1.xml" /><Relationship Id="rId9" Type="http://schemas.openxmlformats.org/officeDocument/2006/relationships/diagramQuickStyle" Target="../diagrams/quickStyl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tags" Target="../tags/tag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0.xml" /><Relationship Id="rId11" Type="http://schemas.openxmlformats.org/officeDocument/2006/relationships/tags" Target="../tags/tag21.xml" /><Relationship Id="rId12" Type="http://schemas.openxmlformats.org/officeDocument/2006/relationships/tags" Target="../tags/tag22.xml" /><Relationship Id="rId13" Type="http://schemas.openxmlformats.org/officeDocument/2006/relationships/tags" Target="../tags/tag23.xml" /><Relationship Id="rId14" Type="http://schemas.openxmlformats.org/officeDocument/2006/relationships/tags" Target="../tags/tag24.xml" /><Relationship Id="rId15" Type="http://schemas.openxmlformats.org/officeDocument/2006/relationships/tags" Target="../tags/tag25.xml" /><Relationship Id="rId16" Type="http://schemas.openxmlformats.org/officeDocument/2006/relationships/tags" Target="../tags/tag26.xml" /><Relationship Id="rId17" Type="http://schemas.openxmlformats.org/officeDocument/2006/relationships/tags" Target="../tags/tag27.xml" /><Relationship Id="rId18" Type="http://schemas.openxmlformats.org/officeDocument/2006/relationships/tags" Target="../tags/tag28.xml" /><Relationship Id="rId19" Type="http://schemas.openxmlformats.org/officeDocument/2006/relationships/tags" Target="../tags/tag29.xml" /><Relationship Id="rId2" Type="http://schemas.openxmlformats.org/officeDocument/2006/relationships/tags" Target="../tags/tag12.xml" /><Relationship Id="rId20" Type="http://schemas.openxmlformats.org/officeDocument/2006/relationships/tags" Target="../tags/tag30.xml" /><Relationship Id="rId21" Type="http://schemas.openxmlformats.org/officeDocument/2006/relationships/tags" Target="../tags/tag31.xml" /><Relationship Id="rId22" Type="http://schemas.openxmlformats.org/officeDocument/2006/relationships/tags" Target="../tags/tag32.xml" /><Relationship Id="rId23" Type="http://schemas.openxmlformats.org/officeDocument/2006/relationships/tags" Target="../tags/tag33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tags" Target="../tags/tag17.xml" /><Relationship Id="rId8" Type="http://schemas.openxmlformats.org/officeDocument/2006/relationships/tags" Target="../tags/tag18.xml" /><Relationship Id="rId9" Type="http://schemas.openxmlformats.org/officeDocument/2006/relationships/tags" Target="../tags/tag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8.xml" /><Relationship Id="rId4" Type="http://schemas.openxmlformats.org/officeDocument/2006/relationships/image" Target="../media/image3.jpeg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chart" Target="../charts/chart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68.xml" /><Relationship Id="rId11" Type="http://schemas.openxmlformats.org/officeDocument/2006/relationships/tags" Target="../tags/tag69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ags" Target="../tags/tag76.xml" /><Relationship Id="rId19" Type="http://schemas.openxmlformats.org/officeDocument/2006/relationships/tags" Target="../tags/tag77.xml" /><Relationship Id="rId2" Type="http://schemas.openxmlformats.org/officeDocument/2006/relationships/notesSlide" Target="../notesSlides/notesSlide6.xml" /><Relationship Id="rId20" Type="http://schemas.openxmlformats.org/officeDocument/2006/relationships/tags" Target="../tags/tag78.xml" /><Relationship Id="rId21" Type="http://schemas.openxmlformats.org/officeDocument/2006/relationships/tags" Target="../tags/tag79.xml" /><Relationship Id="rId22" Type="http://schemas.openxmlformats.org/officeDocument/2006/relationships/tags" Target="../tags/tag80.xml" /><Relationship Id="rId23" Type="http://schemas.openxmlformats.org/officeDocument/2006/relationships/tags" Target="../tags/tag81.xml" /><Relationship Id="rId24" Type="http://schemas.openxmlformats.org/officeDocument/2006/relationships/tags" Target="../tags/tag82.xml" /><Relationship Id="rId25" Type="http://schemas.openxmlformats.org/officeDocument/2006/relationships/tags" Target="../tags/tag83.xml" /><Relationship Id="rId26" Type="http://schemas.openxmlformats.org/officeDocument/2006/relationships/tags" Target="../tags/tag84.xml" /><Relationship Id="rId27" Type="http://schemas.openxmlformats.org/officeDocument/2006/relationships/tags" Target="../tags/tag85.xml" /><Relationship Id="rId28" Type="http://schemas.openxmlformats.org/officeDocument/2006/relationships/tags" Target="../tags/tag86.xml" /><Relationship Id="rId29" Type="http://schemas.openxmlformats.org/officeDocument/2006/relationships/tags" Target="../tags/tag87.xml" /><Relationship Id="rId3" Type="http://schemas.openxmlformats.org/officeDocument/2006/relationships/tags" Target="../tags/tag61.xml" /><Relationship Id="rId30" Type="http://schemas.openxmlformats.org/officeDocument/2006/relationships/tags" Target="../tags/tag88.xml" /><Relationship Id="rId31" Type="http://schemas.openxmlformats.org/officeDocument/2006/relationships/tags" Target="../tags/tag89.xml" /><Relationship Id="rId32" Type="http://schemas.openxmlformats.org/officeDocument/2006/relationships/tags" Target="../tags/tag90.xml" /><Relationship Id="rId33" Type="http://schemas.openxmlformats.org/officeDocument/2006/relationships/tags" Target="../tags/tag91.xml" /><Relationship Id="rId34" Type="http://schemas.openxmlformats.org/officeDocument/2006/relationships/tags" Target="../tags/tag92.xml" /><Relationship Id="rId35" Type="http://schemas.openxmlformats.org/officeDocument/2006/relationships/tags" Target="../tags/tag93.xml" /><Relationship Id="rId36" Type="http://schemas.openxmlformats.org/officeDocument/2006/relationships/tags" Target="../tags/tag94.xml" /><Relationship Id="rId37" Type="http://schemas.openxmlformats.org/officeDocument/2006/relationships/image" Target="../media/image4.jpeg" /><Relationship Id="rId38" Type="http://schemas.openxmlformats.org/officeDocument/2006/relationships/tags" Target="../tags/tag95.xml" /><Relationship Id="rId39" Type="http://schemas.openxmlformats.org/officeDocument/2006/relationships/tags" Target="../tags/tag96.xml" /><Relationship Id="rId4" Type="http://schemas.openxmlformats.org/officeDocument/2006/relationships/tags" Target="../tags/tag62.xml" /><Relationship Id="rId40" Type="http://schemas.openxmlformats.org/officeDocument/2006/relationships/tags" Target="../tags/tag97.xml" /><Relationship Id="rId41" Type="http://schemas.openxmlformats.org/officeDocument/2006/relationships/tags" Target="../tags/tag98.xml" /><Relationship Id="rId42" Type="http://schemas.openxmlformats.org/officeDocument/2006/relationships/image" Target="../media/image5.jpeg" /><Relationship Id="rId43" Type="http://schemas.openxmlformats.org/officeDocument/2006/relationships/tags" Target="../tags/tag99.xml" /><Relationship Id="rId44" Type="http://schemas.openxmlformats.org/officeDocument/2006/relationships/image" Target="../media/image6.jpeg" /><Relationship Id="rId45" Type="http://schemas.openxmlformats.org/officeDocument/2006/relationships/tags" Target="../tags/tag100.xml" /><Relationship Id="rId46" Type="http://schemas.openxmlformats.org/officeDocument/2006/relationships/tags" Target="../tags/tag101.xml" /><Relationship Id="rId47" Type="http://schemas.openxmlformats.org/officeDocument/2006/relationships/tags" Target="../tags/tag102.xml" /><Relationship Id="rId48" Type="http://schemas.openxmlformats.org/officeDocument/2006/relationships/tags" Target="../tags/tag103.xml" /><Relationship Id="rId49" Type="http://schemas.openxmlformats.org/officeDocument/2006/relationships/image" Target="../media/image7.jpeg" /><Relationship Id="rId5" Type="http://schemas.openxmlformats.org/officeDocument/2006/relationships/tags" Target="../tags/tag63.xml" /><Relationship Id="rId50" Type="http://schemas.openxmlformats.org/officeDocument/2006/relationships/tags" Target="../tags/tag104.xml" /><Relationship Id="rId51" Type="http://schemas.openxmlformats.org/officeDocument/2006/relationships/image" Target="../media/image8.png" /><Relationship Id="rId52" Type="http://schemas.openxmlformats.org/officeDocument/2006/relationships/tags" Target="../tags/tag105.xml" /><Relationship Id="rId53" Type="http://schemas.openxmlformats.org/officeDocument/2006/relationships/image" Target="../media/image9.png" /><Relationship Id="rId54" Type="http://schemas.openxmlformats.org/officeDocument/2006/relationships/tags" Target="../tags/tag106.xml" /><Relationship Id="rId55" Type="http://schemas.openxmlformats.org/officeDocument/2006/relationships/image" Target="../media/image10.png" /><Relationship Id="rId56" Type="http://schemas.openxmlformats.org/officeDocument/2006/relationships/tags" Target="../tags/tag107.xml" /><Relationship Id="rId57" Type="http://schemas.openxmlformats.org/officeDocument/2006/relationships/tags" Target="../tags/tag108.xml" /><Relationship Id="rId58" Type="http://schemas.openxmlformats.org/officeDocument/2006/relationships/tags" Target="../tags/tag109.xml" /><Relationship Id="rId59" Type="http://schemas.openxmlformats.org/officeDocument/2006/relationships/tags" Target="../tags/tag110.xml" /><Relationship Id="rId6" Type="http://schemas.openxmlformats.org/officeDocument/2006/relationships/tags" Target="../tags/tag64.xml" /><Relationship Id="rId60" Type="http://schemas.openxmlformats.org/officeDocument/2006/relationships/tags" Target="../tags/tag111.xml" /><Relationship Id="rId61" Type="http://schemas.openxmlformats.org/officeDocument/2006/relationships/tags" Target="../tags/tag112.xml" /><Relationship Id="rId62" Type="http://schemas.openxmlformats.org/officeDocument/2006/relationships/tags" Target="../tags/tag113.xml" /><Relationship Id="rId63" Type="http://schemas.openxmlformats.org/officeDocument/2006/relationships/tags" Target="../tags/tag114.xml" /><Relationship Id="rId64" Type="http://schemas.openxmlformats.org/officeDocument/2006/relationships/tags" Target="../tags/tag115.xml" /><Relationship Id="rId7" Type="http://schemas.openxmlformats.org/officeDocument/2006/relationships/tags" Target="../tags/tag65.xml" /><Relationship Id="rId8" Type="http://schemas.openxmlformats.org/officeDocument/2006/relationships/tags" Target="../tags/tag66.xml" /><Relationship Id="rId9" Type="http://schemas.openxmlformats.org/officeDocument/2006/relationships/tags" Target="../tags/tag6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diagramData" Target="../diagrams/data2.xml" /><Relationship Id="rId11" Type="http://schemas.openxmlformats.org/officeDocument/2006/relationships/diagramLayout" Target="../diagrams/layout2.xml" /><Relationship Id="rId12" Type="http://schemas.openxmlformats.org/officeDocument/2006/relationships/diagramQuickStyle" Target="../diagrams/quickStyle2.xml" /><Relationship Id="rId13" Type="http://schemas.openxmlformats.org/officeDocument/2006/relationships/diagramColors" Target="../diagrams/colors2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tags" Target="../tags/tag128.xml" /><Relationship Id="rId17" Type="http://schemas.openxmlformats.org/officeDocument/2006/relationships/tags" Target="../tags/tag129.xml" /><Relationship Id="rId18" Type="http://schemas.openxmlformats.org/officeDocument/2006/relationships/tags" Target="../tags/tag130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microsoft.com/office/2007/relationships/diagramDrawing" Target="../diagrams/drawing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microsoft.com/office/2007/relationships/diagramDrawing" Target="../diagrams/drawing3.xml" /><Relationship Id="rId11" Type="http://schemas.openxmlformats.org/officeDocument/2006/relationships/diagramData" Target="../diagrams/data3.xml" /><Relationship Id="rId12" Type="http://schemas.openxmlformats.org/officeDocument/2006/relationships/diagramLayout" Target="../diagrams/layout3.xml" /><Relationship Id="rId13" Type="http://schemas.openxmlformats.org/officeDocument/2006/relationships/diagramQuickStyle" Target="../diagrams/quickStyle3.xml" /><Relationship Id="rId14" Type="http://schemas.openxmlformats.org/officeDocument/2006/relationships/diagramColors" Target="../diagrams/colors3.xml" /><Relationship Id="rId15" Type="http://schemas.openxmlformats.org/officeDocument/2006/relationships/tags" Target="../tags/tag142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chart" Target="../charts/char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chart" Target="../charts/chart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hyperlink" Target="http://eeagrants.org/News/2015/Web-based-mental-health-services-for-young-people" TargetMode="External" /><Relationship Id="rId5" Type="http://schemas.openxmlformats.org/officeDocument/2006/relationships/image" Target="../media/image11.png" /><Relationship Id="rId6" Type="http://schemas.openxmlformats.org/officeDocument/2006/relationships/tags" Target="../tags/tag16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diagramColors" Target="../diagrams/colors4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microsoft.com/office/2007/relationships/diagramDrawing" Target="../diagrams/drawing4.xml" /><Relationship Id="rId7" Type="http://schemas.openxmlformats.org/officeDocument/2006/relationships/diagramData" Target="../diagrams/data4.xml" /><Relationship Id="rId8" Type="http://schemas.openxmlformats.org/officeDocument/2006/relationships/diagramLayout" Target="../diagrams/layout4.xml" /><Relationship Id="rId9" Type="http://schemas.openxmlformats.org/officeDocument/2006/relationships/diagramQuickStyle" Target="../diagrams/quickStyle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image" Target="../media/image12.png" /><Relationship Id="rId5" Type="http://schemas.openxmlformats.org/officeDocument/2006/relationships/tags" Target="../tags/tag16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69.xml" /><Relationship Id="rId3" Type="http://schemas.openxmlformats.org/officeDocument/2006/relationships/oleObject" Target="../embeddings/oleObject1.bin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package" Target="../embeddings/oleObject1.xlsx" TargetMode="Internal" /><Relationship Id="rId8" Type="http://schemas.openxmlformats.org/officeDocument/2006/relationships/image" Target="../media/image13.emf" /><Relationship Id="rId9" Type="http://schemas.openxmlformats.org/officeDocument/2006/relationships/vmlDrawing" Target="../drawings/vmlDrawing1.v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hyperlink" Target="http://eeagrants.org/News/2015/Norwegian-health-authorities-study-visit-to-Poland" TargetMode="External" /><Relationship Id="rId6" Type="http://schemas.openxmlformats.org/officeDocument/2006/relationships/image" Target="../media/image14.png" /><Relationship Id="rId7" Type="http://schemas.openxmlformats.org/officeDocument/2006/relationships/tags" Target="../tags/tag17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image" Target="../media/image15.jpeg" /><Relationship Id="rId12" Type="http://schemas.openxmlformats.org/officeDocument/2006/relationships/tags" Target="../tags/tag184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hyperlink" Target="http://eeagrants.org/News/2015/Improving-health-services-for-young-people-in-Lithuania" TargetMode="External" /><Relationship Id="rId7" Type="http://schemas.openxmlformats.org/officeDocument/2006/relationships/tags" Target="../tags/tag181.xml" /><Relationship Id="rId8" Type="http://schemas.openxmlformats.org/officeDocument/2006/relationships/tags" Target="../tags/tag182.xml" /><Relationship Id="rId9" Type="http://schemas.openxmlformats.org/officeDocument/2006/relationships/hyperlink" Target="http://eeagrants.org/News/2015/Teaming-up-for-better-health" TargetMode="Externa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tags" Target="../tags/tag185.xml" /><Relationship Id="rId3" Type="http://schemas.openxmlformats.org/officeDocument/2006/relationships/image" Target="../media/image16.png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hyperlink" Target="http://eeagrants.org/Results-data/Toolbox-for-programmes/DoRIS-manuals-and-training-material" TargetMode="External" /><Relationship Id="rId8" Type="http://schemas.openxmlformats.org/officeDocument/2006/relationships/image" Target="../media/image17.png" /><Relationship Id="rId9" Type="http://schemas.openxmlformats.org/officeDocument/2006/relationships/tags" Target="../tags/tag189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194.xml" /><Relationship Id="rId4" Type="http://schemas.openxmlformats.org/officeDocument/2006/relationships/image" Target="../media/image3.jpeg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diagramColors" Target="../diagrams/colors5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microsoft.com/office/2007/relationships/diagramDrawing" Target="../diagrams/drawing5.xml" /><Relationship Id="rId7" Type="http://schemas.openxmlformats.org/officeDocument/2006/relationships/diagramData" Target="../diagrams/data5.xml" /><Relationship Id="rId8" Type="http://schemas.openxmlformats.org/officeDocument/2006/relationships/diagramLayout" Target="../diagrams/layout5.xml" /><Relationship Id="rId9" Type="http://schemas.openxmlformats.org/officeDocument/2006/relationships/diagramQuickStyle" Target="../diagrams/quickStyle5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226.xml" /><Relationship Id="rId4" Type="http://schemas.openxmlformats.org/officeDocument/2006/relationships/image" Target="../media/image18.jpeg" /><Relationship Id="rId5" Type="http://schemas.openxmlformats.org/officeDocument/2006/relationships/tags" Target="../tags/tag227.xml" /><Relationship Id="rId6" Type="http://schemas.openxmlformats.org/officeDocument/2006/relationships/tags" Target="../tags/tag228.xml" /><Relationship Id="rId7" Type="http://schemas.openxmlformats.org/officeDocument/2006/relationships/tags" Target="../tags/tag229.xml" /><Relationship Id="rId8" Type="http://schemas.openxmlformats.org/officeDocument/2006/relationships/tags" Target="../tags/tag230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38.xml" /><Relationship Id="rId11" Type="http://schemas.openxmlformats.org/officeDocument/2006/relationships/image" Target="../media/image17.png" /><Relationship Id="rId12" Type="http://schemas.openxmlformats.org/officeDocument/2006/relationships/tags" Target="../tags/tag239.xml" /><Relationship Id="rId13" Type="http://schemas.openxmlformats.org/officeDocument/2006/relationships/image" Target="../media/image20.png" /><Relationship Id="rId14" Type="http://schemas.openxmlformats.org/officeDocument/2006/relationships/tags" Target="../tags/tag240.x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235.xml" /><Relationship Id="rId4" Type="http://schemas.openxmlformats.org/officeDocument/2006/relationships/tags" Target="../tags/tag236.xml" /><Relationship Id="rId5" Type="http://schemas.openxmlformats.org/officeDocument/2006/relationships/tags" Target="../tags/tag237.xml" /><Relationship Id="rId6" Type="http://schemas.openxmlformats.org/officeDocument/2006/relationships/hyperlink" Target="http://www.eeagrants.org/" TargetMode="External" /><Relationship Id="rId7" Type="http://schemas.openxmlformats.org/officeDocument/2006/relationships/hyperlink" Target="http://www.facebook.com/eeanorwaygrants" TargetMode="External" /><Relationship Id="rId8" Type="http://schemas.openxmlformats.org/officeDocument/2006/relationships/hyperlink" Target="mailto:ast@efta.int" TargetMode="External" /><Relationship Id="rId9" Type="http://schemas.openxmlformats.org/officeDocument/2006/relationships/image" Target="../media/image1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itre 1"/>
          <p:cNvSpPr txBox="1"/>
          <p:nvPr/>
        </p:nvSpPr>
        <p:spPr>
          <a:xfrm>
            <a:off x="736600" y="2741359"/>
            <a:ext cx="6376988" cy="1470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fr-FR" sz="3200" b="1">
                <a:latin typeface="Verdana" pitchFamily="34" charset="0"/>
              </a:rPr>
              <a:t>EEA </a:t>
            </a:r>
            <a:r>
              <a:rPr lang="fr-FR" sz="3200" b="1" smtClean="0">
                <a:latin typeface="Verdana" pitchFamily="34" charset="0"/>
              </a:rPr>
              <a:t>and Norway </a:t>
            </a:r>
            <a:r>
              <a:rPr lang="fr-FR" sz="3200" b="1">
                <a:latin typeface="Verdana" pitchFamily="34" charset="0"/>
              </a:rPr>
              <a:t>Grants</a:t>
            </a:r>
          </a:p>
          <a:p>
            <a:pPr>
              <a:defRPr/>
            </a:pPr>
            <a:r>
              <a:rPr lang="fr-FR" sz="3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Reporting on results and evaluating health programmes</a:t>
            </a:r>
            <a:endParaRPr lang="fr-FR" sz="3200" b="1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2" name="Titre 1"/>
          <p:cNvSpPr txBox="1"/>
          <p:nvPr/>
        </p:nvSpPr>
        <p:spPr>
          <a:xfrm>
            <a:off x="736600" y="4622800"/>
            <a:ext cx="7739063" cy="9540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defPPr>
              <a:defRPr kern="1200" smtId="4294967295"/>
            </a:defPPr>
          </a:lstStyle>
          <a:p>
            <a:pPr>
              <a:defRPr/>
            </a:pPr>
            <a:r>
              <a:rPr lang="fr-FR" smtClean="0">
                <a:latin typeface="Verdana" pitchFamily="34" charset="0"/>
              </a:rPr>
              <a:t>Alex Stimpson</a:t>
            </a:r>
            <a:endParaRPr lang="fr-FR">
              <a:latin typeface="Verdana" pitchFamily="34" charset="0"/>
            </a:endParaRPr>
          </a:p>
          <a:p>
            <a:pPr>
              <a:defRPr/>
            </a:pPr>
            <a:r>
              <a:rPr lang="fr-FR" smtClean="0">
                <a:latin typeface="Verdana" pitchFamily="34" charset="0"/>
              </a:rPr>
              <a:t>Head of Results </a:t>
            </a:r>
            <a:r>
              <a:rPr lang="fr-FR">
                <a:latin typeface="Verdana" pitchFamily="34" charset="0"/>
              </a:rPr>
              <a:t>and </a:t>
            </a:r>
            <a:r>
              <a:rPr lang="fr-FR" smtClean="0">
                <a:latin typeface="Verdana" pitchFamily="34" charset="0"/>
              </a:rPr>
              <a:t>Evaluation</a:t>
            </a:r>
          </a:p>
          <a:p>
            <a:pPr>
              <a:defRPr/>
            </a:pPr>
            <a:r>
              <a:rPr lang="fr-FR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Programme Operators Meeting</a:t>
            </a:r>
          </a:p>
          <a:p>
            <a:pPr>
              <a:defRPr/>
            </a:pPr>
            <a:r>
              <a:rPr lang="fr-FR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</a:rPr>
              <a:t>Prague, 2 December 2015</a:t>
            </a:r>
            <a:endParaRPr lang="fr-FR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00616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z="3200" smtClean="0"/>
              <a:t>Structure</a:t>
            </a:r>
            <a:endParaRPr lang="en-GB" sz="3200"/>
          </a:p>
        </p:txBody>
      </p:sp>
      <p:graphicFrame>
        <p:nvGraphicFramePr>
          <p:cNvPr id="5" name="Diagram 4"/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66324606"/>
              </p:ext>
            </p:extLst>
          </p:nvPr>
        </p:nvGraphicFramePr>
        <p:xfrm>
          <a:off x="524927" y="2118510"/>
          <a:ext cx="7831421" cy="3930933"/>
        </p:xfrm>
        <a:graphic>
          <a:graphicData uri="http://schemas.openxmlformats.org/drawingml/2006/diagram">
            <dgm:relIds xmlns:dgm="http://schemas.openxmlformats.org/drawingml/2006/diagram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726086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02B985-D0CE-41E7-81DA-D158B1A9B0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FE2A56-441F-417F-BDDC-93C3B75D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graphicEl>
                                              <a:dgm id="{01FE2A56-441F-417F-BDDC-93C3B75D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3BFDE5A-E0E2-4B92-911E-AA42EDB33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D74F48-8090-4DCD-B6DF-C337AC378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graphicEl>
                                              <a:dgm id="{97D74F48-8090-4DCD-B6DF-C337AC378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7650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 bwMode="auto">
          <a:xfrm>
            <a:off x="457200" y="177800"/>
            <a:ext cx="8229600" cy="1457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r>
              <a:rPr lang="en-GB" smtClean="0"/>
              <a:t>Where are we now? </a:t>
            </a:r>
            <a:br>
              <a:rPr lang="en-GB" smtClean="0"/>
            </a:br>
            <a:r>
              <a:rPr lang="en-GB" smtClean="0"/>
              <a:t>Health sector results</a:t>
            </a:r>
            <a:endParaRPr lang="en-GB" smtClean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>
            <p:custDataLst>
              <p:tags r:id="rId5"/>
            </p:custDataLst>
          </p:nvPr>
        </p:nvSpPr>
        <p:spPr>
          <a:xfrm>
            <a:off x="851769" y="889844"/>
            <a:ext cx="765340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mtClean="0"/>
              <a:t> </a:t>
            </a:r>
          </a:p>
          <a:p>
            <a:pPr marL="0" indent="0">
              <a:buNone/>
            </a:pPr>
            <a:r>
              <a:rPr lang="en-GB" sz="4400" b="1" smtClean="0"/>
              <a:t>395,737</a:t>
            </a:r>
            <a:r>
              <a:rPr lang="en-GB" sz="4400" smtClean="0"/>
              <a:t> 	</a:t>
            </a:r>
            <a:r>
              <a:rPr lang="en-GB" smtClean="0"/>
              <a:t>people </a:t>
            </a:r>
            <a:r>
              <a:rPr lang="en-GB"/>
              <a:t>benefiting from </a:t>
            </a:r>
            <a:br>
              <a:rPr lang="en-GB" smtClean="0"/>
            </a:br>
            <a:r>
              <a:rPr lang="en-GB" smtClean="0"/>
              <a:t>					improved </a:t>
            </a:r>
            <a:r>
              <a:rPr lang="en-GB"/>
              <a:t>health </a:t>
            </a:r>
            <a:r>
              <a:rPr lang="en-GB" smtClean="0"/>
              <a:t>services</a:t>
            </a:r>
          </a:p>
          <a:p>
            <a:pPr marL="0" indent="0">
              <a:buNone/>
            </a:pPr>
            <a:endParaRPr lang="en-GB" sz="4400" b="1" smtClean="0"/>
          </a:p>
          <a:p>
            <a:pPr marL="0" indent="0">
              <a:buNone/>
            </a:pPr>
            <a:r>
              <a:rPr lang="en-GB" sz="4400" b="1" smtClean="0"/>
              <a:t>7,050 </a:t>
            </a:r>
            <a:r>
              <a:rPr lang="en-GB"/>
              <a:t>trained </a:t>
            </a:r>
            <a:r>
              <a:rPr lang="en-GB" smtClean="0"/>
              <a:t>professionals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 smtClean="0"/>
          </a:p>
          <a:p>
            <a:pPr marL="0" indent="0">
              <a:buNone/>
            </a:pPr>
            <a:endParaRPr lang="en-GB" sz="1800" smtClean="0"/>
          </a:p>
          <a:p>
            <a:pPr marL="0" indent="0">
              <a:buNone/>
            </a:pPr>
            <a:endParaRPr lang="en-GB" sz="1800"/>
          </a:p>
          <a:p>
            <a:pPr marL="0" indent="0">
              <a:buNone/>
            </a:pPr>
            <a:endParaRPr lang="en-GB" sz="1200" smtClean="0"/>
          </a:p>
          <a:p>
            <a:pPr marL="0" indent="0">
              <a:buNone/>
            </a:pPr>
            <a:r>
              <a:rPr lang="en-GB" sz="1200" smtClean="0"/>
              <a:t>Source: </a:t>
            </a:r>
            <a:r>
              <a:rPr lang="en-GB" sz="1200" i="1" smtClean="0"/>
              <a:t>preliminary data </a:t>
            </a:r>
            <a:r>
              <a:rPr lang="en-GB" sz="1200" smtClean="0"/>
              <a:t>provided by POs, November 2015.</a:t>
            </a:r>
          </a:p>
        </p:txBody>
      </p:sp>
    </p:spTree>
    <p:extLst>
      <p:ext uri="{BB962C8B-B14F-4D97-AF65-F5344CB8AC3E}">
        <p14:creationId xmlns:p14="http://schemas.microsoft.com/office/powerpoint/2010/main" val="25103357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99176" y="274638"/>
            <a:ext cx="8487624" cy="1143000"/>
          </a:xfrm>
        </p:spPr>
        <p:txBody>
          <a:bodyPr anchor="ctr"/>
          <a:lstStyle>
            <a:defPPr>
              <a:defRPr kern="1200" smtId="4294967295"/>
            </a:defPPr>
          </a:lstStyle>
          <a:p>
            <a:pPr algn="l"/>
            <a:r>
              <a:rPr lang="en-US" b="1" smtClean="0"/>
              <a:t>The reporting cycle is based </a:t>
            </a:r>
            <a:br>
              <a:rPr lang="en-GB" b="1" smtClean="0"/>
            </a:br>
            <a:r>
              <a:rPr lang="en-US" b="1" smtClean="0"/>
              <a:t>on the Annual Programme Report</a:t>
            </a:r>
            <a:endParaRPr lang="en-GB"/>
          </a:p>
        </p:txBody>
      </p:sp>
      <p:sp>
        <p:nvSpPr>
          <p:cNvPr id="32" name="Oval 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823354" y="2572546"/>
            <a:ext cx="2445713" cy="2445713"/>
          </a:xfrm>
          <a:custGeom>
            <a:rect l="l" t="t" r="r" b="b"/>
            <a:pathLst>
              <a:path w="3505200" h="3505200">
                <a:moveTo>
                  <a:pt x="1752600" y="655320"/>
                </a:moveTo>
                <a:cubicBezTo>
                  <a:pt x="1146589" y="655320"/>
                  <a:pt x="655320" y="1146589"/>
                  <a:pt x="655320" y="1752600"/>
                </a:cubicBezTo>
                <a:cubicBezTo>
                  <a:pt x="655320" y="2358611"/>
                  <a:pt x="1146589" y="2849880"/>
                  <a:pt x="1752600" y="2849880"/>
                </a:cubicBezTo>
                <a:cubicBezTo>
                  <a:pt x="2358611" y="2849880"/>
                  <a:pt x="2849880" y="2358611"/>
                  <a:pt x="2849880" y="1752600"/>
                </a:cubicBezTo>
                <a:cubicBezTo>
                  <a:pt x="2849880" y="1146589"/>
                  <a:pt x="2358611" y="655320"/>
                  <a:pt x="1752600" y="655320"/>
                </a:cubicBezTo>
                <a:close/>
                <a:moveTo>
                  <a:pt x="1752600" y="0"/>
                </a:moveTo>
                <a:cubicBezTo>
                  <a:pt x="2720534" y="0"/>
                  <a:pt x="3505200" y="784666"/>
                  <a:pt x="3505200" y="1752600"/>
                </a:cubicBezTo>
                <a:cubicBezTo>
                  <a:pt x="3505200" y="2720534"/>
                  <a:pt x="2720534" y="3505200"/>
                  <a:pt x="1752600" y="3505200"/>
                </a:cubicBezTo>
                <a:cubicBezTo>
                  <a:pt x="784666" y="3505200"/>
                  <a:pt x="0" y="2720534"/>
                  <a:pt x="0" y="1752600"/>
                </a:cubicBezTo>
                <a:cubicBezTo>
                  <a:pt x="0" y="784666"/>
                  <a:pt x="784666" y="0"/>
                  <a:pt x="1752600" y="0"/>
                </a:cubicBezTo>
                <a:close/>
              </a:path>
            </a:pathLst>
          </a:custGeom>
          <a:gradFill flip="none" rotWithShape="1">
            <a:gsLst>
              <a:gs pos="0">
                <a:srgbClr val="CBCBCB"/>
              </a:gs>
              <a:gs pos="53000">
                <a:srgbClr val="FFFFFF"/>
              </a:gs>
              <a:gs pos="56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1"/>
            <a:tileRect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200"/>
          </a:p>
        </p:txBody>
      </p:sp>
      <p:grpSp>
        <p:nvGrpSpPr>
          <p:cNvPr id="33" name="Group 32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1904146" y="2651108"/>
            <a:ext cx="2307087" cy="2309175"/>
            <a:chOff x="2900197" y="1755686"/>
            <a:chExt cx="3343606" cy="3346630"/>
          </a:xfrm>
          <a:solidFill>
            <a:srgbClr val="00B0F0"/>
          </a:solidFill>
        </p:grpSpPr>
        <p:sp>
          <p:nvSpPr>
            <p:cNvPr id="34" name="Freeform 6"/>
            <p:cNvSpPr/>
            <p:nvPr>
              <p:custDataLst>
                <p:tags r:id="rId6"/>
              </p:custDataLst>
            </p:nvPr>
          </p:nvSpPr>
          <p:spPr bwMode="auto">
            <a:xfrm>
              <a:off x="4581069" y="1755686"/>
              <a:ext cx="820786" cy="639397"/>
            </a:xfrm>
            <a:custGeom>
              <a:gdLst>
                <a:gd name="T0" fmla="*/ 0 w 258"/>
                <a:gd name="T1" fmla="*/ 0 h 201"/>
                <a:gd name="T2" fmla="*/ 0 w 258"/>
                <a:gd name="T3" fmla="*/ 152 h 201"/>
                <a:gd name="T4" fmla="*/ 182 w 258"/>
                <a:gd name="T5" fmla="*/ 201 h 201"/>
                <a:gd name="T6" fmla="*/ 258 w 258"/>
                <a:gd name="T7" fmla="*/ 69 h 201"/>
                <a:gd name="T8" fmla="*/ 0 w 258"/>
                <a:gd name="T9" fmla="*/ 0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1">
                  <a:moveTo>
                    <a:pt x="0" y="0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66" y="152"/>
                    <a:pt x="128" y="170"/>
                    <a:pt x="182" y="201"/>
                  </a:cubicBezTo>
                  <a:cubicBezTo>
                    <a:pt x="258" y="69"/>
                    <a:pt x="258" y="69"/>
                    <a:pt x="258" y="69"/>
                  </a:cubicBezTo>
                  <a:cubicBezTo>
                    <a:pt x="182" y="26"/>
                    <a:pt x="94" y="1"/>
                    <a:pt x="0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5" name="Freeform 7"/>
            <p:cNvSpPr/>
            <p:nvPr>
              <p:custDataLst>
                <p:tags r:id="rId7"/>
              </p:custDataLst>
            </p:nvPr>
          </p:nvSpPr>
          <p:spPr bwMode="auto">
            <a:xfrm>
              <a:off x="5608941" y="2600657"/>
              <a:ext cx="634862" cy="820786"/>
            </a:xfrm>
            <a:custGeom>
              <a:gdLst>
                <a:gd name="T0" fmla="*/ 131 w 200"/>
                <a:gd name="T1" fmla="*/ 0 h 258"/>
                <a:gd name="T2" fmla="*/ 0 w 200"/>
                <a:gd name="T3" fmla="*/ 76 h 258"/>
                <a:gd name="T4" fmla="*/ 48 w 200"/>
                <a:gd name="T5" fmla="*/ 258 h 258"/>
                <a:gd name="T6" fmla="*/ 200 w 200"/>
                <a:gd name="T7" fmla="*/ 258 h 258"/>
                <a:gd name="T8" fmla="*/ 131 w 200"/>
                <a:gd name="T9" fmla="*/ 0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58">
                  <a:moveTo>
                    <a:pt x="131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0" y="130"/>
                    <a:pt x="48" y="192"/>
                    <a:pt x="48" y="258"/>
                  </a:cubicBezTo>
                  <a:cubicBezTo>
                    <a:pt x="200" y="258"/>
                    <a:pt x="200" y="258"/>
                    <a:pt x="200" y="258"/>
                  </a:cubicBezTo>
                  <a:cubicBezTo>
                    <a:pt x="199" y="164"/>
                    <a:pt x="174" y="76"/>
                    <a:pt x="131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6" name="Freeform 8"/>
            <p:cNvSpPr/>
            <p:nvPr>
              <p:custDataLst>
                <p:tags r:id="rId8"/>
              </p:custDataLst>
            </p:nvPr>
          </p:nvSpPr>
          <p:spPr bwMode="auto">
            <a:xfrm>
              <a:off x="3742145" y="1755686"/>
              <a:ext cx="820786" cy="639397"/>
            </a:xfrm>
            <a:custGeom>
              <a:gdLst>
                <a:gd name="T0" fmla="*/ 258 w 258"/>
                <a:gd name="T1" fmla="*/ 0 h 201"/>
                <a:gd name="T2" fmla="*/ 0 w 258"/>
                <a:gd name="T3" fmla="*/ 69 h 201"/>
                <a:gd name="T4" fmla="*/ 76 w 258"/>
                <a:gd name="T5" fmla="*/ 201 h 201"/>
                <a:gd name="T6" fmla="*/ 258 w 258"/>
                <a:gd name="T7" fmla="*/ 152 h 201"/>
                <a:gd name="T8" fmla="*/ 258 w 258"/>
                <a:gd name="T9" fmla="*/ 0 h 2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1">
                  <a:moveTo>
                    <a:pt x="258" y="0"/>
                  </a:moveTo>
                  <a:cubicBezTo>
                    <a:pt x="164" y="1"/>
                    <a:pt x="76" y="26"/>
                    <a:pt x="0" y="69"/>
                  </a:cubicBezTo>
                  <a:cubicBezTo>
                    <a:pt x="76" y="201"/>
                    <a:pt x="76" y="201"/>
                    <a:pt x="76" y="201"/>
                  </a:cubicBezTo>
                  <a:cubicBezTo>
                    <a:pt x="130" y="170"/>
                    <a:pt x="192" y="152"/>
                    <a:pt x="258" y="152"/>
                  </a:cubicBezTo>
                  <a:cubicBezTo>
                    <a:pt x="258" y="0"/>
                    <a:pt x="258" y="0"/>
                    <a:pt x="258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7" name="Freeform 9"/>
            <p:cNvSpPr/>
            <p:nvPr>
              <p:custDataLst>
                <p:tags r:id="rId9"/>
              </p:custDataLst>
            </p:nvPr>
          </p:nvSpPr>
          <p:spPr bwMode="auto">
            <a:xfrm>
              <a:off x="5176630" y="1983934"/>
              <a:ext cx="838925" cy="843460"/>
            </a:xfrm>
            <a:custGeom>
              <a:gdLst>
                <a:gd name="T0" fmla="*/ 76 w 264"/>
                <a:gd name="T1" fmla="*/ 0 h 265"/>
                <a:gd name="T2" fmla="*/ 0 w 264"/>
                <a:gd name="T3" fmla="*/ 132 h 265"/>
                <a:gd name="T4" fmla="*/ 133 w 264"/>
                <a:gd name="T5" fmla="*/ 265 h 265"/>
                <a:gd name="T6" fmla="*/ 264 w 264"/>
                <a:gd name="T7" fmla="*/ 189 h 265"/>
                <a:gd name="T8" fmla="*/ 76 w 264"/>
                <a:gd name="T9" fmla="*/ 0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265">
                  <a:moveTo>
                    <a:pt x="76" y="0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55" y="164"/>
                    <a:pt x="101" y="210"/>
                    <a:pt x="133" y="265"/>
                  </a:cubicBezTo>
                  <a:cubicBezTo>
                    <a:pt x="264" y="189"/>
                    <a:pt x="264" y="189"/>
                    <a:pt x="264" y="189"/>
                  </a:cubicBezTo>
                  <a:cubicBezTo>
                    <a:pt x="218" y="111"/>
                    <a:pt x="153" y="46"/>
                    <a:pt x="76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8" name="Freeform 10"/>
            <p:cNvSpPr/>
            <p:nvPr>
              <p:custDataLst>
                <p:tags r:id="rId10"/>
              </p:custDataLst>
            </p:nvPr>
          </p:nvSpPr>
          <p:spPr bwMode="auto">
            <a:xfrm>
              <a:off x="4581069" y="4467454"/>
              <a:ext cx="820786" cy="634862"/>
            </a:xfrm>
            <a:custGeom>
              <a:gdLst>
                <a:gd name="T0" fmla="*/ 182 w 258"/>
                <a:gd name="T1" fmla="*/ 0 h 200"/>
                <a:gd name="T2" fmla="*/ 0 w 258"/>
                <a:gd name="T3" fmla="*/ 49 h 200"/>
                <a:gd name="T4" fmla="*/ 0 w 258"/>
                <a:gd name="T5" fmla="*/ 200 h 200"/>
                <a:gd name="T6" fmla="*/ 258 w 258"/>
                <a:gd name="T7" fmla="*/ 131 h 200"/>
                <a:gd name="T8" fmla="*/ 182 w 258"/>
                <a:gd name="T9" fmla="*/ 0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0">
                  <a:moveTo>
                    <a:pt x="182" y="0"/>
                  </a:moveTo>
                  <a:cubicBezTo>
                    <a:pt x="128" y="30"/>
                    <a:pt x="66" y="48"/>
                    <a:pt x="0" y="4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94" y="200"/>
                    <a:pt x="182" y="175"/>
                    <a:pt x="258" y="131"/>
                  </a:cubicBezTo>
                  <a:cubicBezTo>
                    <a:pt x="182" y="0"/>
                    <a:pt x="182" y="0"/>
                    <a:pt x="182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39" name="Freeform 11"/>
            <p:cNvSpPr/>
            <p:nvPr>
              <p:custDataLst>
                <p:tags r:id="rId11"/>
              </p:custDataLst>
            </p:nvPr>
          </p:nvSpPr>
          <p:spPr bwMode="auto">
            <a:xfrm>
              <a:off x="3128445" y="4030608"/>
              <a:ext cx="840436" cy="843460"/>
            </a:xfrm>
            <a:custGeom>
              <a:gdLst>
                <a:gd name="T0" fmla="*/ 131 w 264"/>
                <a:gd name="T1" fmla="*/ 0 h 265"/>
                <a:gd name="T2" fmla="*/ 0 w 264"/>
                <a:gd name="T3" fmla="*/ 76 h 265"/>
                <a:gd name="T4" fmla="*/ 188 w 264"/>
                <a:gd name="T5" fmla="*/ 265 h 265"/>
                <a:gd name="T6" fmla="*/ 264 w 264"/>
                <a:gd name="T7" fmla="*/ 134 h 265"/>
                <a:gd name="T8" fmla="*/ 131 w 264"/>
                <a:gd name="T9" fmla="*/ 0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265">
                  <a:moveTo>
                    <a:pt x="131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46" y="154"/>
                    <a:pt x="111" y="219"/>
                    <a:pt x="188" y="265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09" y="101"/>
                    <a:pt x="163" y="55"/>
                    <a:pt x="131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0" name="Freeform 12"/>
            <p:cNvSpPr/>
            <p:nvPr>
              <p:custDataLst>
                <p:tags r:id="rId12"/>
              </p:custDataLst>
            </p:nvPr>
          </p:nvSpPr>
          <p:spPr bwMode="auto">
            <a:xfrm>
              <a:off x="5176630" y="4030608"/>
              <a:ext cx="838925" cy="843460"/>
            </a:xfrm>
            <a:custGeom>
              <a:gdLst>
                <a:gd name="T0" fmla="*/ 133 w 264"/>
                <a:gd name="T1" fmla="*/ 0 h 265"/>
                <a:gd name="T2" fmla="*/ 0 w 264"/>
                <a:gd name="T3" fmla="*/ 134 h 265"/>
                <a:gd name="T4" fmla="*/ 76 w 264"/>
                <a:gd name="T5" fmla="*/ 265 h 265"/>
                <a:gd name="T6" fmla="*/ 264 w 264"/>
                <a:gd name="T7" fmla="*/ 76 h 265"/>
                <a:gd name="T8" fmla="*/ 133 w 264"/>
                <a:gd name="T9" fmla="*/ 0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265">
                  <a:moveTo>
                    <a:pt x="133" y="0"/>
                  </a:moveTo>
                  <a:cubicBezTo>
                    <a:pt x="101" y="55"/>
                    <a:pt x="55" y="101"/>
                    <a:pt x="0" y="134"/>
                  </a:cubicBezTo>
                  <a:cubicBezTo>
                    <a:pt x="76" y="265"/>
                    <a:pt x="76" y="265"/>
                    <a:pt x="76" y="265"/>
                  </a:cubicBezTo>
                  <a:cubicBezTo>
                    <a:pt x="153" y="219"/>
                    <a:pt x="218" y="154"/>
                    <a:pt x="264" y="76"/>
                  </a:cubicBezTo>
                  <a:cubicBezTo>
                    <a:pt x="133" y="0"/>
                    <a:pt x="133" y="0"/>
                    <a:pt x="133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1" name="Freeform 13"/>
            <p:cNvSpPr/>
            <p:nvPr>
              <p:custDataLst>
                <p:tags r:id="rId13"/>
              </p:custDataLst>
            </p:nvPr>
          </p:nvSpPr>
          <p:spPr bwMode="auto">
            <a:xfrm>
              <a:off x="2900197" y="2600657"/>
              <a:ext cx="636374" cy="820786"/>
            </a:xfrm>
            <a:custGeom>
              <a:gdLst>
                <a:gd name="T0" fmla="*/ 69 w 200"/>
                <a:gd name="T1" fmla="*/ 0 h 258"/>
                <a:gd name="T2" fmla="*/ 0 w 200"/>
                <a:gd name="T3" fmla="*/ 258 h 258"/>
                <a:gd name="T4" fmla="*/ 152 w 200"/>
                <a:gd name="T5" fmla="*/ 258 h 258"/>
                <a:gd name="T6" fmla="*/ 200 w 200"/>
                <a:gd name="T7" fmla="*/ 76 h 258"/>
                <a:gd name="T8" fmla="*/ 69 w 200"/>
                <a:gd name="T9" fmla="*/ 0 h 2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58">
                  <a:moveTo>
                    <a:pt x="69" y="0"/>
                  </a:moveTo>
                  <a:cubicBezTo>
                    <a:pt x="26" y="76"/>
                    <a:pt x="1" y="164"/>
                    <a:pt x="0" y="258"/>
                  </a:cubicBezTo>
                  <a:cubicBezTo>
                    <a:pt x="152" y="258"/>
                    <a:pt x="152" y="258"/>
                    <a:pt x="152" y="258"/>
                  </a:cubicBezTo>
                  <a:cubicBezTo>
                    <a:pt x="152" y="192"/>
                    <a:pt x="170" y="130"/>
                    <a:pt x="200" y="76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2" name="Freeform 14"/>
            <p:cNvSpPr/>
            <p:nvPr>
              <p:custDataLst>
                <p:tags r:id="rId14"/>
              </p:custDataLst>
            </p:nvPr>
          </p:nvSpPr>
          <p:spPr bwMode="auto">
            <a:xfrm>
              <a:off x="3742145" y="4467454"/>
              <a:ext cx="820786" cy="634862"/>
            </a:xfrm>
            <a:custGeom>
              <a:gdLst>
                <a:gd name="T0" fmla="*/ 76 w 258"/>
                <a:gd name="T1" fmla="*/ 0 h 200"/>
                <a:gd name="T2" fmla="*/ 0 w 258"/>
                <a:gd name="T3" fmla="*/ 131 h 200"/>
                <a:gd name="T4" fmla="*/ 258 w 258"/>
                <a:gd name="T5" fmla="*/ 200 h 200"/>
                <a:gd name="T6" fmla="*/ 258 w 258"/>
                <a:gd name="T7" fmla="*/ 49 h 200"/>
                <a:gd name="T8" fmla="*/ 76 w 258"/>
                <a:gd name="T9" fmla="*/ 0 h 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0">
                  <a:moveTo>
                    <a:pt x="76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76" y="175"/>
                    <a:pt x="164" y="200"/>
                    <a:pt x="258" y="200"/>
                  </a:cubicBezTo>
                  <a:cubicBezTo>
                    <a:pt x="258" y="49"/>
                    <a:pt x="258" y="49"/>
                    <a:pt x="258" y="49"/>
                  </a:cubicBezTo>
                  <a:cubicBezTo>
                    <a:pt x="192" y="48"/>
                    <a:pt x="130" y="30"/>
                    <a:pt x="76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3" name="Freeform 15"/>
            <p:cNvSpPr/>
            <p:nvPr>
              <p:custDataLst>
                <p:tags r:id="rId15"/>
              </p:custDataLst>
            </p:nvPr>
          </p:nvSpPr>
          <p:spPr bwMode="auto">
            <a:xfrm>
              <a:off x="2900197" y="3439582"/>
              <a:ext cx="636374" cy="817763"/>
            </a:xfrm>
            <a:custGeom>
              <a:gdLst>
                <a:gd name="T0" fmla="*/ 152 w 200"/>
                <a:gd name="T1" fmla="*/ 0 h 257"/>
                <a:gd name="T2" fmla="*/ 0 w 200"/>
                <a:gd name="T3" fmla="*/ 0 h 257"/>
                <a:gd name="T4" fmla="*/ 69 w 200"/>
                <a:gd name="T5" fmla="*/ 257 h 257"/>
                <a:gd name="T6" fmla="*/ 200 w 200"/>
                <a:gd name="T7" fmla="*/ 181 h 257"/>
                <a:gd name="T8" fmla="*/ 152 w 200"/>
                <a:gd name="T9" fmla="*/ 0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57">
                  <a:moveTo>
                    <a:pt x="1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93"/>
                    <a:pt x="26" y="181"/>
                    <a:pt x="69" y="257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70" y="128"/>
                    <a:pt x="152" y="66"/>
                    <a:pt x="152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4" name="Freeform 16"/>
            <p:cNvSpPr/>
            <p:nvPr>
              <p:custDataLst>
                <p:tags r:id="rId16"/>
              </p:custDataLst>
            </p:nvPr>
          </p:nvSpPr>
          <p:spPr bwMode="auto">
            <a:xfrm>
              <a:off x="5608941" y="3439582"/>
              <a:ext cx="634862" cy="817763"/>
            </a:xfrm>
            <a:custGeom>
              <a:gdLst>
                <a:gd name="T0" fmla="*/ 200 w 200"/>
                <a:gd name="T1" fmla="*/ 0 h 257"/>
                <a:gd name="T2" fmla="*/ 48 w 200"/>
                <a:gd name="T3" fmla="*/ 0 h 257"/>
                <a:gd name="T4" fmla="*/ 0 w 200"/>
                <a:gd name="T5" fmla="*/ 181 h 257"/>
                <a:gd name="T6" fmla="*/ 131 w 200"/>
                <a:gd name="T7" fmla="*/ 257 h 257"/>
                <a:gd name="T8" fmla="*/ 200 w 200"/>
                <a:gd name="T9" fmla="*/ 0 h 25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57">
                  <a:moveTo>
                    <a:pt x="20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66"/>
                    <a:pt x="30" y="128"/>
                    <a:pt x="0" y="181"/>
                  </a:cubicBezTo>
                  <a:cubicBezTo>
                    <a:pt x="131" y="257"/>
                    <a:pt x="131" y="257"/>
                    <a:pt x="131" y="257"/>
                  </a:cubicBezTo>
                  <a:cubicBezTo>
                    <a:pt x="174" y="181"/>
                    <a:pt x="199" y="93"/>
                    <a:pt x="200" y="0"/>
                  </a:cubicBezTo>
                </a:path>
              </a:pathLst>
            </a:custGeom>
            <a:grpFill/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  <p:sp>
          <p:nvSpPr>
            <p:cNvPr id="45" name="Freeform 17"/>
            <p:cNvSpPr/>
            <p:nvPr>
              <p:custDataLst>
                <p:tags r:id="rId17"/>
              </p:custDataLst>
            </p:nvPr>
          </p:nvSpPr>
          <p:spPr bwMode="auto">
            <a:xfrm>
              <a:off x="3128445" y="1983934"/>
              <a:ext cx="840436" cy="843460"/>
            </a:xfrm>
            <a:custGeom>
              <a:gdLst>
                <a:gd name="T0" fmla="*/ 188 w 264"/>
                <a:gd name="T1" fmla="*/ 0 h 265"/>
                <a:gd name="T2" fmla="*/ 0 w 264"/>
                <a:gd name="T3" fmla="*/ 189 h 265"/>
                <a:gd name="T4" fmla="*/ 131 w 264"/>
                <a:gd name="T5" fmla="*/ 265 h 265"/>
                <a:gd name="T6" fmla="*/ 264 w 264"/>
                <a:gd name="T7" fmla="*/ 132 h 265"/>
                <a:gd name="T8" fmla="*/ 188 w 264"/>
                <a:gd name="T9" fmla="*/ 0 h 2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265">
                  <a:moveTo>
                    <a:pt x="188" y="0"/>
                  </a:moveTo>
                  <a:cubicBezTo>
                    <a:pt x="111" y="46"/>
                    <a:pt x="46" y="111"/>
                    <a:pt x="0" y="189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63" y="210"/>
                    <a:pt x="209" y="164"/>
                    <a:pt x="264" y="132"/>
                  </a:cubicBezTo>
                  <a:cubicBezTo>
                    <a:pt x="188" y="0"/>
                    <a:pt x="188" y="0"/>
                    <a:pt x="188" y="0"/>
                  </a:cubicBezTo>
                </a:path>
              </a:pathLst>
            </a:custGeom>
            <a:solidFill>
              <a:srgbClr val="00B0F0"/>
            </a:solidFill>
            <a:ln w="28575">
              <a:miter lim="800000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>
              <a:pPr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/>
            </a:p>
          </p:txBody>
        </p:sp>
      </p:grpSp>
      <p:sp>
        <p:nvSpPr>
          <p:cNvPr id="47" name="Rectangular Callout 46"/>
          <p:cNvSpPr/>
          <p:nvPr>
            <p:custDataLst>
              <p:tags r:id="rId18"/>
            </p:custDataLst>
          </p:nvPr>
        </p:nvSpPr>
        <p:spPr>
          <a:xfrm>
            <a:off x="298764" y="2871700"/>
            <a:ext cx="1114696" cy="944563"/>
          </a:xfrm>
          <a:prstGeom prst="wedgeRectCallout">
            <a:avLst>
              <a:gd name="adj1" fmla="val 94896"/>
              <a:gd name="adj2" fmla="val 22921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October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NMFA Annual Report to </a:t>
            </a: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Parliament</a:t>
            </a: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Rectangular Callout 47"/>
          <p:cNvSpPr/>
          <p:nvPr>
            <p:custDataLst>
              <p:tags r:id="rId19"/>
            </p:custDataLst>
          </p:nvPr>
        </p:nvSpPr>
        <p:spPr>
          <a:xfrm>
            <a:off x="441118" y="1912937"/>
            <a:ext cx="1704553" cy="659609"/>
          </a:xfrm>
          <a:prstGeom prst="wedgeRectCallout">
            <a:avLst>
              <a:gd name="adj1" fmla="val 54677"/>
              <a:gd name="adj2" fmla="val 99947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November</a:t>
            </a:r>
            <a:endParaRPr lang="en-US" sz="1200" b="1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>
                <a:solidFill>
                  <a:prstClr val="black">
                    <a:lumMod val="65000"/>
                    <a:lumOff val="35000"/>
                  </a:prstClr>
                </a:solidFill>
              </a:rPr>
              <a:t>Donors reports to </a:t>
            </a:r>
            <a:r>
              <a:rPr lang="en-US" sz="120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EFTA</a:t>
            </a:r>
            <a:endParaRPr lang="en-US" sz="1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3" name="Rectangular Callout 52"/>
          <p:cNvSpPr/>
          <p:nvPr>
            <p:custDataLst>
              <p:tags r:id="rId20"/>
            </p:custDataLst>
          </p:nvPr>
        </p:nvSpPr>
        <p:spPr>
          <a:xfrm flipH="1">
            <a:off x="4523149" y="3509631"/>
            <a:ext cx="1536247" cy="1879100"/>
          </a:xfrm>
          <a:prstGeom prst="wedgeRectCallout">
            <a:avLst>
              <a:gd name="adj1" fmla="val 69608"/>
              <a:gd name="adj2" fmla="val -43664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March 31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NFP Strategic Report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31 March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(except CY, MT &amp; SI</a:t>
            </a: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Sector Report to Donors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en-GB" sz="120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FMC Status report to EFTA</a:t>
            </a: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Rectangular Callout 53"/>
          <p:cNvSpPr/>
          <p:nvPr>
            <p:custDataLst>
              <p:tags r:id="rId21"/>
            </p:custDataLst>
          </p:nvPr>
        </p:nvSpPr>
        <p:spPr>
          <a:xfrm flipH="1">
            <a:off x="4312040" y="2317672"/>
            <a:ext cx="1336386" cy="590500"/>
          </a:xfrm>
          <a:prstGeom prst="wedgeRectCallout">
            <a:avLst>
              <a:gd name="adj1" fmla="val 75722"/>
              <a:gd name="adj2" fmla="val 67294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February 15 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Annual Prog. Report</a:t>
            </a: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Rectangular Callout 56"/>
          <p:cNvSpPr/>
          <p:nvPr>
            <p:custDataLst>
              <p:tags r:id="rId22"/>
            </p:custDataLst>
          </p:nvPr>
        </p:nvSpPr>
        <p:spPr>
          <a:xfrm flipH="1">
            <a:off x="2803910" y="5397917"/>
            <a:ext cx="1249831" cy="604531"/>
          </a:xfrm>
          <a:prstGeom prst="wedgeRectCallout">
            <a:avLst>
              <a:gd name="adj1" fmla="val 19953"/>
              <a:gd name="adj2" fmla="val -114553"/>
            </a:avLst>
          </a:prstGeom>
          <a:noFill/>
          <a:ln w="1270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June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Donors’ Annual Report</a:t>
            </a:r>
            <a:endParaRPr 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TextBox 57"/>
          <p:cNvSpPr txBox="1"/>
          <p:nvPr>
            <p:custDataLst>
              <p:tags r:id="rId23"/>
            </p:custDataLst>
          </p:nvPr>
        </p:nvSpPr>
        <p:spPr>
          <a:xfrm>
            <a:off x="2736730" y="3626125"/>
            <a:ext cx="6294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YEAR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893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5" name="Picture 2" descr="http://mindbodylearning.files.wordpress.com/2013/05/sticky-notes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0" t="4712" r="14455" b="9971"/>
          <a:stretch>
            <a:fillRect/>
          </a:stretch>
        </p:blipFill>
        <p:spPr bwMode="auto">
          <a:xfrm rot="302412">
            <a:off x="5472087" y="1776410"/>
            <a:ext cx="3344055" cy="303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What are we looking for </a:t>
            </a:r>
            <a:br>
              <a:rPr lang="en-GB" smtClean="0"/>
            </a:br>
            <a:r>
              <a:rPr lang="en-GB" smtClean="0"/>
              <a:t>from the APRS?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724276" y="1859280"/>
            <a:ext cx="7962523" cy="426688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1800" smtClean="0"/>
              <a:t>Structure of the Annual Programme Report</a:t>
            </a:r>
          </a:p>
          <a:p>
            <a:pPr marL="0" indent="0">
              <a:buNone/>
            </a:pP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And key results sections</a:t>
            </a:r>
            <a:endParaRPr lang="en-GB" sz="180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sz="180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1.	Executive summary</a:t>
            </a:r>
          </a:p>
          <a:p>
            <a:pPr marL="0" indent="0">
              <a:buNone/>
            </a:pP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2.	Programme </a:t>
            </a:r>
            <a:r>
              <a:rPr lang="en-GB" sz="1800">
                <a:solidFill>
                  <a:schemeClr val="accent6">
                    <a:lumMod val="75000"/>
                  </a:schemeClr>
                </a:solidFill>
              </a:rPr>
              <a:t>area specific </a:t>
            </a: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developments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Reporting </a:t>
            </a:r>
            <a:r>
              <a:rPr lang="en-GB" sz="1800">
                <a:solidFill>
                  <a:schemeClr val="accent6">
                    <a:lumMod val="75000"/>
                  </a:schemeClr>
                </a:solidFill>
              </a:rPr>
              <a:t>on </a:t>
            </a: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Outputs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800">
                <a:solidFill>
                  <a:schemeClr val="accent6">
                    <a:lumMod val="75000"/>
                  </a:schemeClr>
                </a:solidFill>
              </a:rPr>
              <a:t>Reporting on Programme Outcomes</a:t>
            </a:r>
            <a:endParaRPr lang="en-GB" sz="160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Project selection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800">
                <a:solidFill>
                  <a:schemeClr val="accent6">
                    <a:lumMod val="75000"/>
                  </a:schemeClr>
                </a:solidFill>
              </a:rPr>
              <a:t>Progress of bilateral </a:t>
            </a:r>
            <a:r>
              <a:rPr lang="en-GB" sz="1800" smtClean="0">
                <a:solidFill>
                  <a:schemeClr val="accent6">
                    <a:lumMod val="75000"/>
                  </a:schemeClr>
                </a:solidFill>
              </a:rPr>
              <a:t>relations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/>
              <a:t>Monitoring</a:t>
            </a:r>
            <a:endParaRPr lang="en-GB" sz="1600" i="1"/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Need for adjustments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Risk management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Information and publicity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Cross cutting issues</a:t>
            </a:r>
          </a:p>
          <a:p>
            <a:pPr marL="457200" indent="-457200">
              <a:buFont typeface="Arial" charset="0"/>
              <a:buAutoNum type="arabicPeriod" startAt="3"/>
            </a:pPr>
            <a:r>
              <a:rPr lang="en-GB" sz="1600" smtClean="0"/>
              <a:t>Reporting on sustainability</a:t>
            </a:r>
            <a:endParaRPr lang="en-GB" sz="1600"/>
          </a:p>
          <a:p>
            <a:pPr marL="457200" indent="-457200">
              <a:buFont typeface="Arial" charset="0"/>
              <a:buAutoNum type="arabicPeriod" startAt="3"/>
            </a:pPr>
            <a:endParaRPr lang="en-GB" sz="1600"/>
          </a:p>
          <a:p>
            <a:pPr marL="457200" indent="-457200">
              <a:buFont typeface="Arial" charset="0"/>
              <a:buAutoNum type="arabicPeriod" startAt="3"/>
            </a:pPr>
            <a:endParaRPr lang="en-GB" sz="1600"/>
          </a:p>
          <a:p>
            <a:pPr marL="457200" indent="-457200">
              <a:buAutoNum type="arabicPeriod" startAt="3"/>
            </a:pPr>
            <a:endParaRPr lang="en-GB" sz="1600"/>
          </a:p>
          <a:p>
            <a:pPr marL="0" indent="0">
              <a:buNone/>
            </a:pPr>
            <a:endParaRPr lang="en-GB" sz="1600"/>
          </a:p>
          <a:p>
            <a:endParaRPr lang="en-GB" sz="1600"/>
          </a:p>
        </p:txBody>
      </p:sp>
      <p:sp>
        <p:nvSpPr>
          <p:cNvPr id="4" name="Rectangle 3"/>
          <p:cNvSpPr/>
          <p:nvPr>
            <p:custDataLst>
              <p:tags r:id="rId8"/>
            </p:custDataLst>
          </p:nvPr>
        </p:nvSpPr>
        <p:spPr>
          <a:xfrm>
            <a:off x="5720316" y="2064805"/>
            <a:ext cx="2908854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ct val="90000"/>
              </a:lnSpc>
              <a:buNone/>
            </a:pPr>
            <a:r>
              <a:rPr lang="en-GB" sz="2000" b="1" smtClean="0">
                <a:latin typeface="Mistral" panose="03090702030407020403" pitchFamily="66" charset="0"/>
              </a:rPr>
              <a:t>WHAT ARE WE LOOKING FOR?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nb-NO" sz="2000" smtClean="0">
              <a:latin typeface="Mistral" panose="03090702030407020403" pitchFamily="66" charset="0"/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nb-NO" sz="2000" smtClean="0">
                <a:latin typeface="Mistral" panose="03090702030407020403" pitchFamily="66" charset="0"/>
              </a:rPr>
              <a:t> REPORTS THAT DEMONSTRATE RESULTS AND PROGRESS TOWARDS OBJECTIVES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nb-NO" sz="2000" smtClean="0">
                <a:latin typeface="Mistral" panose="03090702030407020403" pitchFamily="66" charset="0"/>
              </a:rPr>
              <a:t>SHORT, ANLAYTICAL</a:t>
            </a:r>
          </a:p>
          <a:p>
            <a:pPr defTabSz="179388">
              <a:lnSpc>
                <a:spcPct val="90000"/>
              </a:lnSpc>
              <a:buFontTx/>
              <a:buChar char="•"/>
            </a:pPr>
            <a:r>
              <a:rPr lang="nb-NO" sz="2000" smtClean="0">
                <a:latin typeface="Mistral" panose="03090702030407020403" pitchFamily="66" charset="0"/>
              </a:rPr>
              <a:t>SEE </a:t>
            </a:r>
            <a:r>
              <a:rPr lang="nb-NO" sz="2000" smtClean="0">
                <a:solidFill>
                  <a:srgbClr val="FF0000"/>
                </a:solidFill>
                <a:latin typeface="Mistral" panose="03090702030407020403" pitchFamily="66" charset="0"/>
              </a:rPr>
              <a:t>ANNOTATED APR    	TEMPLATE</a:t>
            </a:r>
            <a:endParaRPr lang="nb-NO" sz="2000">
              <a:solidFill>
                <a:srgbClr val="FF0000"/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321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  <p:cond evt="onBegin" delay="0">
                          <p:tn val="45"/>
                        </p:cond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716931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2000" smtClean="0"/>
              <a:t>Important </a:t>
            </a:r>
            <a:r>
              <a:rPr lang="en-GB" sz="2000"/>
              <a:t>developments in the Programme </a:t>
            </a:r>
            <a:r>
              <a:rPr lang="en-GB" sz="2000" smtClean="0"/>
              <a:t>area </a:t>
            </a:r>
          </a:p>
          <a:p>
            <a:pPr marL="0" indent="0">
              <a:buNone/>
            </a:pPr>
            <a:r>
              <a:rPr lang="en-GB" sz="2000" smtClean="0"/>
              <a:t>(including policy</a:t>
            </a:r>
            <a:r>
              <a:rPr lang="en-GB" sz="2000"/>
              <a:t>, financial or administrative </a:t>
            </a:r>
            <a:r>
              <a:rPr lang="en-GB" sz="2000" smtClean="0"/>
              <a:t>changes).</a:t>
            </a:r>
          </a:p>
          <a:p>
            <a:endParaRPr lang="en-GB" sz="2000" i="1" smtClean="0"/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Refer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justification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in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programme proposal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and provide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updates, </a:t>
            </a:r>
            <a:r>
              <a:rPr lang="en-GB" sz="2000" smtClean="0">
                <a:solidFill>
                  <a:schemeClr val="accent1">
                    <a:lumMod val="75000"/>
                  </a:schemeClr>
                </a:solidFill>
              </a:rPr>
              <a:t>including potential synergies with EU programmes,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that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may have an effect on the planned programme results. 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2000" i="1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Include </a:t>
            </a:r>
            <a:r>
              <a:rPr lang="en-GB" sz="2000" b="1" i="1">
                <a:solidFill>
                  <a:schemeClr val="accent1">
                    <a:lumMod val="75000"/>
                  </a:schemeClr>
                </a:solidFill>
              </a:rPr>
              <a:t>statistics and analyse trends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in the sector and/or the programme area where possible. 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2000" i="1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If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conditions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have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changed since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programme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proposal, do the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changes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present </a:t>
            </a:r>
            <a:r>
              <a:rPr lang="en-GB" sz="2000" i="1" u="sng" smtClean="0">
                <a:solidFill>
                  <a:schemeClr val="accent1">
                    <a:lumMod val="75000"/>
                  </a:schemeClr>
                </a:solidFill>
              </a:rPr>
              <a:t>risks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?  How might these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might be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handled?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2. Programme area </a:t>
            </a:r>
            <a:br>
              <a:rPr lang="en-GB" smtClean="0"/>
            </a:br>
            <a:r>
              <a:rPr lang="en-GB" smtClean="0"/>
              <a:t>specific developments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260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Context data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1730828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2000" smtClean="0"/>
              <a:t>Example: Suicide rates are important context data for programmes with a strong mental health component.</a:t>
            </a:r>
          </a:p>
          <a:p>
            <a:pPr marL="0" indent="0">
              <a:buNone/>
            </a:pPr>
            <a:r>
              <a:rPr lang="en-GB" sz="2000" smtClean="0"/>
              <a:t>Where does your country stand and what are the trends?</a:t>
            </a:r>
            <a:endParaRPr lang="en-GB" sz="2000"/>
          </a:p>
        </p:txBody>
      </p:sp>
      <p:graphicFrame>
        <p:nvGraphicFramePr>
          <p:cNvPr id="4" name="Chart 3"/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126269544"/>
              </p:ext>
            </p:extLst>
          </p:nvPr>
        </p:nvGraphicFramePr>
        <p:xfrm>
          <a:off x="739454" y="2912249"/>
          <a:ext cx="6883107" cy="3811414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</p:spTree>
    <p:extLst>
      <p:ext uri="{BB962C8B-B14F-4D97-AF65-F5344CB8AC3E}">
        <p14:creationId xmlns:p14="http://schemas.microsoft.com/office/powerpoint/2010/main" val="338360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1775298"/>
            <a:ext cx="8414426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2000" smtClean="0"/>
              <a:t>Analyse </a:t>
            </a:r>
            <a:r>
              <a:rPr lang="en-GB" sz="2000"/>
              <a:t>how the projects’ and Programme’s outputs </a:t>
            </a:r>
            <a:r>
              <a:rPr lang="en-GB" sz="2000" smtClean="0"/>
              <a:t>contribute </a:t>
            </a:r>
            <a:r>
              <a:rPr lang="en-GB" sz="2000"/>
              <a:t>to the expected outcome(s) defined in the Programme proposal. </a:t>
            </a:r>
            <a:endParaRPr lang="en-GB" sz="2000" smtClean="0"/>
          </a:p>
          <a:p>
            <a:pPr marL="0" indent="0">
              <a:buNone/>
            </a:pPr>
            <a:endParaRPr lang="en-GB" sz="2000" smtClean="0"/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Use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programme indicators.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Refer to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baseline studies/provide a situation analysis. 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Use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a project example for each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outcome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demonstrate results.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Use another project example to demonstrate bilateral results.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Brief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summary of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main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risks </a:t>
            </a:r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and mitigating actions. 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Relevant horizontal concerns</a:t>
            </a:r>
          </a:p>
          <a:p>
            <a:r>
              <a:rPr lang="en-GB" sz="2000" i="1" smtClean="0">
                <a:solidFill>
                  <a:schemeClr val="accent1">
                    <a:lumMod val="75000"/>
                  </a:schemeClr>
                </a:solidFill>
              </a:rPr>
              <a:t>What </a:t>
            </a:r>
            <a:r>
              <a:rPr lang="en-GB" sz="2000" i="1">
                <a:solidFill>
                  <a:schemeClr val="accent1">
                    <a:lumMod val="75000"/>
                  </a:schemeClr>
                </a:solidFill>
              </a:rPr>
              <a:t>worked, what didn’t work, and what could be done better?</a:t>
            </a:r>
            <a:endParaRPr lang="en-GB" sz="20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372676" y="351478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3. Reporting on Programme </a:t>
            </a:r>
            <a:r>
              <a:rPr lang="en-GB" smtClean="0"/>
              <a:t>outcomes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6465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7106" name="Rectangle 2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45770" y="3498804"/>
            <a:ext cx="269081" cy="269081"/>
          </a:xfrm>
          <a:prstGeom prst="rect">
            <a:avLst/>
          </a:prstGeom>
          <a:solidFill>
            <a:srgbClr val="9966FF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07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83681" y="3046365"/>
            <a:ext cx="3811926" cy="40362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783682" y="3145187"/>
            <a:ext cx="903293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7.  End results</a:t>
            </a:r>
          </a:p>
        </p:txBody>
      </p:sp>
      <p:sp>
        <p:nvSpPr>
          <p:cNvPr id="47109" name="Rectangle 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30342" y="3168999"/>
            <a:ext cx="1964300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7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.  What is our impact on ‘ends’?</a:t>
            </a:r>
          </a:p>
        </p:txBody>
      </p:sp>
      <p:sp>
        <p:nvSpPr>
          <p:cNvPr id="47110" name="Rectangle 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545696" y="3449986"/>
            <a:ext cx="4153952" cy="342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499782" y="3524997"/>
            <a:ext cx="2077022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6.  Practice/behaviour change</a:t>
            </a:r>
          </a:p>
        </p:txBody>
      </p:sp>
      <p:sp>
        <p:nvSpPr>
          <p:cNvPr id="47112" name="Rectangle 8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630341" y="3546428"/>
            <a:ext cx="2065734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6.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Do we influence change?</a:t>
            </a:r>
          </a:p>
        </p:txBody>
      </p:sp>
      <p:sp>
        <p:nvSpPr>
          <p:cNvPr id="47113" name="Rectangle 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339416" y="3792886"/>
            <a:ext cx="4500725" cy="387555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14" name="Rectangle 1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465784" y="3801221"/>
            <a:ext cx="1753791" cy="3928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5.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Knowledge, attitude, skill and / or aspirations changes</a:t>
            </a:r>
          </a:p>
        </p:txBody>
      </p:sp>
      <p:sp>
        <p:nvSpPr>
          <p:cNvPr id="47115" name="Rectangle 1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39866" y="3838130"/>
            <a:ext cx="2205038" cy="3928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5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.  What do people learn?  Do we address their needs?</a:t>
            </a:r>
          </a:p>
        </p:txBody>
      </p:sp>
      <p:sp>
        <p:nvSpPr>
          <p:cNvPr id="47116" name="Rectangle 12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140889" y="4178649"/>
            <a:ext cx="4857606" cy="357188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17" name="Rectangle 13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280048" y="4264374"/>
            <a:ext cx="811922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4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.  Reactions</a:t>
            </a:r>
          </a:p>
        </p:txBody>
      </p:sp>
      <p:sp>
        <p:nvSpPr>
          <p:cNvPr id="47118" name="Rectangle 14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630341" y="4216749"/>
            <a:ext cx="2289572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71450" indent="-171450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4.	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How do people learn about us?</a:t>
            </a:r>
          </a:p>
        </p:txBody>
      </p:sp>
      <p:sp>
        <p:nvSpPr>
          <p:cNvPr id="47119" name="Rectangle 1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953012" y="4535836"/>
            <a:ext cx="5213362" cy="342900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20" name="Rectangle 1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188368" y="4633468"/>
            <a:ext cx="1919740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3.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Engagement / involvement</a:t>
            </a:r>
          </a:p>
        </p:txBody>
      </p:sp>
      <p:sp>
        <p:nvSpPr>
          <p:cNvPr id="47121" name="Rectangle 17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630342" y="4627515"/>
            <a:ext cx="2673694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3.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Who do we reach?  Who participates?</a:t>
            </a:r>
          </a:p>
        </p:txBody>
      </p:sp>
      <p:sp>
        <p:nvSpPr>
          <p:cNvPr id="47122" name="Rectangle 18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740695" y="4878738"/>
            <a:ext cx="5611416" cy="413147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23" name="Rectangle 19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937149" y="5013278"/>
            <a:ext cx="1443505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2.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Activities and outputs</a:t>
            </a:r>
          </a:p>
        </p:txBody>
      </p:sp>
      <p:sp>
        <p:nvSpPr>
          <p:cNvPr id="47124" name="Rectangle 20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630342" y="5004943"/>
            <a:ext cx="2726531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2.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What do we offer?  How do we deliver?</a:t>
            </a:r>
          </a:p>
        </p:txBody>
      </p:sp>
      <p:sp>
        <p:nvSpPr>
          <p:cNvPr id="47125" name="Rectangle 2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443163" y="5293074"/>
            <a:ext cx="6094685" cy="385763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solidFill>
              <a:srgbClr val="000000"/>
            </a:solidFill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26" name="Rectangle 22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740694" y="5371656"/>
            <a:ext cx="597120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1.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Inputs</a:t>
            </a:r>
          </a:p>
        </p:txBody>
      </p:sp>
      <p:sp>
        <p:nvSpPr>
          <p:cNvPr id="47127" name="Rectangle 23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4630342" y="5383562"/>
            <a:ext cx="2912269" cy="231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marL="130969" indent="-130969" defTabSz="671513" eaLnBrk="0" hangingPunct="0"/>
            <a:r>
              <a:rPr lang="en-US" sz="750">
                <a:solidFill>
                  <a:srgbClr val="000000"/>
                </a:solidFill>
                <a:latin typeface="Calibri" pitchFamily="34" charset="0"/>
              </a:rPr>
              <a:t>1.  </a:t>
            </a:r>
            <a:r>
              <a:rPr lang="en-US" sz="1050">
                <a:solidFill>
                  <a:srgbClr val="000000"/>
                </a:solidFill>
                <a:latin typeface="Calibri" pitchFamily="34" charset="0"/>
              </a:rPr>
              <a:t>How much does our program cost? (€€s, HR etc)</a:t>
            </a:r>
          </a:p>
        </p:txBody>
      </p:sp>
      <p:sp>
        <p:nvSpPr>
          <p:cNvPr id="47128" name="Line 24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4630341" y="3048746"/>
            <a:ext cx="0" cy="26038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CA"/>
          </a:p>
        </p:txBody>
      </p:sp>
      <p:sp>
        <p:nvSpPr>
          <p:cNvPr id="47129" name="Rectangle 25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2655386" y="2749899"/>
            <a:ext cx="1457932" cy="300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algn="ctr" defTabSz="671513" eaLnBrk="0" hangingPunct="0"/>
            <a:r>
              <a:rPr lang="en-US" sz="750" i="1">
                <a:solidFill>
                  <a:srgbClr val="000000"/>
                </a:solidFill>
                <a:latin typeface="Calibri" pitchFamily="34" charset="0"/>
              </a:rPr>
              <a:t>Program (Results) Chain of Events</a:t>
            </a:r>
          </a:p>
          <a:p>
            <a:pPr algn="ctr" defTabSz="671513" eaLnBrk="0" hangingPunct="0"/>
            <a:r>
              <a:rPr lang="en-US" sz="750" i="1">
                <a:solidFill>
                  <a:srgbClr val="000000"/>
                </a:solidFill>
                <a:latin typeface="Calibri" pitchFamily="34" charset="0"/>
              </a:rPr>
              <a:t>(Theory of Action)</a:t>
            </a:r>
          </a:p>
        </p:txBody>
      </p:sp>
      <p:sp>
        <p:nvSpPr>
          <p:cNvPr id="47130" name="Rectangle 26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5195887" y="2863010"/>
            <a:ext cx="686888" cy="1851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7866" tIns="34529" rIns="67866" bIns="34529">
            <a:spAutoFit/>
          </a:bodyPr>
          <a:lstStyle>
            <a:defPPr>
              <a:defRPr kern="1200" smtId="4294967295"/>
            </a:defPPr>
          </a:lstStyle>
          <a:p>
            <a:pPr defTabSz="671513" eaLnBrk="0" hangingPunct="0"/>
            <a:r>
              <a:rPr lang="en-US" sz="750" i="1">
                <a:solidFill>
                  <a:srgbClr val="000000"/>
                </a:solidFill>
                <a:latin typeface="Calibri" pitchFamily="34" charset="0"/>
              </a:rPr>
              <a:t>Key Questions</a:t>
            </a:r>
          </a:p>
        </p:txBody>
      </p:sp>
      <p:sp>
        <p:nvSpPr>
          <p:cNvPr id="47132" name="Line 35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H="1" flipV="1">
            <a:off x="1143001" y="3622627"/>
            <a:ext cx="1334159" cy="1503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CA"/>
          </a:p>
        </p:txBody>
      </p:sp>
      <p:sp>
        <p:nvSpPr>
          <p:cNvPr id="47134" name="Text Box 37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197769" y="3135661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eaLnBrk="0" hangingPunct="0">
              <a:spcBef>
                <a:spcPct val="50000"/>
              </a:spcBef>
            </a:pPr>
            <a:r>
              <a:rPr lang="en-CA" sz="900" i="1">
                <a:latin typeface="Calibri" pitchFamily="34" charset="0"/>
              </a:rPr>
              <a:t>Indirect Influence</a:t>
            </a:r>
          </a:p>
        </p:txBody>
      </p:sp>
      <p:sp>
        <p:nvSpPr>
          <p:cNvPr id="47135" name="Text Box 38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1197769" y="4000055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eaLnBrk="0" hangingPunct="0">
              <a:spcBef>
                <a:spcPct val="50000"/>
              </a:spcBef>
            </a:pPr>
            <a:r>
              <a:rPr lang="en-CA" sz="900" i="1">
                <a:latin typeface="Calibri" pitchFamily="34" charset="0"/>
              </a:rPr>
              <a:t>Direct Influence</a:t>
            </a:r>
          </a:p>
        </p:txBody>
      </p:sp>
      <p:sp>
        <p:nvSpPr>
          <p:cNvPr id="47136" name="Text Box 39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197769" y="4972797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eaLnBrk="0" hangingPunct="0">
              <a:spcBef>
                <a:spcPct val="50000"/>
              </a:spcBef>
            </a:pPr>
            <a:r>
              <a:rPr lang="en-CA" sz="900" i="1">
                <a:latin typeface="Calibri" pitchFamily="34" charset="0"/>
              </a:rPr>
              <a:t>Control</a:t>
            </a:r>
          </a:p>
        </p:txBody>
      </p:sp>
      <p:sp>
        <p:nvSpPr>
          <p:cNvPr id="47137" name="Text Box 40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6915150" y="3082084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algn="r" eaLnBrk="0" hangingPunct="0">
              <a:spcBef>
                <a:spcPct val="50000"/>
              </a:spcBef>
            </a:pPr>
            <a:r>
              <a:rPr lang="en-CA" sz="900">
                <a:solidFill>
                  <a:srgbClr val="0000FF"/>
                </a:solidFill>
                <a:latin typeface="Calibri" pitchFamily="34" charset="0"/>
              </a:rPr>
              <a:t>WHY?</a:t>
            </a:r>
          </a:p>
        </p:txBody>
      </p:sp>
      <p:sp>
        <p:nvSpPr>
          <p:cNvPr id="47138" name="Text Box 41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6915150" y="3784553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algn="r" eaLnBrk="0" hangingPunct="0">
              <a:spcBef>
                <a:spcPct val="50000"/>
              </a:spcBef>
            </a:pPr>
            <a:r>
              <a:rPr lang="en-CA" sz="900">
                <a:solidFill>
                  <a:srgbClr val="7030A0"/>
                </a:solidFill>
                <a:latin typeface="Calibri" pitchFamily="34" charset="0"/>
              </a:rPr>
              <a:t>WHAT?</a:t>
            </a:r>
          </a:p>
        </p:txBody>
      </p:sp>
      <p:sp>
        <p:nvSpPr>
          <p:cNvPr id="47139" name="Text Box 42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6915150" y="4432253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algn="r" eaLnBrk="0" hangingPunct="0">
              <a:spcBef>
                <a:spcPct val="50000"/>
              </a:spcBef>
            </a:pPr>
            <a:r>
              <a:rPr lang="en-CA" sz="900">
                <a:solidFill>
                  <a:srgbClr val="FF3300"/>
                </a:solidFill>
                <a:latin typeface="Calibri" pitchFamily="34" charset="0"/>
              </a:rPr>
              <a:t>WHO?</a:t>
            </a:r>
          </a:p>
        </p:txBody>
      </p:sp>
      <p:sp>
        <p:nvSpPr>
          <p:cNvPr id="47140" name="Text Box 43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6915150" y="5134722"/>
            <a:ext cx="1052513" cy="230832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marL="76200" indent="-76200" algn="r" eaLnBrk="0" hangingPunct="0">
              <a:spcBef>
                <a:spcPct val="50000"/>
              </a:spcBef>
            </a:pPr>
            <a:r>
              <a:rPr lang="en-CA" sz="900">
                <a:solidFill>
                  <a:srgbClr val="008000"/>
                </a:solidFill>
                <a:latin typeface="Calibri" pitchFamily="34" charset="0"/>
              </a:rPr>
              <a:t>HOW?</a:t>
            </a:r>
          </a:p>
        </p:txBody>
      </p:sp>
      <p:pic>
        <p:nvPicPr>
          <p:cNvPr id="47142" name="Picture 51" descr="behaviour change"/>
          <p:cNvPicPr>
            <a:picLocks noChangeAspect="1" noChangeArrowheads="1"/>
          </p:cNvPicPr>
          <p:nvPr>
            <p:custDataLst>
              <p:tags r:id="rId38"/>
            </p:custDataLst>
          </p:nvPr>
        </p:nvPicPr>
        <p:blipFill>
          <a:blip r:embed="rId37"/>
          <a:stretch>
            <a:fillRect/>
          </a:stretch>
        </p:blipFill>
        <p:spPr bwMode="auto">
          <a:xfrm>
            <a:off x="4268392" y="3561905"/>
            <a:ext cx="226219" cy="17145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1" name="Rectangle 27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4245770" y="3140425"/>
            <a:ext cx="269081" cy="26908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pPr>
              <a:defRPr/>
            </a:pPr>
            <a:endParaRPr lang="en-US"/>
          </a:p>
        </p:txBody>
      </p:sp>
      <p:sp>
        <p:nvSpPr>
          <p:cNvPr id="47144" name="Rectangle 27"/>
          <p:cNvSpPr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4245770" y="3847656"/>
            <a:ext cx="269081" cy="269081"/>
          </a:xfrm>
          <a:prstGeom prst="rect">
            <a:avLst/>
          </a:prstGeom>
          <a:solidFill>
            <a:srgbClr val="FF757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45" name="Rectangle 27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4245770" y="4950175"/>
            <a:ext cx="269081" cy="269081"/>
          </a:xfrm>
          <a:prstGeom prst="rect">
            <a:avLst/>
          </a:prstGeom>
          <a:solidFill>
            <a:srgbClr val="7EC13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pic>
        <p:nvPicPr>
          <p:cNvPr id="47146" name="Picture 50" descr="end"/>
          <p:cNvPicPr>
            <a:picLocks noChangeAspect="1" noChangeArrowheads="1"/>
          </p:cNvPicPr>
          <p:nvPr>
            <p:custDataLst>
              <p:tags r:id="rId43"/>
            </p:custDataLst>
          </p:nvPr>
        </p:nvPicPr>
        <p:blipFill>
          <a:blip r:embed="rId42"/>
          <a:stretch>
            <a:fillRect/>
          </a:stretch>
        </p:blipFill>
        <p:spPr bwMode="auto">
          <a:xfrm>
            <a:off x="4279106" y="3190430"/>
            <a:ext cx="204788" cy="1762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7147" name="Picture 52" descr="change"/>
          <p:cNvPicPr>
            <a:picLocks noChangeArrowheads="1"/>
          </p:cNvPicPr>
          <p:nvPr>
            <p:custDataLst>
              <p:tags r:id="rId45"/>
            </p:custDataLst>
          </p:nvPr>
        </p:nvPicPr>
        <p:blipFill>
          <a:blip r:embed="rId44"/>
          <a:stretch>
            <a:fillRect/>
          </a:stretch>
        </p:blipFill>
        <p:spPr bwMode="auto">
          <a:xfrm>
            <a:off x="4285060" y="3904806"/>
            <a:ext cx="194072" cy="16549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47148" name="Rectangle 27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4245770" y="4207225"/>
            <a:ext cx="269081" cy="269081"/>
          </a:xfrm>
          <a:prstGeom prst="rect">
            <a:avLst/>
          </a:prstGeom>
          <a:solidFill>
            <a:srgbClr val="FF757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49" name="Rectangle 27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4245770" y="4579891"/>
            <a:ext cx="269081" cy="269081"/>
          </a:xfrm>
          <a:prstGeom prst="rect">
            <a:avLst/>
          </a:prstGeom>
          <a:solidFill>
            <a:srgbClr val="FF757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sp>
        <p:nvSpPr>
          <p:cNvPr id="47150" name="Rectangle 27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4245770" y="5350225"/>
            <a:ext cx="269081" cy="269081"/>
          </a:xfrm>
          <a:prstGeom prst="rect">
            <a:avLst/>
          </a:prstGeom>
          <a:solidFill>
            <a:srgbClr val="7EC135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>
              <a:latin typeface="Calibri" pitchFamily="34" charset="0"/>
            </a:endParaRPr>
          </a:p>
        </p:txBody>
      </p:sp>
      <p:pic>
        <p:nvPicPr>
          <p:cNvPr id="47151" name="Picture 9"/>
          <p:cNvPicPr>
            <a:picLocks noChangeAspect="1" noChangeArrowheads="1"/>
          </p:cNvPicPr>
          <p:nvPr>
            <p:custDataLst>
              <p:tags r:id="rId50"/>
            </p:custDataLst>
          </p:nvPr>
        </p:nvPicPr>
        <p:blipFill>
          <a:blip r:embed="rId49"/>
          <a:stretch>
            <a:fillRect/>
          </a:stretch>
        </p:blipFill>
        <p:spPr bwMode="auto">
          <a:xfrm>
            <a:off x="4268392" y="4990656"/>
            <a:ext cx="216694" cy="183356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7152" name="Picture 11"/>
          <p:cNvPicPr>
            <a:picLocks noChangeAspect="1" noChangeArrowheads="1"/>
          </p:cNvPicPr>
          <p:nvPr>
            <p:custDataLst>
              <p:tags r:id="rId52"/>
            </p:custDataLst>
          </p:nvPr>
        </p:nvPicPr>
        <p:blipFill>
          <a:blip r:embed="rId51"/>
          <a:stretch>
            <a:fillRect/>
          </a:stretch>
        </p:blipFill>
        <p:spPr bwMode="auto">
          <a:xfrm>
            <a:off x="4275535" y="5390706"/>
            <a:ext cx="209550" cy="192881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7153" name="Picture 12"/>
          <p:cNvPicPr>
            <a:picLocks noChangeAspect="1" noChangeArrowheads="1"/>
          </p:cNvPicPr>
          <p:nvPr>
            <p:custDataLst>
              <p:tags r:id="rId54"/>
            </p:custDataLst>
          </p:nvPr>
        </p:nvPicPr>
        <p:blipFill>
          <a:blip r:embed="rId53"/>
          <a:stretch>
            <a:fillRect/>
          </a:stretch>
        </p:blipFill>
        <p:spPr bwMode="auto">
          <a:xfrm>
            <a:off x="4286251" y="4247706"/>
            <a:ext cx="198835" cy="19883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7154" name="Picture 13"/>
          <p:cNvPicPr>
            <a:picLocks noChangeAspect="1" noChangeArrowheads="1"/>
          </p:cNvPicPr>
          <p:nvPr>
            <p:custDataLst>
              <p:tags r:id="rId56"/>
            </p:custDataLst>
          </p:nvPr>
        </p:nvPicPr>
        <p:blipFill>
          <a:blip r:embed="rId55"/>
          <a:stretch>
            <a:fillRect/>
          </a:stretch>
        </p:blipFill>
        <p:spPr bwMode="auto">
          <a:xfrm>
            <a:off x="4275536" y="4620371"/>
            <a:ext cx="207169" cy="198834"/>
          </a:xfrm>
          <a:prstGeom prst="rect">
            <a:avLst/>
          </a:prstGeom>
          <a:noFill/>
          <a:ln w="9525">
            <a:noFill/>
            <a:miter lim="800000"/>
          </a:ln>
        </p:spPr>
      </p:pic>
      <p:grpSp>
        <p:nvGrpSpPr>
          <p:cNvPr id="5" name="Group 4"/>
          <p:cNvGrpSpPr/>
          <p:nvPr>
            <p:custDataLst>
              <p:tags r:id="rId57"/>
            </p:custDataLst>
          </p:nvPr>
        </p:nvGrpSpPr>
        <p:grpSpPr>
          <a:xfrm>
            <a:off x="83347" y="4488213"/>
            <a:ext cx="1821655" cy="900246"/>
            <a:chOff x="95253" y="3733801"/>
            <a:chExt cx="2428873" cy="1200326"/>
          </a:xfrm>
        </p:grpSpPr>
        <p:sp>
          <p:nvSpPr>
            <p:cNvPr id="3" name="Right Arrow 2"/>
            <p:cNvSpPr/>
            <p:nvPr>
              <p:custDataLst>
                <p:tags r:id="rId58"/>
              </p:custDataLst>
            </p:nvPr>
          </p:nvSpPr>
          <p:spPr>
            <a:xfrm>
              <a:off x="1495426" y="3902074"/>
              <a:ext cx="1028700" cy="27383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>
              <p:custDataLst>
                <p:tags r:id="rId59"/>
              </p:custDataLst>
            </p:nvPr>
          </p:nvSpPr>
          <p:spPr>
            <a:xfrm>
              <a:off x="95253" y="3733801"/>
              <a:ext cx="1400174" cy="1200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r>
                <a:rPr lang="en-GB" sz="1050">
                  <a:solidFill>
                    <a:schemeClr val="accent1">
                      <a:lumMod val="75000"/>
                    </a:schemeClr>
                  </a:solidFill>
                </a:rPr>
                <a:t>We are </a:t>
              </a:r>
              <a:r>
                <a:rPr lang="en-GB" sz="1050" smtClean="0">
                  <a:solidFill>
                    <a:schemeClr val="accent1">
                      <a:lumMod val="75000"/>
                    </a:schemeClr>
                  </a:solidFill>
                </a:rPr>
                <a:t>usually around </a:t>
              </a:r>
              <a:r>
                <a:rPr lang="en-GB" sz="1050">
                  <a:solidFill>
                    <a:schemeClr val="accent1">
                      <a:lumMod val="75000"/>
                    </a:schemeClr>
                  </a:solidFill>
                </a:rPr>
                <a:t>here with our indicators</a:t>
              </a:r>
            </a:p>
          </p:txBody>
        </p:sp>
      </p:grpSp>
      <p:grpSp>
        <p:nvGrpSpPr>
          <p:cNvPr id="6" name="Group 5"/>
          <p:cNvGrpSpPr/>
          <p:nvPr>
            <p:custDataLst>
              <p:tags r:id="rId60"/>
            </p:custDataLst>
          </p:nvPr>
        </p:nvGrpSpPr>
        <p:grpSpPr>
          <a:xfrm>
            <a:off x="520785" y="3512698"/>
            <a:ext cx="1963773" cy="529002"/>
            <a:chOff x="694380" y="2448990"/>
            <a:chExt cx="2618364" cy="705336"/>
          </a:xfrm>
        </p:grpSpPr>
        <p:sp>
          <p:nvSpPr>
            <p:cNvPr id="54" name="Right Arrow 53"/>
            <p:cNvSpPr/>
            <p:nvPr>
              <p:custDataLst>
                <p:tags r:id="rId61"/>
              </p:custDataLst>
            </p:nvPr>
          </p:nvSpPr>
          <p:spPr>
            <a:xfrm rot="20022622">
              <a:off x="1984223" y="2448990"/>
              <a:ext cx="1328521" cy="26571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GB"/>
            </a:p>
          </p:txBody>
        </p:sp>
        <p:sp>
          <p:nvSpPr>
            <p:cNvPr id="57" name="TextBox 56"/>
            <p:cNvSpPr txBox="1"/>
            <p:nvPr>
              <p:custDataLst>
                <p:tags r:id="rId62"/>
              </p:custDataLst>
            </p:nvPr>
          </p:nvSpPr>
          <p:spPr>
            <a:xfrm>
              <a:off x="694380" y="2600329"/>
              <a:ext cx="1400175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r>
                <a:rPr lang="en-GB" sz="1050">
                  <a:solidFill>
                    <a:schemeClr val="accent1">
                      <a:lumMod val="75000"/>
                    </a:schemeClr>
                  </a:solidFill>
                </a:rPr>
                <a:t>We want to be around here!</a:t>
              </a:r>
            </a:p>
          </p:txBody>
        </p:sp>
      </p:grpSp>
      <p:sp>
        <p:nvSpPr>
          <p:cNvPr id="58" name="Line 35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 flipH="1">
            <a:off x="1133477" y="4715174"/>
            <a:ext cx="787389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endParaRPr lang="en-CA"/>
          </a:p>
        </p:txBody>
      </p:sp>
      <p:sp>
        <p:nvSpPr>
          <p:cNvPr id="59" name="Title 3"/>
          <p:cNvSpPr>
            <a:spLocks noGrp="1"/>
          </p:cNvSpPr>
          <p:nvPr>
            <p:ph type="title"/>
            <p:custDataLst>
              <p:tags r:id="rId64"/>
            </p:custDataLst>
          </p:nvPr>
        </p:nvSpPr>
        <p:spPr>
          <a:xfrm>
            <a:off x="372676" y="351478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A Basic Results Chain </a:t>
            </a:r>
            <a:br>
              <a:rPr lang="en-GB" smtClean="0"/>
            </a:br>
            <a:r>
              <a:rPr lang="en-GB" smtClean="0"/>
              <a:t>With </a:t>
            </a:r>
            <a:r>
              <a:rPr lang="en-GB"/>
              <a:t>Key Prompt </a:t>
            </a:r>
            <a:r>
              <a:rPr lang="en-GB" smtClean="0"/>
              <a:t>Questions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9230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5299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 bwMode="auto">
          <a:xfrm>
            <a:off x="423193" y="1866900"/>
            <a:ext cx="6066212" cy="5348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1800" b="1"/>
              <a:t>Key sources of information for your </a:t>
            </a:r>
            <a:r>
              <a:rPr lang="en-GB" sz="1800" b="1" smtClean="0"/>
              <a:t>Annual Programme </a:t>
            </a:r>
            <a:r>
              <a:rPr lang="en-GB" sz="1800" b="1"/>
              <a:t>Report </a:t>
            </a:r>
          </a:p>
        </p:txBody>
      </p:sp>
      <p:sp>
        <p:nvSpPr>
          <p:cNvPr id="10" name="Rectangle 9"/>
          <p:cNvSpPr/>
          <p:nvPr>
            <p:custDataLst>
              <p:tags r:id="rId5"/>
            </p:custDataLst>
          </p:nvPr>
        </p:nvSpPr>
        <p:spPr>
          <a:xfrm>
            <a:off x="1848337" y="2445933"/>
            <a:ext cx="3592657" cy="438582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algn="ctr" defTabSz="342900"/>
            <a:r>
              <a:rPr lang="nb-NO" sz="1125">
                <a:solidFill>
                  <a:srgbClr val="4F81BD">
                    <a:lumMod val="75000"/>
                  </a:srgbClr>
                </a:solidFill>
              </a:rPr>
              <a:t>These Reports, together with </a:t>
            </a:r>
            <a:r>
              <a:rPr lang="nb-NO" sz="1125" smtClean="0">
                <a:solidFill>
                  <a:srgbClr val="4F81BD">
                    <a:lumMod val="75000"/>
                  </a:srgbClr>
                </a:solidFill>
              </a:rPr>
              <a:t>monitoring and evaluation </a:t>
            </a:r>
            <a:r>
              <a:rPr lang="nb-NO" sz="1125">
                <a:solidFill>
                  <a:srgbClr val="4F81BD">
                    <a:lumMod val="75000"/>
                  </a:srgbClr>
                </a:solidFill>
              </a:rPr>
              <a:t>findings, show progress towards results</a:t>
            </a:r>
          </a:p>
        </p:txBody>
      </p:sp>
      <p:sp>
        <p:nvSpPr>
          <p:cNvPr id="13" name="TextBox 12"/>
          <p:cNvSpPr txBox="1"/>
          <p:nvPr>
            <p:custDataLst>
              <p:tags r:id="rId6"/>
            </p:custDataLst>
          </p:nvPr>
        </p:nvSpPr>
        <p:spPr>
          <a:xfrm>
            <a:off x="7106498" y="3292598"/>
            <a:ext cx="1542202" cy="1223412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defTabSz="342900"/>
            <a:r>
              <a:rPr lang="nb-NO" sz="1050" b="1" smtClean="0">
                <a:solidFill>
                  <a:srgbClr val="4F81BD">
                    <a:lumMod val="75000"/>
                  </a:srgbClr>
                </a:solidFill>
              </a:rPr>
              <a:t>Annual </a:t>
            </a:r>
            <a:r>
              <a:rPr lang="nb-NO" sz="1050" b="1">
                <a:solidFill>
                  <a:srgbClr val="4F81BD">
                    <a:lumMod val="75000"/>
                  </a:srgbClr>
                </a:solidFill>
              </a:rPr>
              <a:t>Programme </a:t>
            </a:r>
            <a:r>
              <a:rPr lang="nb-NO" sz="1050" b="1" smtClean="0">
                <a:solidFill>
                  <a:srgbClr val="4F81BD">
                    <a:lumMod val="75000"/>
                  </a:srgbClr>
                </a:solidFill>
              </a:rPr>
              <a:t>Reports: </a:t>
            </a:r>
            <a:endParaRPr lang="nb-NO" sz="1050" b="1">
              <a:solidFill>
                <a:srgbClr val="4F81BD">
                  <a:lumMod val="75000"/>
                </a:srgbClr>
              </a:solidFill>
            </a:endParaRPr>
          </a:p>
          <a:p>
            <a:pPr defTabSz="342900"/>
            <a:r>
              <a:rPr lang="en-US" sz="1050" smtClean="0">
                <a:solidFill>
                  <a:srgbClr val="4F81BD">
                    <a:lumMod val="75000"/>
                  </a:srgbClr>
                </a:solidFill>
              </a:rPr>
              <a:t>create </a:t>
            </a:r>
            <a:r>
              <a:rPr lang="en-US" sz="1050">
                <a:solidFill>
                  <a:srgbClr val="4F81BD">
                    <a:lumMod val="75000"/>
                  </a:srgbClr>
                </a:solidFill>
              </a:rPr>
              <a:t>the </a:t>
            </a:r>
            <a:r>
              <a:rPr lang="en-US" sz="1050" smtClean="0">
                <a:solidFill>
                  <a:srgbClr val="4F81BD">
                    <a:lumMod val="75000"/>
                  </a:srgbClr>
                </a:solidFill>
              </a:rPr>
              <a:t>‘story</a:t>
            </a:r>
            <a:r>
              <a:rPr lang="en-US" sz="1050">
                <a:solidFill>
                  <a:srgbClr val="4F81BD">
                    <a:lumMod val="75000"/>
                  </a:srgbClr>
                </a:solidFill>
              </a:rPr>
              <a:t>’ of progress towards results and follow it through each level of analysis  </a:t>
            </a:r>
          </a:p>
        </p:txBody>
      </p:sp>
      <p:cxnSp>
        <p:nvCxnSpPr>
          <p:cNvPr id="5" name="Straight Arrow Connector 4"/>
          <p:cNvCxnSpPr/>
          <p:nvPr>
            <p:custDataLst>
              <p:tags r:id="rId7"/>
            </p:custDataLst>
          </p:nvPr>
        </p:nvCxnSpPr>
        <p:spPr>
          <a:xfrm flipH="1">
            <a:off x="1450982" y="2884515"/>
            <a:ext cx="0" cy="1542532"/>
          </a:xfrm>
          <a:prstGeom prst="straightConnector1">
            <a:avLst/>
          </a:prstGeom>
          <a:ln w="28575">
            <a:noFill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Diagram 21"/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34628808"/>
              </p:ext>
            </p:extLst>
          </p:nvPr>
        </p:nvGraphicFramePr>
        <p:xfrm>
          <a:off x="1404903" y="2884515"/>
          <a:ext cx="4522246" cy="3122624"/>
        </p:xfrm>
        <a:graphic>
          <a:graphicData uri="http://schemas.openxmlformats.org/drawingml/2006/diagram">
            <dgm:relIds xmlns:dgm="http://schemas.openxmlformats.org/drawingml/2006/diagram" r:dm="rId10" r:lo="rId11" r:qs="rId12" r:cs="rId13"/>
          </a:graphicData>
        </a:graphic>
      </p:graphicFrame>
      <p:grpSp>
        <p:nvGrpSpPr>
          <p:cNvPr id="11" name="Group 10"/>
          <p:cNvGrpSpPr/>
          <p:nvPr>
            <p:custDataLst>
              <p:tags r:id="rId14"/>
            </p:custDataLst>
          </p:nvPr>
        </p:nvGrpSpPr>
        <p:grpSpPr>
          <a:xfrm>
            <a:off x="3568466" y="4394350"/>
            <a:ext cx="2358683" cy="1612789"/>
            <a:chOff x="-178558" y="2247552"/>
            <a:chExt cx="5288095" cy="933942"/>
          </a:xfrm>
        </p:grpSpPr>
        <p:sp>
          <p:nvSpPr>
            <p:cNvPr id="12" name="Trapezoid 11"/>
            <p:cNvSpPr/>
            <p:nvPr>
              <p:custDataLst>
                <p:tags r:id="rId15"/>
              </p:custDataLst>
            </p:nvPr>
          </p:nvSpPr>
          <p:spPr>
            <a:xfrm>
              <a:off x="-178558" y="2247552"/>
              <a:ext cx="5288095" cy="933942"/>
            </a:xfrm>
            <a:prstGeom prst="trapezoid">
              <a:avLst>
                <a:gd name="adj" fmla="val 83107"/>
              </a:avLst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26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35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14" name="Trapezoid 4"/>
            <p:cNvSpPr/>
            <p:nvPr>
              <p:custDataLst>
                <p:tags r:id="rId16"/>
              </p:custDataLst>
            </p:nvPr>
          </p:nvSpPr>
          <p:spPr>
            <a:xfrm>
              <a:off x="1627890" y="2587033"/>
              <a:ext cx="2734788" cy="594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nb-NO" sz="1200" b="1">
                  <a:solidFill>
                    <a:prstClr val="black"/>
                  </a:solidFill>
                </a:rPr>
                <a:t>Report 35</a:t>
              </a:r>
            </a:p>
            <a:p>
              <a:pPr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nb-NO" sz="1200">
                  <a:solidFill>
                    <a:prstClr val="black"/>
                  </a:solidFill>
                </a:rPr>
                <a:t>Bilateral engagement report</a:t>
              </a:r>
              <a:endParaRPr lang="en-GB" sz="1200">
                <a:solidFill>
                  <a:prstClr val="black"/>
                </a:solidFill>
              </a:endParaRPr>
            </a:p>
          </p:txBody>
        </p:sp>
      </p:grpSp>
      <p:sp>
        <p:nvSpPr>
          <p:cNvPr id="2" name="Right Brace 1"/>
          <p:cNvSpPr/>
          <p:nvPr>
            <p:custDataLst>
              <p:tags r:id="rId17"/>
            </p:custDataLst>
          </p:nvPr>
        </p:nvSpPr>
        <p:spPr>
          <a:xfrm>
            <a:off x="6489406" y="2743200"/>
            <a:ext cx="492420" cy="3222512"/>
          </a:xfrm>
          <a:prstGeom prst="rightBrace">
            <a:avLst>
              <a:gd name="adj1" fmla="val 38901"/>
              <a:gd name="adj2" fmla="val 42019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15" name="Title 3"/>
          <p:cNvSpPr txBox="1"/>
          <p:nvPr>
            <p:custDataLst>
              <p:tags r:id="rId18"/>
            </p:custDataLst>
          </p:nvPr>
        </p:nvSpPr>
        <p:spPr>
          <a:xfrm>
            <a:off x="372676" y="351478"/>
            <a:ext cx="8229600" cy="1143000"/>
          </a:xfrm>
          <a:prstGeom prst="rect">
            <a:avLst/>
          </a:prstGeom>
        </p:spPr>
        <p:txBody>
          <a:bodyPr anchor="ctr"/>
          <a:lstStyle>
            <a:defPPr>
              <a:defRPr kern="1200" smtId="4294967295"/>
            </a:defPPr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/>
              <a:t>Analysing progress and </a:t>
            </a:r>
            <a:r>
              <a:rPr lang="en-GB" smtClean="0"/>
              <a:t>results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151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CBD25FC9-1D5A-4BCB-AD16-B11A87CF75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35788B56-FD3C-4486-9456-1435F756F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FAB36014-655B-4A21-8D56-34373E8864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Graphic spid="22" grpId="0" uiExpand="1">
        <p:bldSub>
          <a:bldDgm bld="lvlOne"/>
        </p:bldSub>
      </p:bldGraphic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TextBox 12"/>
          <p:cNvSpPr txBox="1"/>
          <p:nvPr>
            <p:custDataLst>
              <p:tags r:id="rId4"/>
            </p:custDataLst>
          </p:nvPr>
        </p:nvSpPr>
        <p:spPr>
          <a:xfrm>
            <a:off x="834887" y="3240356"/>
            <a:ext cx="1403487" cy="2031325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defTabSz="342900"/>
            <a:r>
              <a:rPr lang="nb-NO" sz="1050" b="1">
                <a:solidFill>
                  <a:srgbClr val="4F81BD">
                    <a:lumMod val="75000"/>
                  </a:srgbClr>
                </a:solidFill>
              </a:rPr>
              <a:t>Annual Programme Reports </a:t>
            </a:r>
          </a:p>
          <a:p>
            <a:pPr defTabSz="342900"/>
            <a:r>
              <a:rPr lang="nb-NO" sz="1050">
                <a:solidFill>
                  <a:srgbClr val="4F81BD">
                    <a:lumMod val="75000"/>
                  </a:srgbClr>
                </a:solidFill>
              </a:rPr>
              <a:t>Describe </a:t>
            </a:r>
            <a:r>
              <a:rPr lang="nb-NO" sz="1050" smtClean="0">
                <a:solidFill>
                  <a:srgbClr val="4F81BD">
                    <a:lumMod val="75000"/>
                  </a:srgbClr>
                </a:solidFill>
              </a:rPr>
              <a:t>progress, challenges </a:t>
            </a:r>
            <a:r>
              <a:rPr lang="nb-NO" sz="1050">
                <a:solidFill>
                  <a:srgbClr val="4F81BD">
                    <a:lumMod val="75000"/>
                  </a:srgbClr>
                </a:solidFill>
              </a:rPr>
              <a:t>and opportunities </a:t>
            </a:r>
            <a:r>
              <a:rPr lang="nb-NO" sz="1050" smtClean="0">
                <a:solidFill>
                  <a:srgbClr val="4F81BD">
                    <a:lumMod val="75000"/>
                  </a:srgbClr>
                </a:solidFill>
              </a:rPr>
              <a:t>in improving mental health services, </a:t>
            </a:r>
            <a:r>
              <a:rPr lang="nb-NO" sz="1050">
                <a:solidFill>
                  <a:srgbClr val="4F81BD">
                    <a:lumMod val="75000"/>
                  </a:srgbClr>
                </a:solidFill>
              </a:rPr>
              <a:t>contribution </a:t>
            </a:r>
            <a:r>
              <a:rPr lang="nb-NO" sz="1050" smtClean="0">
                <a:solidFill>
                  <a:srgbClr val="4F81BD">
                    <a:lumMod val="75000"/>
                  </a:srgbClr>
                </a:solidFill>
              </a:rPr>
              <a:t>of </a:t>
            </a:r>
            <a:r>
              <a:rPr lang="nb-NO" sz="1050">
                <a:solidFill>
                  <a:srgbClr val="4F81BD">
                    <a:lumMod val="75000"/>
                  </a:srgbClr>
                </a:solidFill>
              </a:rPr>
              <a:t>bilateral </a:t>
            </a:r>
            <a:r>
              <a:rPr lang="nb-NO" sz="1050" smtClean="0">
                <a:solidFill>
                  <a:srgbClr val="4F81BD">
                    <a:lumMod val="75000"/>
                  </a:srgbClr>
                </a:solidFill>
              </a:rPr>
              <a:t>partners and resulting achievements</a:t>
            </a:r>
            <a:endParaRPr lang="en-GB" sz="1050">
              <a:solidFill>
                <a:srgbClr val="4F81BD">
                  <a:lumMod val="75000"/>
                </a:srgbClr>
              </a:solidFill>
            </a:endParaRPr>
          </a:p>
        </p:txBody>
      </p:sp>
      <p:cxnSp>
        <p:nvCxnSpPr>
          <p:cNvPr id="5" name="Straight Arrow Connector 4"/>
          <p:cNvCxnSpPr/>
          <p:nvPr>
            <p:custDataLst>
              <p:tags r:id="rId5"/>
            </p:custDataLst>
          </p:nvPr>
        </p:nvCxnSpPr>
        <p:spPr>
          <a:xfrm flipH="1">
            <a:off x="2467841" y="2988465"/>
            <a:ext cx="0" cy="1542532"/>
          </a:xfrm>
          <a:prstGeom prst="straightConnector1">
            <a:avLst/>
          </a:prstGeom>
          <a:ln w="28575">
            <a:noFill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>
            <p:custDataLst>
              <p:tags r:id="rId6"/>
            </p:custDataLst>
          </p:nvPr>
        </p:nvGrpSpPr>
        <p:grpSpPr>
          <a:xfrm>
            <a:off x="7109295" y="4058521"/>
            <a:ext cx="1789703" cy="1299817"/>
            <a:chOff x="1286116" y="2261087"/>
            <a:chExt cx="4012458" cy="933942"/>
          </a:xfrm>
        </p:grpSpPr>
        <p:sp>
          <p:nvSpPr>
            <p:cNvPr id="12" name="Trapezoid 11"/>
            <p:cNvSpPr/>
            <p:nvPr>
              <p:custDataLst>
                <p:tags r:id="rId7"/>
              </p:custDataLst>
            </p:nvPr>
          </p:nvSpPr>
          <p:spPr>
            <a:xfrm>
              <a:off x="1286116" y="2261087"/>
              <a:ext cx="4012458" cy="933942"/>
            </a:xfrm>
            <a:prstGeom prst="trapezoid">
              <a:avLst>
                <a:gd name="adj" fmla="val 83107"/>
              </a:avLst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26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35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kern="1200" smtId="4294967295"/>
              </a:defPPr>
            </a:lstStyle>
            <a:p/>
          </p:txBody>
        </p:sp>
        <p:sp>
          <p:nvSpPr>
            <p:cNvPr id="14" name="Trapezoid 4"/>
            <p:cNvSpPr/>
            <p:nvPr>
              <p:custDataLst>
                <p:tags r:id="rId8"/>
              </p:custDataLst>
            </p:nvPr>
          </p:nvSpPr>
          <p:spPr>
            <a:xfrm>
              <a:off x="2563786" y="2600569"/>
              <a:ext cx="2734788" cy="594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anchor="ctr" anchorCtr="0">
              <a:noAutofit/>
            </a:bodyPr>
            <a:lstStyle>
              <a:defPPr>
                <a:defRPr kern="1200" smtId="4294967295"/>
              </a:defPPr>
            </a:lstStyle>
            <a:p>
              <a:pPr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nb-NO" sz="1200" b="1">
                  <a:solidFill>
                    <a:prstClr val="black"/>
                  </a:solidFill>
                </a:rPr>
                <a:t>Bilateral engagement</a:t>
              </a:r>
            </a:p>
            <a:p>
              <a:pPr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nb-NO" sz="1200">
                  <a:solidFill>
                    <a:prstClr val="black"/>
                  </a:solidFill>
                </a:rPr>
                <a:t>DPP/dpp</a:t>
              </a:r>
              <a:endParaRPr lang="en-GB" sz="12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Diagram 14"/>
          <p:cNvGraphicFramePr/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755156615"/>
              </p:ext>
            </p:extLst>
          </p:nvPr>
        </p:nvGraphicFramePr>
        <p:xfrm>
          <a:off x="2421761" y="1866901"/>
          <a:ext cx="4979164" cy="3507686"/>
        </p:xfrm>
        <a:graphic>
          <a:graphicData uri="http://schemas.openxmlformats.org/drawingml/2006/diagram">
            <dgm:relIds xmlns:dgm="http://schemas.openxmlformats.org/drawingml/2006/diagram" r:dm="rId11" r:lo="rId12" r:qs="rId13" r:cs="rId1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Results </a:t>
            </a:r>
            <a:r>
              <a:rPr lang="en-GB" smtClean="0"/>
              <a:t>example: Mental health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104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Context: financials</a:t>
            </a:r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38949571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</p:spTree>
    <p:extLst>
      <p:ext uri="{BB962C8B-B14F-4D97-AF65-F5344CB8AC3E}">
        <p14:creationId xmlns:p14="http://schemas.microsoft.com/office/powerpoint/2010/main" val="4194111146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Aggregate </a:t>
            </a:r>
            <a:r>
              <a:rPr lang="en-GB" smtClean="0"/>
              <a:t>indicators show </a:t>
            </a:r>
            <a:br>
              <a:rPr lang="en-GB" smtClean="0"/>
            </a:br>
            <a:r>
              <a:rPr lang="en-GB" smtClean="0"/>
              <a:t>significant results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GB" sz="3200" b="1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b="1" smtClean="0"/>
              <a:t>395,737</a:t>
            </a:r>
            <a:r>
              <a:rPr lang="en-GB" sz="3200" smtClean="0"/>
              <a:t> </a:t>
            </a:r>
            <a:r>
              <a:rPr lang="en-GB" sz="1600"/>
              <a:t>people benefiting from improved health services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b="1" smtClean="0"/>
              <a:t>7,050 </a:t>
            </a:r>
            <a:r>
              <a:rPr lang="en-GB" sz="1600"/>
              <a:t>trained </a:t>
            </a:r>
            <a:r>
              <a:rPr lang="en-GB" sz="1600" smtClean="0"/>
              <a:t>professionals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/>
          </a:p>
          <a:p>
            <a:pPr>
              <a:buFont typeface="Arial" panose="020b0604020202020204" pitchFamily="34" charset="0"/>
              <a:buChar char="•"/>
            </a:pPr>
            <a:endParaRPr lang="en-GB" sz="1600" smtClean="0"/>
          </a:p>
          <a:p>
            <a:pPr>
              <a:buFont typeface="Arial" panose="020b0604020202020204" pitchFamily="34" charset="0"/>
              <a:buChar char="•"/>
            </a:pPr>
            <a:endParaRPr lang="en-GB" sz="1600"/>
          </a:p>
          <a:p>
            <a:pPr>
              <a:buFont typeface="Arial" panose="020b0604020202020204" pitchFamily="34" charset="0"/>
              <a:buChar char="•"/>
            </a:pPr>
            <a:endParaRPr lang="en-GB" sz="1600" smtClean="0"/>
          </a:p>
          <a:p>
            <a:pPr>
              <a:buFont typeface="Arial" panose="020b0604020202020204" pitchFamily="34" charset="0"/>
              <a:buChar char="•"/>
            </a:pPr>
            <a:endParaRPr lang="en-GB" sz="1600"/>
          </a:p>
          <a:p>
            <a:pPr>
              <a:buFont typeface="Arial" panose="020b0604020202020204" pitchFamily="34" charset="0"/>
              <a:buChar char="•"/>
            </a:pPr>
            <a:endParaRPr lang="en-GB" sz="1600" smtClean="0"/>
          </a:p>
          <a:p>
            <a:pPr>
              <a:buFont typeface="Arial" panose="020b0604020202020204" pitchFamily="34" charset="0"/>
              <a:buChar char="•"/>
            </a:pPr>
            <a:endParaRPr lang="en-GB" sz="1600"/>
          </a:p>
          <a:p>
            <a:pPr>
              <a:buFont typeface="Arial" panose="020b0604020202020204" pitchFamily="34" charset="0"/>
              <a:buChar char="•"/>
            </a:pPr>
            <a:endParaRPr lang="en-GB" sz="1600" smtClean="0"/>
          </a:p>
          <a:p>
            <a:pPr marL="0" indent="0">
              <a:buNone/>
            </a:pPr>
            <a:endParaRPr lang="en-GB" sz="1200" smtClean="0"/>
          </a:p>
          <a:p>
            <a:pPr marL="0" indent="0">
              <a:buNone/>
            </a:pPr>
            <a:endParaRPr lang="en-GB" sz="1200"/>
          </a:p>
          <a:p>
            <a:pPr marL="0" indent="0">
              <a:buNone/>
            </a:pPr>
            <a:r>
              <a:rPr lang="en-GB" sz="1200" smtClean="0"/>
              <a:t>Source</a:t>
            </a:r>
            <a:r>
              <a:rPr lang="en-GB" sz="1200"/>
              <a:t>: </a:t>
            </a:r>
            <a:r>
              <a:rPr lang="en-GB" sz="1200" i="1"/>
              <a:t>preliminary data </a:t>
            </a:r>
            <a:r>
              <a:rPr lang="en-GB" sz="1200"/>
              <a:t>provided by POs, November 2015.</a:t>
            </a:r>
          </a:p>
          <a:p>
            <a:pPr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82376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Improved mental health is </a:t>
            </a:r>
            <a:br>
              <a:rPr lang="en-GB" smtClean="0"/>
            </a:br>
            <a:r>
              <a:rPr lang="en-GB" smtClean="0"/>
              <a:t>one of the main priorities</a:t>
            </a:r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4352476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</p:spTree>
    <p:extLst>
      <p:ext uri="{BB962C8B-B14F-4D97-AF65-F5344CB8AC3E}">
        <p14:creationId xmlns:p14="http://schemas.microsoft.com/office/powerpoint/2010/main" val="3829389952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Programme outcome/outputs…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z="2800" smtClean="0"/>
              <a:t>in improved mental health services show:</a:t>
            </a:r>
          </a:p>
          <a:p>
            <a:r>
              <a:rPr lang="en-GB" smtClean="0"/>
              <a:t>Concentration in the mental health area </a:t>
            </a:r>
          </a:p>
          <a:p>
            <a:r>
              <a:rPr lang="en-GB" smtClean="0"/>
              <a:t>Selected results:</a:t>
            </a:r>
          </a:p>
          <a:p>
            <a:pPr lvl="1"/>
            <a:r>
              <a:rPr lang="en-GB" sz="2800" b="1" smtClean="0"/>
              <a:t>82%</a:t>
            </a:r>
            <a:r>
              <a:rPr lang="en-GB" smtClean="0"/>
              <a:t> satisfaction of users of integrated mental health services</a:t>
            </a:r>
          </a:p>
          <a:p>
            <a:pPr lvl="1"/>
            <a:r>
              <a:rPr lang="en-GB" sz="2800" b="1" smtClean="0"/>
              <a:t>9,237 </a:t>
            </a:r>
            <a:r>
              <a:rPr lang="en-GB"/>
              <a:t>youth </a:t>
            </a:r>
            <a:r>
              <a:rPr lang="en-GB" smtClean="0"/>
              <a:t>who have benefited from improved mental health services</a:t>
            </a:r>
          </a:p>
          <a:p>
            <a:pPr lvl="1"/>
            <a:r>
              <a:rPr lang="en-GB" sz="2800" b="1" smtClean="0"/>
              <a:t>3,000 </a:t>
            </a:r>
            <a:r>
              <a:rPr lang="en-GB" smtClean="0"/>
              <a:t>children and youth get counselling in mental and reproductive health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 sz="2800"/>
              <a:t>Add project examples that contribute to </a:t>
            </a:r>
            <a:r>
              <a:rPr lang="en-GB" sz="2800" smtClean="0"/>
              <a:t>this story.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2954613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Content Placeholder 2"/>
          <p:cNvSpPr txBox="1"/>
          <p:nvPr>
            <p:custDataLst>
              <p:tags r:id="rId3"/>
            </p:custDataLst>
          </p:nvPr>
        </p:nvSpPr>
        <p:spPr>
          <a:xfrm>
            <a:off x="1721225" y="1600200"/>
            <a:ext cx="4633472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fontAlgn="auto">
              <a:spcAft>
                <a:spcPct val="0"/>
              </a:spcAft>
            </a:pPr>
            <a:endParaRPr lang="en-GB" sz="2000" smtClean="0"/>
          </a:p>
          <a:p>
            <a:pPr marL="0" indent="0" fontAlgn="auto">
              <a:spcAft>
                <a:spcPct val="0"/>
              </a:spcAft>
              <a:buNone/>
            </a:pPr>
            <a:r>
              <a:rPr lang="en-GB" sz="2000" smtClean="0"/>
              <a:t>‘Ära </a:t>
            </a:r>
            <a:r>
              <a:rPr lang="en-GB" sz="2000"/>
              <a:t>tee!’ (Don’t do it!) app with self-help functionalities, based on Norwegian app </a:t>
            </a:r>
            <a:r>
              <a:rPr lang="en-GB" sz="2000" smtClean="0"/>
              <a:t>‘Stop </a:t>
            </a:r>
            <a:r>
              <a:rPr lang="en-GB" sz="2000"/>
              <a:t>self-harm’</a:t>
            </a:r>
            <a:endParaRPr lang="en-GB" sz="2000" smtClean="0"/>
          </a:p>
          <a:p>
            <a:pPr marL="0" indent="0" fontAlgn="auto">
              <a:spcAft>
                <a:spcPct val="0"/>
              </a:spcAft>
              <a:buNone/>
            </a:pPr>
            <a:r>
              <a:rPr lang="en-GB" sz="1400"/>
              <a:t>Source: </a:t>
            </a:r>
            <a:r>
              <a:rPr lang="en-GB" sz="1400" smtClean="0">
                <a:hlinkClick r:id="rId4"/>
              </a:rPr>
              <a:t>http</a:t>
            </a:r>
            <a:r>
              <a:rPr lang="en-GB" sz="1400">
                <a:hlinkClick r:id="rId4"/>
              </a:rPr>
              <a:t>://</a:t>
            </a:r>
            <a:r>
              <a:rPr lang="en-GB" sz="1400" smtClean="0">
                <a:hlinkClick r:id="rId4"/>
              </a:rPr>
              <a:t>eeagrants.org/News/2015/Web-based-mental-health-services-for-young-people</a:t>
            </a:r>
            <a:endParaRPr lang="en-GB" sz="1400"/>
          </a:p>
        </p:txBody>
      </p:sp>
      <p:pic>
        <p:nvPicPr>
          <p:cNvPr id="2050" name="Picture 2" descr="AppsTervSmartPhoneAp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0565" y="906717"/>
            <a:ext cx="2192950" cy="393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951312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altLang="en-US"/>
              <a:t>Progress of bilateral relations</a:t>
            </a:r>
            <a:endParaRPr lang="en-GB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 bwMode="auto">
          <a:xfrm>
            <a:off x="153682" y="1815352"/>
            <a:ext cx="6875768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r>
              <a:rPr lang="en-GB" altLang="en-US" sz="1800" smtClean="0"/>
              <a:t>Progress </a:t>
            </a:r>
            <a:r>
              <a:rPr lang="en-GB" altLang="en-US" sz="1800"/>
              <a:t>towards </a:t>
            </a:r>
            <a:r>
              <a:rPr lang="en-GB" altLang="en-US" sz="1800" smtClean="0"/>
              <a:t>strengthening </a:t>
            </a:r>
            <a:r>
              <a:rPr lang="en-GB" altLang="en-US" sz="1800"/>
              <a:t>bilateral </a:t>
            </a:r>
            <a:r>
              <a:rPr lang="en-GB" altLang="en-US" sz="1800" smtClean="0"/>
              <a:t>relations: most </a:t>
            </a:r>
            <a:r>
              <a:rPr lang="en-GB" altLang="en-US" sz="1800"/>
              <a:t>important achievements and </a:t>
            </a:r>
            <a:r>
              <a:rPr lang="en-GB" altLang="en-US" sz="1800" smtClean="0"/>
              <a:t>highlights. </a:t>
            </a:r>
            <a:endParaRPr lang="en-GB" altLang="en-US" sz="1800"/>
          </a:p>
          <a:p>
            <a:r>
              <a:rPr lang="en-GB" altLang="en-US" sz="1800" smtClean="0"/>
              <a:t>Use of bilateral </a:t>
            </a:r>
            <a:r>
              <a:rPr lang="en-GB" altLang="en-US" sz="1800"/>
              <a:t>fund </a:t>
            </a:r>
            <a:r>
              <a:rPr lang="en-GB" altLang="en-US" sz="1800" smtClean="0"/>
              <a:t>to foster/strengthen </a:t>
            </a:r>
            <a:r>
              <a:rPr lang="en-GB" altLang="en-US" sz="1800"/>
              <a:t>bilateral relations, including </a:t>
            </a:r>
            <a:r>
              <a:rPr lang="en-GB" altLang="en-US" sz="1800" smtClean="0"/>
              <a:t># of </a:t>
            </a:r>
            <a:r>
              <a:rPr lang="en-GB" altLang="en-US" sz="1800"/>
              <a:t>partnerships established, events organised, etc.  </a:t>
            </a:r>
          </a:p>
          <a:p>
            <a:pPr marL="0" indent="0">
              <a:buNone/>
            </a:pP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Tips</a:t>
            </a: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Follow the 4 bilateral outcome areas.</a:t>
            </a:r>
            <a:endParaRPr lang="en-GB" altLang="en-US" sz="18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Assess progress in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relation to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bilateral ambitions.</a:t>
            </a:r>
            <a:endParaRPr lang="en-GB" altLang="en-US" sz="18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Use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the bilateral indicators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in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DoRIS. </a:t>
            </a: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Using specific examples to assess achievements from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any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events. </a:t>
            </a:r>
            <a:endParaRPr lang="en-GB" altLang="en-US" sz="18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Bilateral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results are not always captured by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indicators, e.g. networks established, contacts established etc. </a:t>
            </a:r>
            <a:endParaRPr lang="en-GB" altLang="en-US" sz="18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What </a:t>
            </a:r>
            <a:r>
              <a:rPr lang="en-GB" altLang="en-US" sz="1800">
                <a:solidFill>
                  <a:schemeClr val="accent1">
                    <a:lumMod val="75000"/>
                  </a:schemeClr>
                </a:solidFill>
              </a:rPr>
              <a:t>worked, what didn’t work, and what could be done </a:t>
            </a:r>
            <a:r>
              <a:rPr lang="en-GB" altLang="en-US" sz="1800" smtClean="0">
                <a:solidFill>
                  <a:schemeClr val="accent1">
                    <a:lumMod val="75000"/>
                  </a:schemeClr>
                </a:solidFill>
              </a:rPr>
              <a:t>better?</a:t>
            </a:r>
          </a:p>
          <a:p>
            <a:endParaRPr lang="en-GB" altLang="en-US" sz="1800"/>
          </a:p>
          <a:p>
            <a:r>
              <a:rPr lang="en-GB" sz="1800" b="1"/>
              <a:t>Complementary </a:t>
            </a:r>
            <a:r>
              <a:rPr lang="en-GB" sz="1800" b="1" smtClean="0"/>
              <a:t>action: </a:t>
            </a:r>
            <a:r>
              <a:rPr lang="en-GB" sz="1800" i="1" smtClean="0"/>
              <a:t>brief </a:t>
            </a:r>
            <a:r>
              <a:rPr lang="en-GB" sz="1800" i="1"/>
              <a:t>summary </a:t>
            </a:r>
            <a:r>
              <a:rPr lang="en-GB" sz="1800"/>
              <a:t>of results coming from cooperation and exchange of experience with </a:t>
            </a:r>
            <a:r>
              <a:rPr lang="en-GB" sz="1800" smtClean="0"/>
              <a:t>others, if used. </a:t>
            </a:r>
            <a:endParaRPr lang="en-GB" sz="1800"/>
          </a:p>
          <a:p>
            <a:pPr marL="0" indent="0">
              <a:buNone/>
            </a:pPr>
            <a:endParaRPr lang="en-GB" altLang="en-US" sz="180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4294967295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69148179"/>
              </p:ext>
            </p:extLst>
          </p:nvPr>
        </p:nvGraphicFramePr>
        <p:xfrm>
          <a:off x="7146151" y="2427276"/>
          <a:ext cx="1736592" cy="2605768"/>
        </p:xfrm>
        <a:graphic>
          <a:graphicData uri="http://schemas.openxmlformats.org/drawingml/2006/diagram">
            <dgm:relIds xmlns:dgm="http://schemas.openxmlformats.org/drawingml/2006/diagram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576413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84056" y="1785476"/>
            <a:ext cx="6175887" cy="463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90163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Bilateral fund and </a:t>
            </a:r>
            <a:br>
              <a:rPr lang="en-GB" smtClean="0"/>
            </a:br>
            <a:r>
              <a:rPr lang="en-GB" smtClean="0"/>
              <a:t>intensity of project cooperation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Bilateral fund: 9.5% incurred. </a:t>
            </a:r>
          </a:p>
          <a:p>
            <a:endParaRPr lang="en-GB"/>
          </a:p>
          <a:p>
            <a:endParaRPr lang="en-GB" smtClean="0"/>
          </a:p>
          <a:p>
            <a:r>
              <a:rPr lang="en-GB" smtClean="0"/>
              <a:t>Intensity of cooperation</a:t>
            </a:r>
            <a:endParaRPr lang="en-GB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56783685"/>
              </p:ext>
            </p:extLst>
          </p:nvPr>
        </p:nvGraphicFramePr>
        <p:xfrm>
          <a:off x="263887" y="3697288"/>
          <a:ext cx="8616225" cy="242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Worksheet" r:id="rId7" progId="Excel.Sheet.12">
                  <p:embed/>
                </p:oleObj>
              </mc:Choice>
              <mc:Fallback>
                <p:oleObj spid="_x0000_s1038" name="Worksheet" r:id="rId7" progId="Excel.Shee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3887" y="3697288"/>
                        <a:ext cx="8616225" cy="242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967706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1059541" y="5173506"/>
            <a:ext cx="5471887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1200"/>
              <a:t>Norwegian health experts visit projects and find out about Poland's health </a:t>
            </a:r>
            <a:r>
              <a:rPr lang="en-GB" sz="1200" smtClean="0"/>
              <a:t>system</a:t>
            </a:r>
          </a:p>
          <a:p>
            <a:r>
              <a:rPr lang="en-GB" sz="1200" smtClean="0"/>
              <a:t>Oncology </a:t>
            </a:r>
            <a:r>
              <a:rPr lang="en-GB" sz="1200"/>
              <a:t>of Wielkopolska  - improving and adapting the diagnosis and treatment of </a:t>
            </a:r>
            <a:r>
              <a:rPr lang="en-GB" sz="1200" smtClean="0"/>
              <a:t>cancer</a:t>
            </a:r>
            <a:endParaRPr lang="en-GB" sz="1200"/>
          </a:p>
        </p:txBody>
      </p:sp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>
            <a:off x="2340820" y="6156849"/>
            <a:ext cx="6340197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en-GB" sz="1200" smtClean="0"/>
              <a:t>Source</a:t>
            </a:r>
            <a:r>
              <a:rPr lang="en-GB" sz="1200"/>
              <a:t>: </a:t>
            </a:r>
            <a:r>
              <a:rPr lang="en-GB" sz="1200">
                <a:hlinkClick r:id="rId5"/>
              </a:rPr>
              <a:t>http://</a:t>
            </a:r>
            <a:r>
              <a:rPr lang="en-GB" sz="1200" smtClean="0">
                <a:hlinkClick r:id="rId5"/>
              </a:rPr>
              <a:t>eeagrants.org/News/2015/Norwegian-health-authorities-study-visit-to-Poland</a:t>
            </a:r>
            <a:r>
              <a:rPr lang="en-GB" sz="1200" smtClean="0"/>
              <a:t> </a:t>
            </a:r>
            <a:endParaRPr lang="en-GB" sz="120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59542" y="747993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87010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1"/>
          <p:cNvSpPr/>
          <p:nvPr>
            <p:custDataLst>
              <p:tags r:id="rId3"/>
            </p:custDataLst>
          </p:nvPr>
        </p:nvSpPr>
        <p:spPr>
          <a:xfrm>
            <a:off x="404038" y="1488052"/>
            <a:ext cx="6135076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/>
              <a:t>Following the bilateral fund study visit, Plungė and </a:t>
            </a:r>
            <a:r>
              <a:rPr lang="en-GB" smtClean="0"/>
              <a:t>Bjerkreim </a:t>
            </a:r>
            <a:r>
              <a:rPr lang="en-GB" b="1" smtClean="0"/>
              <a:t>have continued their cooperation</a:t>
            </a:r>
            <a:r>
              <a:rPr lang="en-GB" smtClean="0"/>
              <a:t>. </a:t>
            </a:r>
            <a:r>
              <a:rPr lang="en-GB"/>
              <a:t>The two municipalities have now successfully </a:t>
            </a:r>
            <a:r>
              <a:rPr lang="en-GB" smtClean="0"/>
              <a:t>submitted </a:t>
            </a:r>
            <a:r>
              <a:rPr lang="en-GB"/>
              <a:t>a project application under the Lithuanian ‘Public Health Initiatives’ programme for improving both the accessibility and quality of youth-friendly health care services in Plungė.</a:t>
            </a: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4037" y="849830"/>
            <a:ext cx="72726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2000" b="1"/>
              <a:t>Improving health services for young people in Lithuania</a:t>
            </a:r>
          </a:p>
        </p:txBody>
      </p:sp>
      <p:sp>
        <p:nvSpPr>
          <p:cNvPr id="4" name="Rectangle 3"/>
          <p:cNvSpPr/>
          <p:nvPr>
            <p:custDataLst>
              <p:tags r:id="rId5"/>
            </p:custDataLst>
          </p:nvPr>
        </p:nvSpPr>
        <p:spPr>
          <a:xfrm>
            <a:off x="415467" y="3173840"/>
            <a:ext cx="5273748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1200" smtClean="0"/>
              <a:t>Source: </a:t>
            </a:r>
            <a:r>
              <a:rPr lang="en-GB" sz="1200" smtClean="0">
                <a:hlinkClick r:id="rId6"/>
              </a:rPr>
              <a:t>http</a:t>
            </a:r>
            <a:r>
              <a:rPr lang="en-GB" sz="1200">
                <a:hlinkClick r:id="rId6"/>
              </a:rPr>
              <a:t>://</a:t>
            </a:r>
            <a:r>
              <a:rPr lang="en-GB" sz="1200" smtClean="0">
                <a:hlinkClick r:id="rId6"/>
              </a:rPr>
              <a:t>eeagrants.org/News/2015/Improving-health-services-for-young-people-in-Lithuania</a:t>
            </a:r>
            <a:r>
              <a:rPr lang="en-GB" sz="1200" smtClean="0"/>
              <a:t> </a:t>
            </a:r>
            <a:endParaRPr lang="en-GB" sz="1200"/>
          </a:p>
        </p:txBody>
      </p:sp>
      <p:sp>
        <p:nvSpPr>
          <p:cNvPr id="5" name="Rectangle 4"/>
          <p:cNvSpPr/>
          <p:nvPr>
            <p:custDataLst>
              <p:tags r:id="rId7"/>
            </p:custDataLst>
          </p:nvPr>
        </p:nvSpPr>
        <p:spPr>
          <a:xfrm>
            <a:off x="404036" y="5051041"/>
            <a:ext cx="727266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/>
              <a:t>“We are both </a:t>
            </a:r>
            <a:r>
              <a:rPr lang="en-GB" b="1"/>
              <a:t>learning about different approaches </a:t>
            </a:r>
            <a:r>
              <a:rPr lang="en-GB"/>
              <a:t>in collecting health information, as well as making </a:t>
            </a:r>
            <a:r>
              <a:rPr lang="en-GB" b="1"/>
              <a:t>useful international contacts</a:t>
            </a:r>
            <a:r>
              <a:rPr lang="en-GB"/>
              <a:t>,” </a:t>
            </a:r>
          </a:p>
        </p:txBody>
      </p:sp>
      <p:sp>
        <p:nvSpPr>
          <p:cNvPr id="6" name="Rectangle 5"/>
          <p:cNvSpPr/>
          <p:nvPr>
            <p:custDataLst>
              <p:tags r:id="rId8"/>
            </p:custDataLst>
          </p:nvPr>
        </p:nvSpPr>
        <p:spPr>
          <a:xfrm>
            <a:off x="2849526" y="5859667"/>
            <a:ext cx="5273748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1200" smtClean="0"/>
              <a:t>Source: </a:t>
            </a:r>
            <a:r>
              <a:rPr lang="en-GB" sz="1200" smtClean="0">
                <a:hlinkClick r:id="rId9"/>
              </a:rPr>
              <a:t>http</a:t>
            </a:r>
            <a:r>
              <a:rPr lang="en-GB" sz="1200">
                <a:hlinkClick r:id="rId9"/>
              </a:rPr>
              <a:t>://</a:t>
            </a:r>
            <a:r>
              <a:rPr lang="en-GB" sz="1200" smtClean="0">
                <a:hlinkClick r:id="rId9"/>
              </a:rPr>
              <a:t>eeagrants.org/News/2015/Teaming-up-for-better-health</a:t>
            </a:r>
            <a:r>
              <a:rPr lang="en-GB" sz="1200" smtClean="0"/>
              <a:t> </a:t>
            </a:r>
            <a:endParaRPr lang="en-GB" sz="1200"/>
          </a:p>
        </p:txBody>
      </p:sp>
      <p:sp>
        <p:nvSpPr>
          <p:cNvPr id="7" name="Rectangle 6"/>
          <p:cNvSpPr/>
          <p:nvPr>
            <p:custDataLst>
              <p:tags r:id="rId10"/>
            </p:custDataLst>
          </p:nvPr>
        </p:nvSpPr>
        <p:spPr>
          <a:xfrm>
            <a:off x="415467" y="4569784"/>
            <a:ext cx="3624903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r>
              <a:rPr lang="en-GB" sz="2000" b="1"/>
              <a:t>Teaming up for better health</a:t>
            </a:r>
          </a:p>
        </p:txBody>
      </p:sp>
      <p:pic>
        <p:nvPicPr>
          <p:cNvPr id="3074" name="Picture 2" descr="Image bank image 5183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9114" y="1558046"/>
            <a:ext cx="2353972" cy="176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9739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7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04010" y="1567562"/>
            <a:ext cx="6963170" cy="4976379"/>
          </a:xfrm>
          <a:prstGeom prst="rect">
            <a:avLst/>
          </a:prstGeom>
        </p:spPr>
      </p:pic>
      <p:sp>
        <p:nvSpPr>
          <p:cNvPr id="5" name="Title 1"/>
          <p:cNvSpPr txBox="1"/>
          <p:nvPr>
            <p:custDataLst>
              <p:tags r:id="rId5"/>
            </p:custDataLst>
          </p:nvPr>
        </p:nvSpPr>
        <p:spPr>
          <a:xfrm>
            <a:off x="457200" y="25798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ct val="0"/>
              </a:spcAft>
            </a:pPr>
            <a:r>
              <a:rPr lang="en-GB" sz="2800" smtClean="0"/>
              <a:t>Want to know more?</a:t>
            </a:r>
          </a:p>
          <a:p>
            <a:pPr algn="l" fontAlgn="auto">
              <a:spcAft>
                <a:spcPct val="0"/>
              </a:spcAft>
            </a:pPr>
            <a:r>
              <a:rPr lang="en-GB" sz="2800" smtClean="0"/>
              <a:t>Uploading </a:t>
            </a:r>
            <a:r>
              <a:rPr lang="en-GB" sz="2800"/>
              <a:t>the </a:t>
            </a:r>
            <a:r>
              <a:rPr lang="en-GB" sz="2800" smtClean="0"/>
              <a:t>APR and good </a:t>
            </a:r>
            <a:r>
              <a:rPr lang="en-GB" sz="2800" b="1" smtClean="0"/>
              <a:t>quality indicators</a:t>
            </a:r>
            <a:endParaRPr lang="en-GB" sz="2800" b="1"/>
          </a:p>
        </p:txBody>
      </p:sp>
      <p:sp>
        <p:nvSpPr>
          <p:cNvPr id="2" name="Rectangle 1"/>
          <p:cNvSpPr/>
          <p:nvPr>
            <p:custDataLst>
              <p:tags r:id="rId6"/>
            </p:custDataLst>
          </p:nvPr>
        </p:nvSpPr>
        <p:spPr>
          <a:xfrm>
            <a:off x="6127955" y="6239662"/>
            <a:ext cx="2566219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r>
              <a:rPr lang="en-GB" sz="800">
                <a:hlinkClick r:id="rId7"/>
              </a:rPr>
              <a:t>http://</a:t>
            </a:r>
            <a:r>
              <a:rPr lang="en-GB" sz="800" smtClean="0">
                <a:hlinkClick r:id="rId7"/>
              </a:rPr>
              <a:t>eeagrants.org/Results-data/Toolbox-for-programmes/DoRIS-manuals-and-training-material</a:t>
            </a:r>
            <a:r>
              <a:rPr lang="en-GB" sz="800" smtClean="0"/>
              <a:t> </a:t>
            </a:r>
            <a:endParaRPr lang="en-GB" sz="800"/>
          </a:p>
        </p:txBody>
      </p:sp>
      <p:pic>
        <p:nvPicPr>
          <p:cNvPr id="6" name="Picture 4" descr="http://cdn.toptenreviews.com/rev/site/cms/category_headers/55-h_main-w.pn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0087" y="6273936"/>
            <a:ext cx="597868" cy="27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698520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2050" name="Picture 2" descr="http://mindbodylearning.files.wordpress.com/2013/05/sticky-notes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302412">
            <a:off x="-255758" y="1379633"/>
            <a:ext cx="8800972" cy="660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In summary…</a:t>
            </a:r>
            <a:endParaRPr lang="en-GB"/>
          </a:p>
        </p:txBody>
      </p:sp>
      <p:sp>
        <p:nvSpPr>
          <p:cNvPr id="5" name="TextBox 4"/>
          <p:cNvSpPr txBox="1"/>
          <p:nvPr>
            <p:custDataLst>
              <p:tags r:id="rId7"/>
            </p:custDataLst>
          </p:nvPr>
        </p:nvSpPr>
        <p:spPr>
          <a:xfrm>
            <a:off x="1701074" y="2012014"/>
            <a:ext cx="625275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GB" sz="2000" smtClean="0">
                <a:latin typeface="Mistral" panose="03090702030407020403" pitchFamily="66" charset="0"/>
              </a:rPr>
              <a:t>1. BE CONCISE</a:t>
            </a:r>
            <a:endParaRPr lang="en-GB" sz="2000">
              <a:latin typeface="Mistral" panose="03090702030407020403" pitchFamily="66" charset="0"/>
            </a:endParaRPr>
          </a:p>
          <a:p>
            <a:endParaRPr lang="en-GB" sz="2000">
              <a:latin typeface="Mistral" panose="03090702030407020403" pitchFamily="66" charset="0"/>
            </a:endParaRPr>
          </a:p>
          <a:p>
            <a:r>
              <a:rPr lang="en-GB" sz="2000" smtClean="0">
                <a:latin typeface="Mistral" panose="03090702030407020403" pitchFamily="66" charset="0"/>
              </a:rPr>
              <a:t>2. </a:t>
            </a:r>
            <a:r>
              <a:rPr lang="en-GB" sz="2000" b="1" smtClean="0">
                <a:latin typeface="Mistral" panose="03090702030407020403" pitchFamily="66" charset="0"/>
              </a:rPr>
              <a:t>ANALYSE AND REPORT ON RESULTS </a:t>
            </a:r>
            <a:r>
              <a:rPr lang="en-GB" sz="2000" smtClean="0">
                <a:latin typeface="Mistral" panose="03090702030407020403" pitchFamily="66" charset="0"/>
              </a:rPr>
              <a:t>RATHER THAN </a:t>
            </a:r>
            <a:br>
              <a:rPr lang="en-GB" sz="2000" smtClean="0">
                <a:latin typeface="Mistral" panose="03090702030407020403" pitchFamily="66" charset="0"/>
              </a:rPr>
            </a:br>
            <a:r>
              <a:rPr lang="en-GB" sz="2000" smtClean="0">
                <a:latin typeface="Mistral" panose="03090702030407020403" pitchFamily="66" charset="0"/>
              </a:rPr>
              <a:t>PROVIDE A DETAILED RECORD</a:t>
            </a:r>
          </a:p>
          <a:p>
            <a:endParaRPr lang="en-GB" sz="2000">
              <a:latin typeface="Mistral" panose="03090702030407020403" pitchFamily="66" charset="0"/>
            </a:endParaRPr>
          </a:p>
          <a:p>
            <a:r>
              <a:rPr lang="en-GB" sz="2000" smtClean="0">
                <a:latin typeface="Mistral" panose="03090702030407020403" pitchFamily="66" charset="0"/>
              </a:rPr>
              <a:t>3. ASK THE RIGHT QUESTIONS </a:t>
            </a:r>
          </a:p>
          <a:p>
            <a:r>
              <a:rPr lang="en-GB" sz="2000">
                <a:latin typeface="Mistral" panose="03090702030407020403" pitchFamily="66" charset="0"/>
              </a:rPr>
              <a:t>	</a:t>
            </a:r>
            <a:r>
              <a:rPr lang="en-GB" sz="2000" smtClean="0">
                <a:latin typeface="Mistral" panose="03090702030407020403" pitchFamily="66" charset="0"/>
              </a:rPr>
              <a:t>ACHIEVEMENTS? FOR WHOM? EVIDENCE? </a:t>
            </a:r>
          </a:p>
          <a:p>
            <a:r>
              <a:rPr lang="en-GB" sz="2000">
                <a:latin typeface="Mistral" panose="03090702030407020403" pitchFamily="66" charset="0"/>
              </a:rPr>
              <a:t>	</a:t>
            </a:r>
            <a:r>
              <a:rPr lang="en-GB" sz="2000" smtClean="0">
                <a:latin typeface="Mistral" panose="03090702030407020403" pitchFamily="66" charset="0"/>
              </a:rPr>
              <a:t>(USE DATA AND SPECIFIC EXAMPLES)</a:t>
            </a:r>
          </a:p>
          <a:p>
            <a:endParaRPr lang="en-GB" sz="2000">
              <a:latin typeface="Mistral" panose="03090702030407020403" pitchFamily="66" charset="0"/>
            </a:endParaRPr>
          </a:p>
          <a:p>
            <a:r>
              <a:rPr lang="en-GB" sz="2000" smtClean="0">
                <a:latin typeface="Mistral" panose="03090702030407020403" pitchFamily="66" charset="0"/>
              </a:rPr>
              <a:t>4. INCLUDE RISKS AND MITIGATING ACTIONS</a:t>
            </a:r>
          </a:p>
          <a:p>
            <a:endParaRPr lang="en-GB" sz="2000">
              <a:latin typeface="Mistral" panose="03090702030407020403" pitchFamily="66" charset="0"/>
            </a:endParaRPr>
          </a:p>
          <a:p>
            <a:r>
              <a:rPr lang="en-GB" sz="2000" smtClean="0">
                <a:latin typeface="Mistral" panose="03090702030407020403" pitchFamily="66" charset="0"/>
              </a:rPr>
              <a:t>5. IT’S ABOUT RESULTS: </a:t>
            </a:r>
          </a:p>
          <a:p>
            <a:r>
              <a:rPr lang="en-GB" sz="2000" smtClean="0">
                <a:latin typeface="Mistral" panose="03090702030407020403" pitchFamily="66" charset="0"/>
              </a:rPr>
              <a:t>COHESION, BILATERAL, HORIZONTAL CONCERNS</a:t>
            </a:r>
          </a:p>
          <a:p>
            <a:endParaRPr lang="en-GB" sz="2000">
              <a:latin typeface="Mistral" panose="03090702030407020403" pitchFamily="66" charset="0"/>
            </a:endParaRPr>
          </a:p>
          <a:p>
            <a:endParaRPr lang="en-GB" smtClean="0">
              <a:latin typeface="Mistral" panose="03090702030407020403" pitchFamily="66" charset="0"/>
            </a:endParaRPr>
          </a:p>
        </p:txBody>
      </p:sp>
      <p:sp>
        <p:nvSpPr>
          <p:cNvPr id="6" name="Rectangle 5"/>
          <p:cNvSpPr/>
          <p:nvPr>
            <p:custDataLst>
              <p:tags r:id="rId8"/>
            </p:custDataLst>
          </p:nvPr>
        </p:nvSpPr>
        <p:spPr>
          <a:xfrm rot="300219">
            <a:off x="8310818" y="1762127"/>
            <a:ext cx="483777" cy="3429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4294967295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755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z="3200" smtClean="0"/>
              <a:t>Structure</a:t>
            </a:r>
            <a:endParaRPr lang="en-GB" sz="3200"/>
          </a:p>
        </p:txBody>
      </p:sp>
      <p:graphicFrame>
        <p:nvGraphicFramePr>
          <p:cNvPr id="5" name="Diagram 4"/>
          <p:cNvGraphicFramePr/>
          <p:nvPr>
            <p:custDataLst>
              <p:tags r:id="rId5"/>
            </p:custDataLst>
            <p:extLst/>
          </p:nvPr>
        </p:nvGraphicFramePr>
        <p:xfrm>
          <a:off x="524927" y="2118510"/>
          <a:ext cx="7831421" cy="3930933"/>
        </p:xfrm>
        <a:graphic>
          <a:graphicData uri="http://schemas.openxmlformats.org/drawingml/2006/diagram">
            <dgm:relIds xmlns:dgm="http://schemas.openxmlformats.org/drawingml/2006/diagram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42305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02B985-D0CE-41E7-81DA-D158B1A9B0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graphicEl>
                                              <a:dgm id="{EE02B985-D0CE-41E7-81DA-D158B1A9B0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FE2A56-441F-417F-BDDC-93C3B75D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3BFDE5A-E0E2-4B92-911E-AA42EDB33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graphicEl>
                                              <a:dgm id="{53BFDE5A-E0E2-4B92-911E-AA42EDB33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D74F48-8090-4DCD-B6DF-C337AC378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8673" name="ZoneTexte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4311" y="2014413"/>
            <a:ext cx="8334659" cy="33239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defTabSz="342900"/>
            <a:endParaRPr lang="en-GB" sz="2100">
              <a:solidFill>
                <a:prstClr val="black">
                  <a:lumMod val="75000"/>
                  <a:lumOff val="25000"/>
                </a:prstClr>
              </a:solidFill>
              <a:latin typeface="+mn-lt"/>
            </a:endParaRPr>
          </a:p>
          <a:p>
            <a:pPr defTabSz="342900"/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1. Gold standard = programme </a:t>
            </a:r>
            <a:r>
              <a:rPr lang="en-GB" sz="2100" b="1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evaluation</a:t>
            </a:r>
          </a:p>
          <a:p>
            <a:pPr defTabSz="342900"/>
            <a:r>
              <a:rPr lang="en-GB" sz="2100">
                <a:solidFill>
                  <a:srgbClr val="0070C0"/>
                </a:solidFill>
                <a:latin typeface="+mn-lt"/>
              </a:rPr>
              <a:t>Find out what was achieved, who benefitted, how this linked to the programme’s activities </a:t>
            </a:r>
          </a:p>
          <a:p>
            <a:pPr defTabSz="342900"/>
            <a:endParaRPr lang="en-GB" sz="2100">
              <a:solidFill>
                <a:prstClr val="black">
                  <a:lumMod val="75000"/>
                  <a:lumOff val="25000"/>
                </a:prstClr>
              </a:solidFill>
              <a:latin typeface="+mn-lt"/>
            </a:endParaRPr>
          </a:p>
          <a:p>
            <a:pPr defTabSz="342900"/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2. </a:t>
            </a:r>
            <a:r>
              <a:rPr lang="en-GB" sz="2100" b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Monitoring</a:t>
            </a:r>
            <a:r>
              <a:rPr lang="en-GB" sz="2100" smtClean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  e.g. find </a:t>
            </a:r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results and effects </a:t>
            </a:r>
            <a:r>
              <a:rPr lang="en-GB" sz="2100" b="1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after projects have finished</a:t>
            </a:r>
          </a:p>
          <a:p>
            <a:pPr defTabSz="342900"/>
            <a:r>
              <a:rPr lang="en-GB" sz="2100">
                <a:solidFill>
                  <a:srgbClr val="0070C0"/>
                </a:solidFill>
                <a:latin typeface="+mn-lt"/>
              </a:rPr>
              <a:t>eg: follow-up survey after 6 months</a:t>
            </a:r>
          </a:p>
          <a:p>
            <a:pPr defTabSz="342900"/>
            <a:endParaRPr lang="en-GB" sz="2100">
              <a:solidFill>
                <a:prstClr val="black">
                  <a:lumMod val="75000"/>
                  <a:lumOff val="25000"/>
                </a:prstClr>
              </a:solidFill>
              <a:latin typeface="+mn-lt"/>
            </a:endParaRPr>
          </a:p>
          <a:p>
            <a:pPr defTabSz="342900"/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3. </a:t>
            </a:r>
            <a:r>
              <a:rPr lang="en-GB" sz="2100" b="1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Qualitative results  </a:t>
            </a:r>
            <a:r>
              <a:rPr lang="en-GB" sz="21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= </a:t>
            </a:r>
            <a:r>
              <a:rPr lang="en-GB"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to capture programme effects that are not included in the programme indicators  </a:t>
            </a:r>
            <a:r>
              <a:rPr lang="en-GB" sz="2100">
                <a:solidFill>
                  <a:srgbClr val="0070C0"/>
                </a:solidFill>
                <a:latin typeface="+mn-lt"/>
              </a:rPr>
              <a:t>eg APR, FPR</a:t>
            </a:r>
            <a:endParaRPr lang="en-GB" sz="2100" i="1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Title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GB"/>
              <a:t>Capturing </a:t>
            </a:r>
            <a:r>
              <a:rPr lang="en-GB" smtClean="0"/>
              <a:t>results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546841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Ongoing donor evaluations / reviews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199" y="1953664"/>
            <a:ext cx="8399721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457200" indent="-457200">
              <a:buFont typeface="+mj-lt"/>
              <a:buAutoNum type="arabicPeriod"/>
            </a:pPr>
            <a:r>
              <a:rPr lang="en-GB" sz="2000" smtClean="0"/>
              <a:t>Bilateral mid-term evaluation (by March-April ’16)</a:t>
            </a:r>
          </a:p>
          <a:p>
            <a:pPr marL="857250" lvl="1" indent="-457200"/>
            <a:r>
              <a:rPr lang="en-GB" sz="1600" smtClean="0"/>
              <a:t>EE, LV, PL, RO, SK</a:t>
            </a:r>
          </a:p>
          <a:p>
            <a:pPr marL="857250" lvl="1" indent="-457200"/>
            <a:r>
              <a:rPr lang="en-GB" sz="1600" smtClean="0"/>
              <a:t>Mainly: Research, Scholarship, Cultural exchange, </a:t>
            </a:r>
            <a:br>
              <a:rPr lang="en-GB" sz="1600" smtClean="0"/>
            </a:br>
            <a:r>
              <a:rPr lang="en-GB" sz="1600" smtClean="0"/>
              <a:t>(Institutional) Capacity building</a:t>
            </a:r>
          </a:p>
          <a:p>
            <a:pPr marL="857250" lvl="1" indent="-457200"/>
            <a:r>
              <a:rPr lang="en-GB" sz="1600" smtClean="0"/>
              <a:t>Survey to all POs in the 5 countries</a:t>
            </a:r>
            <a:endParaRPr lang="en-GB" sz="1800" smtClean="0"/>
          </a:p>
          <a:p>
            <a:pPr marL="457200" indent="-457200">
              <a:buFont typeface="+mj-lt"/>
              <a:buAutoNum type="arabicPeriod"/>
            </a:pPr>
            <a:r>
              <a:rPr lang="en-GB" sz="2000" smtClean="0"/>
              <a:t>Mid-term review of the Grants (by April-May </a:t>
            </a:r>
            <a:r>
              <a:rPr lang="en-GB" sz="2000"/>
              <a:t>’16)</a:t>
            </a:r>
            <a:endParaRPr lang="en-GB" sz="2000" smtClean="0"/>
          </a:p>
          <a:p>
            <a:pPr marL="857250" lvl="1" indent="-457200"/>
            <a:r>
              <a:rPr lang="en-GB" sz="1600"/>
              <a:t>CY, CZ, EE, LT, PL, PT, RO</a:t>
            </a:r>
          </a:p>
          <a:p>
            <a:pPr marL="857250" lvl="1" indent="-457200"/>
            <a:r>
              <a:rPr lang="en-GB" sz="1600"/>
              <a:t>Mainly: Environment, Green Industry Innovation, Justice &amp; Home Affairs, Asylum and Migration, Human and Social development, </a:t>
            </a:r>
            <a:r>
              <a:rPr lang="en-GB" sz="1600" smtClean="0">
                <a:solidFill>
                  <a:srgbClr val="FF0000"/>
                </a:solidFill>
              </a:rPr>
              <a:t>Health</a:t>
            </a:r>
            <a:endParaRPr lang="en-GB" sz="1600">
              <a:solidFill>
                <a:srgbClr val="FF0000"/>
              </a:solidFill>
            </a:endParaRPr>
          </a:p>
          <a:p>
            <a:pPr marL="857250" lvl="1" indent="-457200"/>
            <a:r>
              <a:rPr lang="en-GB" sz="1600" smtClean="0"/>
              <a:t>Survey to all … forthcoming</a:t>
            </a:r>
            <a:endParaRPr lang="en-GB" sz="1600"/>
          </a:p>
          <a:p>
            <a:pPr marL="457200" indent="-457200">
              <a:buFont typeface="+mj-lt"/>
              <a:buAutoNum type="arabicPeriod"/>
            </a:pPr>
            <a:r>
              <a:rPr lang="en-GB" sz="2000" smtClean="0"/>
              <a:t>Communications review (by May ’16)</a:t>
            </a:r>
          </a:p>
          <a:p>
            <a:pPr marL="857250" lvl="1" indent="-457200"/>
            <a:r>
              <a:rPr lang="en-GB" sz="1600"/>
              <a:t>BG</a:t>
            </a:r>
            <a:r>
              <a:rPr lang="en-GB" sz="1600" smtClean="0"/>
              <a:t>, LT, </a:t>
            </a:r>
            <a:r>
              <a:rPr lang="en-GB" sz="1600"/>
              <a:t>PL, PT, </a:t>
            </a:r>
            <a:r>
              <a:rPr lang="en-GB" sz="1600" smtClean="0"/>
              <a:t>SK</a:t>
            </a:r>
          </a:p>
          <a:p>
            <a:pPr marL="857250" lvl="1" indent="-457200"/>
            <a:r>
              <a:rPr lang="en-GB" sz="1600" smtClean="0"/>
              <a:t>Mainly: environment</a:t>
            </a:r>
            <a:r>
              <a:rPr lang="en-GB" sz="1600"/>
              <a:t>, climate change, green industry, civil society, research and </a:t>
            </a:r>
            <a:r>
              <a:rPr lang="en-GB" sz="1600" smtClean="0"/>
              <a:t>scholarships, justice </a:t>
            </a:r>
            <a:r>
              <a:rPr lang="en-GB" sz="1600"/>
              <a:t>and home </a:t>
            </a:r>
            <a:r>
              <a:rPr lang="en-GB" sz="1600" smtClean="0"/>
              <a:t>affairs</a:t>
            </a:r>
          </a:p>
          <a:p>
            <a:pPr marL="857250" lvl="1" indent="-457200"/>
            <a:r>
              <a:rPr lang="en-GB" sz="1600" smtClean="0"/>
              <a:t>Survey to NFPs now, POs/PPs for case studies in Jan-Feb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1173084900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More on the mid-term review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1838405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GB" sz="2000" b="1" smtClean="0"/>
              <a:t>Conducted by </a:t>
            </a:r>
            <a:r>
              <a:rPr lang="en-GB" sz="2000" smtClean="0"/>
              <a:t>The </a:t>
            </a:r>
            <a:r>
              <a:rPr lang="en-GB" sz="2000"/>
              <a:t>Centre for Strategy and Evaluation Services (CSES) </a:t>
            </a:r>
          </a:p>
          <a:p>
            <a:r>
              <a:rPr lang="en-GB" sz="2000" b="1" smtClean="0"/>
              <a:t>Purpose: </a:t>
            </a:r>
            <a:r>
              <a:rPr lang="en-GB" sz="2000" smtClean="0"/>
              <a:t>assess efficiency </a:t>
            </a:r>
            <a:r>
              <a:rPr lang="en-GB" sz="2000"/>
              <a:t>and </a:t>
            </a:r>
            <a:r>
              <a:rPr lang="en-GB" sz="2000" smtClean="0"/>
              <a:t>effectiveness </a:t>
            </a:r>
            <a:r>
              <a:rPr lang="en-GB" sz="2000"/>
              <a:t>of </a:t>
            </a:r>
            <a:r>
              <a:rPr lang="en-GB" sz="2000" smtClean="0"/>
              <a:t>Grants, </a:t>
            </a:r>
            <a:r>
              <a:rPr lang="en-GB" sz="2000"/>
              <a:t>in particular </a:t>
            </a:r>
            <a:r>
              <a:rPr lang="en-GB" sz="2000" smtClean="0"/>
              <a:t>programme model/implementation </a:t>
            </a:r>
            <a:r>
              <a:rPr lang="en-GB" sz="2000"/>
              <a:t>and </a:t>
            </a:r>
            <a:r>
              <a:rPr lang="en-GB" sz="2000" smtClean="0"/>
              <a:t>progress </a:t>
            </a:r>
            <a:r>
              <a:rPr lang="en-GB" sz="2000"/>
              <a:t>towards overall programme objectives. </a:t>
            </a:r>
          </a:p>
          <a:p>
            <a:r>
              <a:rPr lang="en-GB" sz="2000" b="1" smtClean="0"/>
              <a:t>Methods</a:t>
            </a:r>
            <a:r>
              <a:rPr lang="en-GB" sz="2000" smtClean="0"/>
              <a:t>: desk </a:t>
            </a:r>
            <a:r>
              <a:rPr lang="en-GB" sz="2000"/>
              <a:t>review, on-line survey and in-depth case </a:t>
            </a:r>
            <a:r>
              <a:rPr lang="en-GB" sz="2000" smtClean="0"/>
              <a:t>studies.</a:t>
            </a:r>
          </a:p>
          <a:p>
            <a:endParaRPr lang="en-GB" sz="2000" smtClean="0">
              <a:solidFill>
                <a:srgbClr val="FF0000"/>
              </a:solidFill>
            </a:endParaRPr>
          </a:p>
          <a:p>
            <a:r>
              <a:rPr lang="en-GB" sz="2000" smtClean="0"/>
              <a:t>Today: </a:t>
            </a:r>
            <a:r>
              <a:rPr lang="en-US" sz="2000"/>
              <a:t>Stephan </a:t>
            </a:r>
            <a:r>
              <a:rPr lang="en-US" sz="2000" smtClean="0"/>
              <a:t>Kreutzer, Consultant, CSES, here to meet you and learn more about the programmes.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458268685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mtClean="0"/>
              <a:t>Evaluation (Regulations)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57200" y="1894965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en-GB" smtClean="0"/>
              <a:t>The regulations outline responsibilities in terms of evaluation…</a:t>
            </a:r>
          </a:p>
          <a:p>
            <a:endParaRPr lang="en-GB"/>
          </a:p>
          <a:p>
            <a:pPr marL="0" indent="0">
              <a:buNone/>
            </a:pPr>
            <a:r>
              <a:rPr lang="en-GB" sz="2000" smtClean="0"/>
              <a:t>Article </a:t>
            </a:r>
            <a:r>
              <a:rPr lang="en-GB" sz="2000"/>
              <a:t>9.1 Responsibilities of Beneficiary States </a:t>
            </a:r>
          </a:p>
          <a:p>
            <a:r>
              <a:rPr lang="en-GB" sz="1800"/>
              <a:t>1. The Beneficiary State shall carry out evaluations of programmes to assess actual and/or expected effects at the outcome level. It shall present its evaluation plan in the Strategic Report. </a:t>
            </a:r>
          </a:p>
          <a:p>
            <a:r>
              <a:rPr lang="en-GB" sz="1800"/>
              <a:t>2. Evaluation shall be carried out by experts or entities independent of the National Focal Point, the Certifying Authority and the Programme Operator in accordance with the Evaluation Guidelines. </a:t>
            </a:r>
          </a:p>
        </p:txBody>
      </p:sp>
    </p:spTree>
    <p:extLst>
      <p:ext uri="{BB962C8B-B14F-4D97-AF65-F5344CB8AC3E}">
        <p14:creationId xmlns:p14="http://schemas.microsoft.com/office/powerpoint/2010/main" val="804527517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071" y="2378542"/>
            <a:ext cx="2761024" cy="2501802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>
            <p:custDataLst>
              <p:tags r:id="rId6"/>
            </p:custDataLst>
          </p:nvPr>
        </p:nvCxnSpPr>
        <p:spPr>
          <a:xfrm flipH="1">
            <a:off x="2467841" y="2988465"/>
            <a:ext cx="0" cy="1542532"/>
          </a:xfrm>
          <a:prstGeom prst="straightConnector1">
            <a:avLst/>
          </a:prstGeom>
          <a:ln w="28575">
            <a:noFill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/>
          <p:nvPr>
            <p:custDataLst>
              <p:tags r:id="rId7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defPPr>
              <a:defRPr kern="1200" smtId="4294967295"/>
            </a:defPPr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mtClean="0"/>
              <a:t>Your evaluation plans?</a:t>
            </a:r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  <p:custDataLst>
              <p:tags r:id="rId8"/>
            </p:custDataLst>
          </p:nvPr>
        </p:nvSpPr>
        <p:spPr>
          <a:xfrm>
            <a:off x="457200" y="2036137"/>
            <a:ext cx="8229600" cy="4525963"/>
          </a:xfrm>
        </p:spPr>
        <p:txBody>
          <a:bodyPr/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en-GB" sz="200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/>
              <a:t>What are your plans for </a:t>
            </a:r>
            <a:r>
              <a:rPr lang="en-GB" smtClean="0"/>
              <a:t>evaluation?</a:t>
            </a:r>
            <a:endParaRPr lang="en-GB"/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r>
              <a:rPr lang="en-GB" smtClean="0"/>
              <a:t>In </a:t>
            </a:r>
            <a:r>
              <a:rPr lang="en-GB"/>
              <a:t>which areas would POs like </a:t>
            </a:r>
            <a:endParaRPr lang="en-GB" smtClean="0"/>
          </a:p>
          <a:p>
            <a:pPr marL="0" indent="0">
              <a:buNone/>
            </a:pPr>
            <a:r>
              <a:rPr lang="en-GB" smtClean="0"/>
              <a:t>further </a:t>
            </a:r>
            <a:r>
              <a:rPr lang="en-GB"/>
              <a:t>support?</a:t>
            </a:r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519233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0" indent="0" algn="ctr">
              <a:buNone/>
            </a:pPr>
            <a:r>
              <a:rPr lang="en-GB" smtClean="0"/>
              <a:t>Thank you!</a:t>
            </a:r>
          </a:p>
          <a:p>
            <a:pPr marL="0" indent="0" algn="ctr">
              <a:buNone/>
            </a:pPr>
            <a:endParaRPr lang="en-GB"/>
          </a:p>
          <a:p>
            <a:pPr marL="0" indent="0" algn="ctr">
              <a:buNone/>
            </a:pPr>
            <a:endParaRPr lang="en-GB" smtClean="0"/>
          </a:p>
          <a:p>
            <a:pPr marL="0" indent="0" algn="ctr">
              <a:buNone/>
            </a:pPr>
            <a:endParaRPr lang="en-GB"/>
          </a:p>
          <a:p>
            <a:pPr marL="0" indent="0" algn="ctr">
              <a:buNone/>
            </a:pPr>
            <a:endParaRPr lang="en-GB" smtClean="0"/>
          </a:p>
          <a:p>
            <a:pPr marL="0" indent="0" algn="ctr">
              <a:buNone/>
            </a:pPr>
            <a:endParaRPr lang="en-GB"/>
          </a:p>
          <a:p>
            <a:pPr marL="0" indent="0">
              <a:buNone/>
            </a:pPr>
            <a:r>
              <a:rPr lang="en-GB" smtClean="0"/>
              <a:t>			</a:t>
            </a:r>
            <a:r>
              <a:rPr lang="en-GB" smtClean="0">
                <a:hlinkClick r:id="rId6"/>
              </a:rPr>
              <a:t>www.eeagrants.org</a:t>
            </a:r>
            <a:endParaRPr lang="en-GB" smtClean="0"/>
          </a:p>
          <a:p>
            <a:pPr marL="0" indent="0">
              <a:buNone/>
            </a:pPr>
            <a:r>
              <a:rPr lang="en-GB" smtClean="0"/>
              <a:t>			</a:t>
            </a:r>
            <a:r>
              <a:rPr lang="en-GB" smtClean="0">
                <a:hlinkClick r:id="rId7"/>
              </a:rPr>
              <a:t>www.facebook.com/eeanorwaygrants</a:t>
            </a:r>
            <a:r>
              <a:rPr lang="en-GB" smtClean="0"/>
              <a:t> </a:t>
            </a:r>
          </a:p>
          <a:p>
            <a:pPr marL="0" indent="0">
              <a:buNone/>
            </a:pPr>
            <a:endParaRPr lang="en-GB" smtClean="0"/>
          </a:p>
          <a:p>
            <a:pPr marL="0" indent="0">
              <a:buNone/>
            </a:pPr>
            <a:r>
              <a:rPr lang="en-GB" smtClean="0"/>
              <a:t>Further questions? Alex Stimpson: </a:t>
            </a:r>
            <a:r>
              <a:rPr lang="en-GB" smtClean="0">
                <a:hlinkClick r:id="rId8"/>
              </a:rPr>
              <a:t>ast@efta.int</a:t>
            </a:r>
            <a:r>
              <a:rPr lang="en-GB" smtClean="0"/>
              <a:t> </a:t>
            </a:r>
          </a:p>
          <a:p>
            <a:pPr marL="0" indent="0" algn="ctr">
              <a:buNone/>
            </a:pPr>
            <a:endParaRPr lang="en-GB"/>
          </a:p>
        </p:txBody>
      </p:sp>
      <p:pic>
        <p:nvPicPr>
          <p:cNvPr id="3074" name="Picture 2" descr="https://encrypted-tbn0.gstatic.com/images?q=tbn:ANd9GcSttORQlavYtheZj8JvfNA_HfOArhzcXL--nDdGWhtvDYLP3BTU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6689" y="2150369"/>
            <a:ext cx="1410622" cy="188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dn.toptenreviews.com/rev/site/cms/category_headers/55-h_main-w.png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4285636"/>
            <a:ext cx="1145494" cy="51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facebook.com/images/fb_icon_325x325.png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891" y="4802956"/>
            <a:ext cx="356112" cy="3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53116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"/>
</p:tagLst>
</file>

<file path=ppt/tags/tag2.xml><?xml version="1.0" encoding="utf-8"?>
<p:tagLst xmlns:p="http://schemas.openxmlformats.org/presentationml/2006/main">
  <p:tag name="AS_UNIQUEID" val="2"/>
</p:tagLst>
</file>

<file path=ppt/tags/tag3.xml><?xml version="1.0" encoding="utf-8"?>
<p:tagLst xmlns:p="http://schemas.openxmlformats.org/presentationml/2006/main">
  <p:tag name="AS_UNIQUEID" val="0"/>
</p:tagLst>
</file>

<file path=ppt/tags/tag4.xml><?xml version="1.0" encoding="utf-8"?>
<p:tagLst xmlns:p="http://schemas.openxmlformats.org/presentationml/2006/main">
  <p:tag name="AS_UNIQUEID" val="3"/>
</p:tagLst>
</file>

<file path=ppt/tags/tag5.xml><?xml version="1.0" encoding="utf-8"?>
<p:tagLst xmlns:p="http://schemas.openxmlformats.org/presentationml/2006/main">
  <p:tag name="AS_UNIQUEID" val="4"/>
</p:tagLst>
</file>

<file path=ppt/tags/tag6.xml><?xml version="1.0" encoding="utf-8"?>
<p:tagLst xmlns:p="http://schemas.openxmlformats.org/presentationml/2006/main">
  <p:tag name="AS_UNIQUEID" val="5"/>
</p:tagLst>
</file>

<file path=ppt/tags/tag7.xml><?xml version="1.0" encoding="utf-8"?>
<p:tagLst xmlns:p="http://schemas.openxmlformats.org/presentationml/2006/main">
  <p:tag name="AS_UNIQUEID" val="6"/>
</p:tagLst>
</file>

<file path=ppt/tags/tag8.xml><?xml version="1.0" encoding="utf-8"?>
<p:tagLst xmlns:p="http://schemas.openxmlformats.org/presentationml/2006/main">
  <p:tag name="AS_UNIQUEID" val="8"/>
</p:tagLst>
</file>

<file path=ppt/tags/tag9.xml><?xml version="1.0" encoding="utf-8"?>
<p:tagLst xmlns:p="http://schemas.openxmlformats.org/presentationml/2006/main">
  <p:tag name="AS_UNIQUEID" val="9"/>
</p:tagLst>
</file>

<file path=ppt/tags/tag10.xml><?xml version="1.0" encoding="utf-8"?>
<p:tagLst xmlns:p="http://schemas.openxmlformats.org/presentationml/2006/main">
  <p:tag name="AS_UNIQUEID" val="10"/>
</p:tagLst>
</file>

<file path=ppt/tags/tag11.xml><?xml version="1.0" encoding="utf-8"?>
<p:tagLst xmlns:p="http://schemas.openxmlformats.org/presentationml/2006/main">
  <p:tag name="AS_UNIQUEID" val="7"/>
</p:tagLst>
</file>

<file path=ppt/tags/tag12.xml><?xml version="1.0" encoding="utf-8"?>
<p:tagLst xmlns:p="http://schemas.openxmlformats.org/presentationml/2006/main">
  <p:tag name="AS_UNIQUEID" val="11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UNIQUEID" val="16"/>
</p:tagLst>
</file>

<file path=ppt/tags/tag18.xml><?xml version="1.0" encoding="utf-8"?>
<p:tagLst xmlns:p="http://schemas.openxmlformats.org/presentationml/2006/main">
  <p:tag name="AS_UNIQUEID" val="17"/>
</p:tagLst>
</file>

<file path=ppt/tags/tag19.xml><?xml version="1.0" encoding="utf-8"?>
<p:tagLst xmlns:p="http://schemas.openxmlformats.org/presentationml/2006/main">
  <p:tag name="AS_UNIQUEID" val="18"/>
</p:tagLst>
</file>

<file path=ppt/tags/tag20.xml><?xml version="1.0" encoding="utf-8"?>
<p:tagLst xmlns:p="http://schemas.openxmlformats.org/presentationml/2006/main">
  <p:tag name="AS_UNIQUEID" val="19"/>
</p:tagLst>
</file>

<file path=ppt/tags/tag21.xml><?xml version="1.0" encoding="utf-8"?>
<p:tagLst xmlns:p="http://schemas.openxmlformats.org/presentationml/2006/main">
  <p:tag name="AS_UNIQUEID" val="20"/>
</p:tagLst>
</file>

<file path=ppt/tags/tag22.xml><?xml version="1.0" encoding="utf-8"?>
<p:tagLst xmlns:p="http://schemas.openxmlformats.org/presentationml/2006/main">
  <p:tag name="AS_UNIQUEID" val="21"/>
</p:tagLst>
</file>

<file path=ppt/tags/tag23.xml><?xml version="1.0" encoding="utf-8"?>
<p:tagLst xmlns:p="http://schemas.openxmlformats.org/presentationml/2006/main">
  <p:tag name="AS_UNIQUEID" val="22"/>
</p:tagLst>
</file>

<file path=ppt/tags/tag24.xml><?xml version="1.0" encoding="utf-8"?>
<p:tagLst xmlns:p="http://schemas.openxmlformats.org/presentationml/2006/main">
  <p:tag name="AS_UNIQUEID" val="23"/>
</p:tagLst>
</file>

<file path=ppt/tags/tag25.xml><?xml version="1.0" encoding="utf-8"?>
<p:tagLst xmlns:p="http://schemas.openxmlformats.org/presentationml/2006/main">
  <p:tag name="AS_UNIQUEID" val="24"/>
</p:tagLst>
</file>

<file path=ppt/tags/tag26.xml><?xml version="1.0" encoding="utf-8"?>
<p:tagLst xmlns:p="http://schemas.openxmlformats.org/presentationml/2006/main">
  <p:tag name="AS_UNIQUEID" val="25"/>
</p:tagLst>
</file>

<file path=ppt/tags/tag27.xml><?xml version="1.0" encoding="utf-8"?>
<p:tagLst xmlns:p="http://schemas.openxmlformats.org/presentationml/2006/main">
  <p:tag name="AS_UNIQUEID" val="26"/>
</p:tagLst>
</file>

<file path=ppt/tags/tag28.xml><?xml version="1.0" encoding="utf-8"?>
<p:tagLst xmlns:p="http://schemas.openxmlformats.org/presentationml/2006/main">
  <p:tag name="AS_UNIQUEID" val="27"/>
</p:tagLst>
</file>

<file path=ppt/tags/tag29.xml><?xml version="1.0" encoding="utf-8"?>
<p:tagLst xmlns:p="http://schemas.openxmlformats.org/presentationml/2006/main">
  <p:tag name="AS_UNIQUEID" val="28"/>
</p:tagLst>
</file>

<file path=ppt/tags/tag30.xml><?xml version="1.0" encoding="utf-8"?>
<p:tagLst xmlns:p="http://schemas.openxmlformats.org/presentationml/2006/main">
  <p:tag name="AS_UNIQUEID" val="29"/>
</p:tagLst>
</file>

<file path=ppt/tags/tag31.xml><?xml version="1.0" encoding="utf-8"?>
<p:tagLst xmlns:p="http://schemas.openxmlformats.org/presentationml/2006/main">
  <p:tag name="AS_UNIQUEID" val="30"/>
</p:tagLst>
</file>

<file path=ppt/tags/tag32.xml><?xml version="1.0" encoding="utf-8"?>
<p:tagLst xmlns:p="http://schemas.openxmlformats.org/presentationml/2006/main">
  <p:tag name="AS_UNIQUEID" val="31"/>
</p:tagLst>
</file>

<file path=ppt/tags/tag33.xml><?xml version="1.0" encoding="utf-8"?>
<p:tagLst xmlns:p="http://schemas.openxmlformats.org/presentationml/2006/main">
  <p:tag name="AS_UNIQUEID" val="32"/>
</p:tagLst>
</file>

<file path=ppt/tags/tag34.xml><?xml version="1.0" encoding="utf-8"?>
<p:tagLst xmlns:p="http://schemas.openxmlformats.org/presentationml/2006/main">
  <p:tag name="AS_UNIQUEID" val="33"/>
</p:tagLst>
</file>

<file path=ppt/tags/tag35.xml><?xml version="1.0" encoding="utf-8"?>
<p:tagLst xmlns:p="http://schemas.openxmlformats.org/presentationml/2006/main">
  <p:tag name="AS_UNIQUEID" val="34"/>
</p:tagLst>
</file>

<file path=ppt/tags/tag36.xml><?xml version="1.0" encoding="utf-8"?>
<p:tagLst xmlns:p="http://schemas.openxmlformats.org/presentationml/2006/main">
  <p:tag name="AS_UNIQUEID" val="35"/>
</p:tagLst>
</file>

<file path=ppt/tags/tag37.xml><?xml version="1.0" encoding="utf-8"?>
<p:tagLst xmlns:p="http://schemas.openxmlformats.org/presentationml/2006/main">
  <p:tag name="AS_UNIQUEID" val="36"/>
</p:tagLst>
</file>

<file path=ppt/tags/tag38.xml><?xml version="1.0" encoding="utf-8"?>
<p:tagLst xmlns:p="http://schemas.openxmlformats.org/presentationml/2006/main">
  <p:tag name="AS_UNIQUEID" val="40"/>
</p:tagLst>
</file>

<file path=ppt/tags/tag39.xml><?xml version="1.0" encoding="utf-8"?>
<p:tagLst xmlns:p="http://schemas.openxmlformats.org/presentationml/2006/main">
  <p:tag name="AS_UNIQUEID" val="37"/>
</p:tagLst>
</file>

<file path=ppt/tags/tag40.xml><?xml version="1.0" encoding="utf-8"?>
<p:tagLst xmlns:p="http://schemas.openxmlformats.org/presentationml/2006/main">
  <p:tag name="AS_UNIQUEID" val="41"/>
</p:tagLst>
</file>

<file path=ppt/tags/tag41.xml><?xml version="1.0" encoding="utf-8"?>
<p:tagLst xmlns:p="http://schemas.openxmlformats.org/presentationml/2006/main">
  <p:tag name="AS_UNIQUEID" val="39"/>
</p:tagLst>
</file>

<file path=ppt/tags/tag42.xml><?xml version="1.0" encoding="utf-8"?>
<p:tagLst xmlns:p="http://schemas.openxmlformats.org/presentationml/2006/main">
  <p:tag name="AS_UNIQUEID" val="38"/>
</p:tagLst>
</file>

<file path=ppt/tags/tag43.xml><?xml version="1.0" encoding="utf-8"?>
<p:tagLst xmlns:p="http://schemas.openxmlformats.org/presentationml/2006/main">
  <p:tag name="AS_UNIQUEID" val="43"/>
</p:tagLst>
</file>

<file path=ppt/tags/tag44.xml><?xml version="1.0" encoding="utf-8"?>
<p:tagLst xmlns:p="http://schemas.openxmlformats.org/presentationml/2006/main">
  <p:tag name="AS_UNIQUEID" val="42"/>
</p:tagLst>
</file>

<file path=ppt/tags/tag45.xml><?xml version="1.0" encoding="utf-8"?>
<p:tagLst xmlns:p="http://schemas.openxmlformats.org/presentationml/2006/main">
  <p:tag name="AS_UNIQUEID" val="44"/>
</p:tagLst>
</file>

<file path=ppt/tags/tag46.xml><?xml version="1.0" encoding="utf-8"?>
<p:tagLst xmlns:p="http://schemas.openxmlformats.org/presentationml/2006/main">
  <p:tag name="AS_UNIQUEID" val="46"/>
</p:tagLst>
</file>

<file path=ppt/tags/tag47.xml><?xml version="1.0" encoding="utf-8"?>
<p:tagLst xmlns:p="http://schemas.openxmlformats.org/presentationml/2006/main">
  <p:tag name="AS_UNIQUEID" val="47"/>
</p:tagLst>
</file>

<file path=ppt/tags/tag48.xml><?xml version="1.0" encoding="utf-8"?>
<p:tagLst xmlns:p="http://schemas.openxmlformats.org/presentationml/2006/main">
  <p:tag name="AS_UNIQUEID" val="48"/>
</p:tagLst>
</file>

<file path=ppt/tags/tag49.xml><?xml version="1.0" encoding="utf-8"?>
<p:tagLst xmlns:p="http://schemas.openxmlformats.org/presentationml/2006/main">
  <p:tag name="AS_UNIQUEID" val="45"/>
</p:tagLst>
</file>

<file path=ppt/tags/tag50.xml><?xml version="1.0" encoding="utf-8"?>
<p:tagLst xmlns:p="http://schemas.openxmlformats.org/presentationml/2006/main">
  <p:tag name="AS_UNIQUEID" val="49"/>
</p:tagLst>
</file>

<file path=ppt/tags/tag51.xml><?xml version="1.0" encoding="utf-8"?>
<p:tagLst xmlns:p="http://schemas.openxmlformats.org/presentationml/2006/main">
  <p:tag name="AS_UNIQUEID" val="50"/>
</p:tagLst>
</file>

<file path=ppt/tags/tag52.xml><?xml version="1.0" encoding="utf-8"?>
<p:tagLst xmlns:p="http://schemas.openxmlformats.org/presentationml/2006/main">
  <p:tag name="AS_UNIQUEID" val="51"/>
</p:tagLst>
</file>

<file path=ppt/tags/tag53.xml><?xml version="1.0" encoding="utf-8"?>
<p:tagLst xmlns:p="http://schemas.openxmlformats.org/presentationml/2006/main">
  <p:tag name="AS_UNIQUEID" val="52"/>
</p:tagLst>
</file>

<file path=ppt/tags/tag54.xml><?xml version="1.0" encoding="utf-8"?>
<p:tagLst xmlns:p="http://schemas.openxmlformats.org/presentationml/2006/main">
  <p:tag name="AS_UNIQUEID" val="54"/>
</p:tagLst>
</file>

<file path=ppt/tags/tag55.xml><?xml version="1.0" encoding="utf-8"?>
<p:tagLst xmlns:p="http://schemas.openxmlformats.org/presentationml/2006/main">
  <p:tag name="AS_UNIQUEID" val="53"/>
</p:tagLst>
</file>

<file path=ppt/tags/tag56.xml><?xml version="1.0" encoding="utf-8"?>
<p:tagLst xmlns:p="http://schemas.openxmlformats.org/presentationml/2006/main">
  <p:tag name="AS_UNIQUEID" val="55"/>
</p:tagLst>
</file>

<file path=ppt/tags/tag57.xml><?xml version="1.0" encoding="utf-8"?>
<p:tagLst xmlns:p="http://schemas.openxmlformats.org/presentationml/2006/main">
  <p:tag name="AS_UNIQUEID" val="56"/>
</p:tagLst>
</file>

<file path=ppt/tags/tag58.xml><?xml version="1.0" encoding="utf-8"?>
<p:tagLst xmlns:p="http://schemas.openxmlformats.org/presentationml/2006/main">
  <p:tag name="AS_UNIQUEID" val="57"/>
</p:tagLst>
</file>

<file path=ppt/tags/tag59.xml><?xml version="1.0" encoding="utf-8"?>
<p:tagLst xmlns:p="http://schemas.openxmlformats.org/presentationml/2006/main">
  <p:tag name="AS_UNIQUEID" val="58"/>
</p:tagLst>
</file>

<file path=ppt/tags/tag60.xml><?xml version="1.0" encoding="utf-8"?>
<p:tagLst xmlns:p="http://schemas.openxmlformats.org/presentationml/2006/main">
  <p:tag name="AS_UNIQUEID" val="59"/>
</p:tagLst>
</file>

<file path=ppt/tags/tag61.xml><?xml version="1.0" encoding="utf-8"?>
<p:tagLst xmlns:p="http://schemas.openxmlformats.org/presentationml/2006/main">
  <p:tag name="AS_UNIQUEID" val="62"/>
</p:tagLst>
</file>

<file path=ppt/tags/tag62.xml><?xml version="1.0" encoding="utf-8"?>
<p:tagLst xmlns:p="http://schemas.openxmlformats.org/presentationml/2006/main">
  <p:tag name="AS_UNIQUEID" val="63"/>
</p:tagLst>
</file>

<file path=ppt/tags/tag63.xml><?xml version="1.0" encoding="utf-8"?>
<p:tagLst xmlns:p="http://schemas.openxmlformats.org/presentationml/2006/main">
  <p:tag name="AS_UNIQUEID" val="64"/>
</p:tagLst>
</file>

<file path=ppt/tags/tag64.xml><?xml version="1.0" encoding="utf-8"?>
<p:tagLst xmlns:p="http://schemas.openxmlformats.org/presentationml/2006/main">
  <p:tag name="AS_UNIQUEID" val="65"/>
</p:tagLst>
</file>

<file path=ppt/tags/tag65.xml><?xml version="1.0" encoding="utf-8"?>
<p:tagLst xmlns:p="http://schemas.openxmlformats.org/presentationml/2006/main">
  <p:tag name="AS_UNIQUEID" val="66"/>
</p:tagLst>
</file>

<file path=ppt/tags/tag66.xml><?xml version="1.0" encoding="utf-8"?>
<p:tagLst xmlns:p="http://schemas.openxmlformats.org/presentationml/2006/main">
  <p:tag name="AS_UNIQUEID" val="67"/>
</p:tagLst>
</file>

<file path=ppt/tags/tag67.xml><?xml version="1.0" encoding="utf-8"?>
<p:tagLst xmlns:p="http://schemas.openxmlformats.org/presentationml/2006/main">
  <p:tag name="AS_UNIQUEID" val="68"/>
</p:tagLst>
</file>

<file path=ppt/tags/tag68.xml><?xml version="1.0" encoding="utf-8"?>
<p:tagLst xmlns:p="http://schemas.openxmlformats.org/presentationml/2006/main">
  <p:tag name="AS_UNIQUEID" val="69"/>
</p:tagLst>
</file>

<file path=ppt/tags/tag69.xml><?xml version="1.0" encoding="utf-8"?>
<p:tagLst xmlns:p="http://schemas.openxmlformats.org/presentationml/2006/main">
  <p:tag name="AS_UNIQUEID" val="70"/>
</p:tagLst>
</file>

<file path=ppt/tags/tag70.xml><?xml version="1.0" encoding="utf-8"?>
<p:tagLst xmlns:p="http://schemas.openxmlformats.org/presentationml/2006/main">
  <p:tag name="AS_UNIQUEID" val="71"/>
</p:tagLst>
</file>

<file path=ppt/tags/tag71.xml><?xml version="1.0" encoding="utf-8"?>
<p:tagLst xmlns:p="http://schemas.openxmlformats.org/presentationml/2006/main">
  <p:tag name="AS_UNIQUEID" val="72"/>
</p:tagLst>
</file>

<file path=ppt/tags/tag72.xml><?xml version="1.0" encoding="utf-8"?>
<p:tagLst xmlns:p="http://schemas.openxmlformats.org/presentationml/2006/main">
  <p:tag name="AS_UNIQUEID" val="73"/>
</p:tagLst>
</file>

<file path=ppt/tags/tag73.xml><?xml version="1.0" encoding="utf-8"?>
<p:tagLst xmlns:p="http://schemas.openxmlformats.org/presentationml/2006/main">
  <p:tag name="AS_UNIQUEID" val="74"/>
</p:tagLst>
</file>

<file path=ppt/tags/tag74.xml><?xml version="1.0" encoding="utf-8"?>
<p:tagLst xmlns:p="http://schemas.openxmlformats.org/presentationml/2006/main">
  <p:tag name="AS_UNIQUEID" val="75"/>
</p:tagLst>
</file>

<file path=ppt/tags/tag75.xml><?xml version="1.0" encoding="utf-8"?>
<p:tagLst xmlns:p="http://schemas.openxmlformats.org/presentationml/2006/main">
  <p:tag name="AS_UNIQUEID" val="76"/>
</p:tagLst>
</file>

<file path=ppt/tags/tag76.xml><?xml version="1.0" encoding="utf-8"?>
<p:tagLst xmlns:p="http://schemas.openxmlformats.org/presentationml/2006/main">
  <p:tag name="AS_UNIQUEID" val="77"/>
</p:tagLst>
</file>

<file path=ppt/tags/tag77.xml><?xml version="1.0" encoding="utf-8"?>
<p:tagLst xmlns:p="http://schemas.openxmlformats.org/presentationml/2006/main">
  <p:tag name="AS_UNIQUEID" val="78"/>
</p:tagLst>
</file>

<file path=ppt/tags/tag78.xml><?xml version="1.0" encoding="utf-8"?>
<p:tagLst xmlns:p="http://schemas.openxmlformats.org/presentationml/2006/main">
  <p:tag name="AS_UNIQUEID" val="79"/>
</p:tagLst>
</file>

<file path=ppt/tags/tag79.xml><?xml version="1.0" encoding="utf-8"?>
<p:tagLst xmlns:p="http://schemas.openxmlformats.org/presentationml/2006/main">
  <p:tag name="AS_UNIQUEID" val="80"/>
</p:tagLst>
</file>

<file path=ppt/tags/tag80.xml><?xml version="1.0" encoding="utf-8"?>
<p:tagLst xmlns:p="http://schemas.openxmlformats.org/presentationml/2006/main">
  <p:tag name="AS_UNIQUEID" val="81"/>
</p:tagLst>
</file>

<file path=ppt/tags/tag81.xml><?xml version="1.0" encoding="utf-8"?>
<p:tagLst xmlns:p="http://schemas.openxmlformats.org/presentationml/2006/main">
  <p:tag name="AS_UNIQUEID" val="82"/>
</p:tagLst>
</file>

<file path=ppt/tags/tag82.xml><?xml version="1.0" encoding="utf-8"?>
<p:tagLst xmlns:p="http://schemas.openxmlformats.org/presentationml/2006/main">
  <p:tag name="AS_UNIQUEID" val="83"/>
</p:tagLst>
</file>

<file path=ppt/tags/tag83.xml><?xml version="1.0" encoding="utf-8"?>
<p:tagLst xmlns:p="http://schemas.openxmlformats.org/presentationml/2006/main">
  <p:tag name="AS_UNIQUEID" val="84"/>
</p:tagLst>
</file>

<file path=ppt/tags/tag84.xml><?xml version="1.0" encoding="utf-8"?>
<p:tagLst xmlns:p="http://schemas.openxmlformats.org/presentationml/2006/main">
  <p:tag name="AS_UNIQUEID" val="85"/>
</p:tagLst>
</file>

<file path=ppt/tags/tag85.xml><?xml version="1.0" encoding="utf-8"?>
<p:tagLst xmlns:p="http://schemas.openxmlformats.org/presentationml/2006/main">
  <p:tag name="AS_UNIQUEID" val="86"/>
</p:tagLst>
</file>

<file path=ppt/tags/tag86.xml><?xml version="1.0" encoding="utf-8"?>
<p:tagLst xmlns:p="http://schemas.openxmlformats.org/presentationml/2006/main">
  <p:tag name="AS_UNIQUEID" val="87"/>
</p:tagLst>
</file>

<file path=ppt/tags/tag87.xml><?xml version="1.0" encoding="utf-8"?>
<p:tagLst xmlns:p="http://schemas.openxmlformats.org/presentationml/2006/main">
  <p:tag name="AS_UNIQUEID" val="88"/>
</p:tagLst>
</file>

<file path=ppt/tags/tag88.xml><?xml version="1.0" encoding="utf-8"?>
<p:tagLst xmlns:p="http://schemas.openxmlformats.org/presentationml/2006/main">
  <p:tag name="AS_UNIQUEID" val="89"/>
</p:tagLst>
</file>

<file path=ppt/tags/tag89.xml><?xml version="1.0" encoding="utf-8"?>
<p:tagLst xmlns:p="http://schemas.openxmlformats.org/presentationml/2006/main">
  <p:tag name="AS_UNIQUEID" val="90"/>
</p:tagLst>
</file>

<file path=ppt/tags/tag90.xml><?xml version="1.0" encoding="utf-8"?>
<p:tagLst xmlns:p="http://schemas.openxmlformats.org/presentationml/2006/main">
  <p:tag name="AS_UNIQUEID" val="91"/>
</p:tagLst>
</file>

<file path=ppt/tags/tag91.xml><?xml version="1.0" encoding="utf-8"?>
<p:tagLst xmlns:p="http://schemas.openxmlformats.org/presentationml/2006/main">
  <p:tag name="AS_UNIQUEID" val="92"/>
</p:tagLst>
</file>

<file path=ppt/tags/tag92.xml><?xml version="1.0" encoding="utf-8"?>
<p:tagLst xmlns:p="http://schemas.openxmlformats.org/presentationml/2006/main">
  <p:tag name="AS_UNIQUEID" val="93"/>
</p:tagLst>
</file>

<file path=ppt/tags/tag93.xml><?xml version="1.0" encoding="utf-8"?>
<p:tagLst xmlns:p="http://schemas.openxmlformats.org/presentationml/2006/main">
  <p:tag name="AS_UNIQUEID" val="94"/>
</p:tagLst>
</file>

<file path=ppt/tags/tag94.xml><?xml version="1.0" encoding="utf-8"?>
<p:tagLst xmlns:p="http://schemas.openxmlformats.org/presentationml/2006/main">
  <p:tag name="AS_UNIQUEID" val="95"/>
</p:tagLst>
</file>

<file path=ppt/tags/tag95.xml><?xml version="1.0" encoding="utf-8"?>
<p:tagLst xmlns:p="http://schemas.openxmlformats.org/presentationml/2006/main">
  <p:tag name="AS_UNIQUEID" val="96"/>
</p:tagLst>
</file>

<file path=ppt/tags/tag96.xml><?xml version="1.0" encoding="utf-8"?>
<p:tagLst xmlns:p="http://schemas.openxmlformats.org/presentationml/2006/main">
  <p:tag name="AS_UNIQUEID" val="97"/>
</p:tagLst>
</file>

<file path=ppt/tags/tag97.xml><?xml version="1.0" encoding="utf-8"?>
<p:tagLst xmlns:p="http://schemas.openxmlformats.org/presentationml/2006/main">
  <p:tag name="AS_UNIQUEID" val="98"/>
</p:tagLst>
</file>

<file path=ppt/tags/tag98.xml><?xml version="1.0" encoding="utf-8"?>
<p:tagLst xmlns:p="http://schemas.openxmlformats.org/presentationml/2006/main">
  <p:tag name="AS_UNIQUEID" val="99"/>
</p:tagLst>
</file>

<file path=ppt/tags/tag99.xml><?xml version="1.0" encoding="utf-8"?>
<p:tagLst xmlns:p="http://schemas.openxmlformats.org/presentationml/2006/main">
  <p:tag name="AS_UNIQUEID" val="100"/>
</p:tagLst>
</file>

<file path=ppt/tags/tag100.xml><?xml version="1.0" encoding="utf-8"?>
<p:tagLst xmlns:p="http://schemas.openxmlformats.org/presentationml/2006/main">
  <p:tag name="AS_UNIQUEID" val="101"/>
</p:tagLst>
</file>

<file path=ppt/tags/tag101.xml><?xml version="1.0" encoding="utf-8"?>
<p:tagLst xmlns:p="http://schemas.openxmlformats.org/presentationml/2006/main">
  <p:tag name="AS_UNIQUEID" val="102"/>
</p:tagLst>
</file>

<file path=ppt/tags/tag102.xml><?xml version="1.0" encoding="utf-8"?>
<p:tagLst xmlns:p="http://schemas.openxmlformats.org/presentationml/2006/main">
  <p:tag name="AS_UNIQUEID" val="103"/>
</p:tagLst>
</file>

<file path=ppt/tags/tag103.xml><?xml version="1.0" encoding="utf-8"?>
<p:tagLst xmlns:p="http://schemas.openxmlformats.org/presentationml/2006/main">
  <p:tag name="AS_UNIQUEID" val="104"/>
</p:tagLst>
</file>

<file path=ppt/tags/tag104.xml><?xml version="1.0" encoding="utf-8"?>
<p:tagLst xmlns:p="http://schemas.openxmlformats.org/presentationml/2006/main">
  <p:tag name="AS_UNIQUEID" val="105"/>
</p:tagLst>
</file>

<file path=ppt/tags/tag105.xml><?xml version="1.0" encoding="utf-8"?>
<p:tagLst xmlns:p="http://schemas.openxmlformats.org/presentationml/2006/main">
  <p:tag name="AS_UNIQUEID" val="106"/>
</p:tagLst>
</file>

<file path=ppt/tags/tag106.xml><?xml version="1.0" encoding="utf-8"?>
<p:tagLst xmlns:p="http://schemas.openxmlformats.org/presentationml/2006/main">
  <p:tag name="AS_UNIQUEID" val="107"/>
</p:tagLst>
</file>

<file path=ppt/tags/tag107.xml><?xml version="1.0" encoding="utf-8"?>
<p:tagLst xmlns:p="http://schemas.openxmlformats.org/presentationml/2006/main">
  <p:tag name="AS_UNIQUEID" val="108"/>
</p:tagLst>
</file>

<file path=ppt/tags/tag108.xml><?xml version="1.0" encoding="utf-8"?>
<p:tagLst xmlns:p="http://schemas.openxmlformats.org/presentationml/2006/main">
  <p:tag name="AS_UNIQUEID" val="60"/>
</p:tagLst>
</file>

<file path=ppt/tags/tag109.xml><?xml version="1.0" encoding="utf-8"?>
<p:tagLst xmlns:p="http://schemas.openxmlformats.org/presentationml/2006/main">
  <p:tag name="AS_UNIQUEID" val="109"/>
</p:tagLst>
</file>

<file path=ppt/tags/tag110.xml><?xml version="1.0" encoding="utf-8"?>
<p:tagLst xmlns:p="http://schemas.openxmlformats.org/presentationml/2006/main">
  <p:tag name="AS_UNIQUEID" val="110"/>
</p:tagLst>
</file>

<file path=ppt/tags/tag111.xml><?xml version="1.0" encoding="utf-8"?>
<p:tagLst xmlns:p="http://schemas.openxmlformats.org/presentationml/2006/main">
  <p:tag name="AS_UNIQUEID" val="61"/>
</p:tagLst>
</file>

<file path=ppt/tags/tag112.xml><?xml version="1.0" encoding="utf-8"?>
<p:tagLst xmlns:p="http://schemas.openxmlformats.org/presentationml/2006/main">
  <p:tag name="AS_UNIQUEID" val="111"/>
</p:tagLst>
</file>

<file path=ppt/tags/tag113.xml><?xml version="1.0" encoding="utf-8"?>
<p:tagLst xmlns:p="http://schemas.openxmlformats.org/presentationml/2006/main">
  <p:tag name="AS_UNIQUEID" val="112"/>
</p:tagLst>
</file>

<file path=ppt/tags/tag114.xml><?xml version="1.0" encoding="utf-8"?>
<p:tagLst xmlns:p="http://schemas.openxmlformats.org/presentationml/2006/main">
  <p:tag name="AS_UNIQUEID" val="113"/>
</p:tagLst>
</file>

<file path=ppt/tags/tag115.xml><?xml version="1.0" encoding="utf-8"?>
<p:tagLst xmlns:p="http://schemas.openxmlformats.org/presentationml/2006/main">
  <p:tag name="AS_UNIQUEID" val="114"/>
</p:tagLst>
</file>

<file path=ppt/tags/tag116.xml><?xml version="1.0" encoding="utf-8"?>
<p:tagLst xmlns:p="http://schemas.openxmlformats.org/presentationml/2006/main">
  <p:tag name="AS_UNIQUEID" val="115"/>
</p:tagLst>
</file>

<file path=ppt/tags/tag117.xml><?xml version="1.0" encoding="utf-8"?>
<p:tagLst xmlns:p="http://schemas.openxmlformats.org/presentationml/2006/main">
  <p:tag name="AS_UNIQUEID" val="116"/>
</p:tagLst>
</file>

<file path=ppt/tags/tag118.xml><?xml version="1.0" encoding="utf-8"?>
<p:tagLst xmlns:p="http://schemas.openxmlformats.org/presentationml/2006/main">
  <p:tag name="AS_UNIQUEID" val="117"/>
</p:tagLst>
</file>

<file path=ppt/tags/tag119.xml><?xml version="1.0" encoding="utf-8"?>
<p:tagLst xmlns:p="http://schemas.openxmlformats.org/presentationml/2006/main">
  <p:tag name="AS_UNIQUEID" val="118"/>
</p:tagLst>
</file>

<file path=ppt/tags/tag120.xml><?xml version="1.0" encoding="utf-8"?>
<p:tagLst xmlns:p="http://schemas.openxmlformats.org/presentationml/2006/main">
  <p:tag name="AS_UNIQUEID" val="124"/>
</p:tagLst>
</file>

<file path=ppt/tags/tag121.xml><?xml version="1.0" encoding="utf-8"?>
<p:tagLst xmlns:p="http://schemas.openxmlformats.org/presentationml/2006/main">
  <p:tag name="AS_UNIQUEID" val="125"/>
</p:tagLst>
</file>

<file path=ppt/tags/tag122.xml><?xml version="1.0" encoding="utf-8"?>
<p:tagLst xmlns:p="http://schemas.openxmlformats.org/presentationml/2006/main">
  <p:tag name="AS_UNIQUEID" val="121"/>
</p:tagLst>
</file>

<file path=ppt/tags/tag123.xml><?xml version="1.0" encoding="utf-8"?>
<p:tagLst xmlns:p="http://schemas.openxmlformats.org/presentationml/2006/main">
  <p:tag name="AS_UNIQUEID" val="123"/>
</p:tagLst>
</file>

<file path=ppt/tags/tag124.xml><?xml version="1.0" encoding="utf-8"?>
<p:tagLst xmlns:p="http://schemas.openxmlformats.org/presentationml/2006/main">
  <p:tag name="AS_UNIQUEID" val="126"/>
</p:tagLst>
</file>

<file path=ppt/tags/tag125.xml><?xml version="1.0" encoding="utf-8"?>
<p:tagLst xmlns:p="http://schemas.openxmlformats.org/presentationml/2006/main">
  <p:tag name="AS_UNIQUEID" val="119"/>
</p:tagLst>
</file>

<file path=ppt/tags/tag126.xml><?xml version="1.0" encoding="utf-8"?>
<p:tagLst xmlns:p="http://schemas.openxmlformats.org/presentationml/2006/main">
  <p:tag name="AS_UNIQUEID" val="120"/>
</p:tagLst>
</file>

<file path=ppt/tags/tag127.xml><?xml version="1.0" encoding="utf-8"?>
<p:tagLst xmlns:p="http://schemas.openxmlformats.org/presentationml/2006/main">
  <p:tag name="AS_UNIQUEID" val="127"/>
</p:tagLst>
</file>

<file path=ppt/tags/tag128.xml><?xml version="1.0" encoding="utf-8"?>
<p:tagLst xmlns:p="http://schemas.openxmlformats.org/presentationml/2006/main">
  <p:tag name="AS_UNIQUEID" val="128"/>
</p:tagLst>
</file>

<file path=ppt/tags/tag129.xml><?xml version="1.0" encoding="utf-8"?>
<p:tagLst xmlns:p="http://schemas.openxmlformats.org/presentationml/2006/main">
  <p:tag name="AS_UNIQUEID" val="122"/>
</p:tagLst>
</file>

<file path=ppt/tags/tag130.xml><?xml version="1.0" encoding="utf-8"?>
<p:tagLst xmlns:p="http://schemas.openxmlformats.org/presentationml/2006/main">
  <p:tag name="AS_UNIQUEID" val="129"/>
</p:tagLst>
</file>

<file path=ppt/tags/tag131.xml><?xml version="1.0" encoding="utf-8"?>
<p:tagLst xmlns:p="http://schemas.openxmlformats.org/presentationml/2006/main">
  <p:tag name="AS_UNIQUEID" val="130"/>
</p:tagLst>
</file>

<file path=ppt/tags/tag132.xml><?xml version="1.0" encoding="utf-8"?>
<p:tagLst xmlns:p="http://schemas.openxmlformats.org/presentationml/2006/main">
  <p:tag name="AS_UNIQUEID" val="131"/>
</p:tagLst>
</file>

<file path=ppt/tags/tag133.xml><?xml version="1.0" encoding="utf-8"?>
<p:tagLst xmlns:p="http://schemas.openxmlformats.org/presentationml/2006/main">
  <p:tag name="AS_UNIQUEID" val="132"/>
</p:tagLst>
</file>

<file path=ppt/tags/tag134.xml><?xml version="1.0" encoding="utf-8"?>
<p:tagLst xmlns:p="http://schemas.openxmlformats.org/presentationml/2006/main">
  <p:tag name="AS_UNIQUEID" val="133"/>
</p:tagLst>
</file>

<file path=ppt/tags/tag135.xml><?xml version="1.0" encoding="utf-8"?>
<p:tagLst xmlns:p="http://schemas.openxmlformats.org/presentationml/2006/main">
  <p:tag name="AS_UNIQUEID" val="135"/>
</p:tagLst>
</file>

<file path=ppt/tags/tag136.xml><?xml version="1.0" encoding="utf-8"?>
<p:tagLst xmlns:p="http://schemas.openxmlformats.org/presentationml/2006/main">
  <p:tag name="AS_UNIQUEID" val="134"/>
</p:tagLst>
</file>

<file path=ppt/tags/tag137.xml><?xml version="1.0" encoding="utf-8"?>
<p:tagLst xmlns:p="http://schemas.openxmlformats.org/presentationml/2006/main">
  <p:tag name="AS_UNIQUEID" val="136"/>
</p:tagLst>
</file>

<file path=ppt/tags/tag138.xml><?xml version="1.0" encoding="utf-8"?>
<p:tagLst xmlns:p="http://schemas.openxmlformats.org/presentationml/2006/main">
  <p:tag name="AS_UNIQUEID" val="137"/>
</p:tagLst>
</file>

<file path=ppt/tags/tag139.xml><?xml version="1.0" encoding="utf-8"?>
<p:tagLst xmlns:p="http://schemas.openxmlformats.org/presentationml/2006/main">
  <p:tag name="AS_UNIQUEID" val="138"/>
</p:tagLst>
</file>

<file path=ppt/tags/tag140.xml><?xml version="1.0" encoding="utf-8"?>
<p:tagLst xmlns:p="http://schemas.openxmlformats.org/presentationml/2006/main">
  <p:tag name="AS_UNIQUEID" val="139"/>
</p:tagLst>
</file>

<file path=ppt/tags/tag141.xml><?xml version="1.0" encoding="utf-8"?>
<p:tagLst xmlns:p="http://schemas.openxmlformats.org/presentationml/2006/main">
  <p:tag name="AS_UNIQUEID" val="140"/>
</p:tagLst>
</file>

<file path=ppt/tags/tag142.xml><?xml version="1.0" encoding="utf-8"?>
<p:tagLst xmlns:p="http://schemas.openxmlformats.org/presentationml/2006/main">
  <p:tag name="AS_UNIQUEID" val="141"/>
</p:tagLst>
</file>

<file path=ppt/tags/tag143.xml><?xml version="1.0" encoding="utf-8"?>
<p:tagLst xmlns:p="http://schemas.openxmlformats.org/presentationml/2006/main">
  <p:tag name="AS_UNIQUEID" val="142"/>
</p:tagLst>
</file>

<file path=ppt/tags/tag144.xml><?xml version="1.0" encoding="utf-8"?>
<p:tagLst xmlns:p="http://schemas.openxmlformats.org/presentationml/2006/main">
  <p:tag name="AS_UNIQUEID" val="143"/>
</p:tagLst>
</file>

<file path=ppt/tags/tag145.xml><?xml version="1.0" encoding="utf-8"?>
<p:tagLst xmlns:p="http://schemas.openxmlformats.org/presentationml/2006/main">
  <p:tag name="AS_UNIQUEID" val="144"/>
</p:tagLst>
</file>

<file path=ppt/tags/tag146.xml><?xml version="1.0" encoding="utf-8"?>
<p:tagLst xmlns:p="http://schemas.openxmlformats.org/presentationml/2006/main">
  <p:tag name="AS_UNIQUEID" val="145"/>
</p:tagLst>
</file>

<file path=ppt/tags/tag147.xml><?xml version="1.0" encoding="utf-8"?>
<p:tagLst xmlns:p="http://schemas.openxmlformats.org/presentationml/2006/main">
  <p:tag name="AS_UNIQUEID" val="146"/>
</p:tagLst>
</file>

<file path=ppt/tags/tag148.xml><?xml version="1.0" encoding="utf-8"?>
<p:tagLst xmlns:p="http://schemas.openxmlformats.org/presentationml/2006/main">
  <p:tag name="AS_UNIQUEID" val="147"/>
</p:tagLst>
</file>

<file path=ppt/tags/tag149.xml><?xml version="1.0" encoding="utf-8"?>
<p:tagLst xmlns:p="http://schemas.openxmlformats.org/presentationml/2006/main">
  <p:tag name="AS_UNIQUEID" val="148"/>
</p:tagLst>
</file>

<file path=ppt/tags/tag150.xml><?xml version="1.0" encoding="utf-8"?>
<p:tagLst xmlns:p="http://schemas.openxmlformats.org/presentationml/2006/main">
  <p:tag name="AS_UNIQUEID" val="149"/>
</p:tagLst>
</file>

<file path=ppt/tags/tag151.xml><?xml version="1.0" encoding="utf-8"?>
<p:tagLst xmlns:p="http://schemas.openxmlformats.org/presentationml/2006/main">
  <p:tag name="AS_UNIQUEID" val="150"/>
</p:tagLst>
</file>

<file path=ppt/tags/tag152.xml><?xml version="1.0" encoding="utf-8"?>
<p:tagLst xmlns:p="http://schemas.openxmlformats.org/presentationml/2006/main">
  <p:tag name="AS_UNIQUEID" val="151"/>
</p:tagLst>
</file>

<file path=ppt/tags/tag153.xml><?xml version="1.0" encoding="utf-8"?>
<p:tagLst xmlns:p="http://schemas.openxmlformats.org/presentationml/2006/main">
  <p:tag name="AS_UNIQUEID" val="152"/>
</p:tagLst>
</file>

<file path=ppt/tags/tag154.xml><?xml version="1.0" encoding="utf-8"?>
<p:tagLst xmlns:p="http://schemas.openxmlformats.org/presentationml/2006/main">
  <p:tag name="AS_UNIQUEID" val="153"/>
</p:tagLst>
</file>

<file path=ppt/tags/tag155.xml><?xml version="1.0" encoding="utf-8"?>
<p:tagLst xmlns:p="http://schemas.openxmlformats.org/presentationml/2006/main">
  <p:tag name="AS_UNIQUEID" val="154"/>
</p:tagLst>
</file>

<file path=ppt/tags/tag156.xml><?xml version="1.0" encoding="utf-8"?>
<p:tagLst xmlns:p="http://schemas.openxmlformats.org/presentationml/2006/main">
  <p:tag name="AS_UNIQUEID" val="156"/>
</p:tagLst>
</file>

<file path=ppt/tags/tag157.xml><?xml version="1.0" encoding="utf-8"?>
<p:tagLst xmlns:p="http://schemas.openxmlformats.org/presentationml/2006/main">
  <p:tag name="AS_UNIQUEID" val="157"/>
</p:tagLst>
</file>

<file path=ppt/tags/tag158.xml><?xml version="1.0" encoding="utf-8"?>
<p:tagLst xmlns:p="http://schemas.openxmlformats.org/presentationml/2006/main">
  <p:tag name="AS_UNIQUEID" val="155"/>
</p:tagLst>
</file>

<file path=ppt/tags/tag159.xml><?xml version="1.0" encoding="utf-8"?>
<p:tagLst xmlns:p="http://schemas.openxmlformats.org/presentationml/2006/main">
  <p:tag name="AS_UNIQUEID" val="158"/>
</p:tagLst>
</file>

<file path=ppt/tags/tag160.xml><?xml version="1.0" encoding="utf-8"?>
<p:tagLst xmlns:p="http://schemas.openxmlformats.org/presentationml/2006/main">
  <p:tag name="AS_UNIQUEID" val="159"/>
</p:tagLst>
</file>

<file path=ppt/tags/tag161.xml><?xml version="1.0" encoding="utf-8"?>
<p:tagLst xmlns:p="http://schemas.openxmlformats.org/presentationml/2006/main">
  <p:tag name="AS_UNIQUEID" val="160"/>
</p:tagLst>
</file>

<file path=ppt/tags/tag162.xml><?xml version="1.0" encoding="utf-8"?>
<p:tagLst xmlns:p="http://schemas.openxmlformats.org/presentationml/2006/main">
  <p:tag name="AS_UNIQUEID" val="163"/>
</p:tagLst>
</file>

<file path=ppt/tags/tag163.xml><?xml version="1.0" encoding="utf-8"?>
<p:tagLst xmlns:p="http://schemas.openxmlformats.org/presentationml/2006/main">
  <p:tag name="AS_UNIQUEID" val="164"/>
</p:tagLst>
</file>

<file path=ppt/tags/tag164.xml><?xml version="1.0" encoding="utf-8"?>
<p:tagLst xmlns:p="http://schemas.openxmlformats.org/presentationml/2006/main">
  <p:tag name="AS_UNIQUEID" val="161"/>
</p:tagLst>
</file>

<file path=ppt/tags/tag165.xml><?xml version="1.0" encoding="utf-8"?>
<p:tagLst xmlns:p="http://schemas.openxmlformats.org/presentationml/2006/main">
  <p:tag name="AS_UNIQUEID" val="162"/>
</p:tagLst>
</file>

<file path=ppt/tags/tag166.xml><?xml version="1.0" encoding="utf-8"?>
<p:tagLst xmlns:p="http://schemas.openxmlformats.org/presentationml/2006/main">
  <p:tag name="AS_UNIQUEID" val="165"/>
</p:tagLst>
</file>

<file path=ppt/tags/tag167.xml><?xml version="1.0" encoding="utf-8"?>
<p:tagLst xmlns:p="http://schemas.openxmlformats.org/presentationml/2006/main">
  <p:tag name="AS_UNIQUEID" val="166"/>
</p:tagLst>
</file>

<file path=ppt/tags/tag168.xml><?xml version="1.0" encoding="utf-8"?>
<p:tagLst xmlns:p="http://schemas.openxmlformats.org/presentationml/2006/main">
  <p:tag name="AS_UNIQUEID" val="167"/>
</p:tagLst>
</file>

<file path=ppt/tags/tag169.xml><?xml version="1.0" encoding="utf-8"?>
<p:tagLst xmlns:p="http://schemas.openxmlformats.org/presentationml/2006/main">
  <p:tag name="AS_UNIQUEID" val="168"/>
</p:tagLst>
</file>

<file path=ppt/tags/tag170.xml><?xml version="1.0" encoding="utf-8"?>
<p:tagLst xmlns:p="http://schemas.openxmlformats.org/presentationml/2006/main">
  <p:tag name="AS_UNIQUEID" val="169"/>
</p:tagLst>
</file>

<file path=ppt/tags/tag171.xml><?xml version="1.0" encoding="utf-8"?>
<p:tagLst xmlns:p="http://schemas.openxmlformats.org/presentationml/2006/main">
  <p:tag name="AS_UNIQUEID" val="170"/>
</p:tagLst>
</file>

<file path=ppt/tags/tag172.xml><?xml version="1.0" encoding="utf-8"?>
<p:tagLst xmlns:p="http://schemas.openxmlformats.org/presentationml/2006/main">
  <p:tag name="AS_UNIQUEID" val="171"/>
</p:tagLst>
</file>

<file path=ppt/tags/tag173.xml><?xml version="1.0" encoding="utf-8"?>
<p:tagLst xmlns:p="http://schemas.openxmlformats.org/presentationml/2006/main">
  <p:tag name="AS_UNIQUEID" val="172"/>
</p:tagLst>
</file>

<file path=ppt/tags/tag174.xml><?xml version="1.0" encoding="utf-8"?>
<p:tagLst xmlns:p="http://schemas.openxmlformats.org/presentationml/2006/main">
  <p:tag name="AS_UNIQUEID" val="173"/>
</p:tagLst>
</file>

<file path=ppt/tags/tag175.xml><?xml version="1.0" encoding="utf-8"?>
<p:tagLst xmlns:p="http://schemas.openxmlformats.org/presentationml/2006/main">
  <p:tag name="AS_UNIQUEID" val="174"/>
</p:tagLst>
</file>

<file path=ppt/tags/tag176.xml><?xml version="1.0" encoding="utf-8"?>
<p:tagLst xmlns:p="http://schemas.openxmlformats.org/presentationml/2006/main">
  <p:tag name="AS_UNIQUEID" val="175"/>
</p:tagLst>
</file>

<file path=ppt/tags/tag177.xml><?xml version="1.0" encoding="utf-8"?>
<p:tagLst xmlns:p="http://schemas.openxmlformats.org/presentationml/2006/main">
  <p:tag name="AS_UNIQUEID" val="182"/>
</p:tagLst>
</file>

<file path=ppt/tags/tag178.xml><?xml version="1.0" encoding="utf-8"?>
<p:tagLst xmlns:p="http://schemas.openxmlformats.org/presentationml/2006/main">
  <p:tag name="AS_UNIQUEID" val="177"/>
</p:tagLst>
</file>

<file path=ppt/tags/tag179.xml><?xml version="1.0" encoding="utf-8"?>
<p:tagLst xmlns:p="http://schemas.openxmlformats.org/presentationml/2006/main">
  <p:tag name="AS_UNIQUEID" val="176"/>
</p:tagLst>
</file>

<file path=ppt/tags/tag180.xml><?xml version="1.0" encoding="utf-8"?>
<p:tagLst xmlns:p="http://schemas.openxmlformats.org/presentationml/2006/main">
  <p:tag name="AS_UNIQUEID" val="178"/>
</p:tagLst>
</file>

<file path=ppt/tags/tag181.xml><?xml version="1.0" encoding="utf-8"?>
<p:tagLst xmlns:p="http://schemas.openxmlformats.org/presentationml/2006/main">
  <p:tag name="AS_UNIQUEID" val="179"/>
</p:tagLst>
</file>

<file path=ppt/tags/tag182.xml><?xml version="1.0" encoding="utf-8"?>
<p:tagLst xmlns:p="http://schemas.openxmlformats.org/presentationml/2006/main">
  <p:tag name="AS_UNIQUEID" val="180"/>
</p:tagLst>
</file>

<file path=ppt/tags/tag183.xml><?xml version="1.0" encoding="utf-8"?>
<p:tagLst xmlns:p="http://schemas.openxmlformats.org/presentationml/2006/main">
  <p:tag name="AS_UNIQUEID" val="181"/>
</p:tagLst>
</file>

<file path=ppt/tags/tag184.xml><?xml version="1.0" encoding="utf-8"?>
<p:tagLst xmlns:p="http://schemas.openxmlformats.org/presentationml/2006/main">
  <p:tag name="AS_UNIQUEID" val="183"/>
</p:tagLst>
</file>

<file path=ppt/tags/tag185.xml><?xml version="1.0" encoding="utf-8"?>
<p:tagLst xmlns:p="http://schemas.openxmlformats.org/presentationml/2006/main">
  <p:tag name="AS_UNIQUEID" val="184"/>
</p:tagLst>
</file>

<file path=ppt/tags/tag186.xml><?xml version="1.0" encoding="utf-8"?>
<p:tagLst xmlns:p="http://schemas.openxmlformats.org/presentationml/2006/main">
  <p:tag name="AS_UNIQUEID" val="185"/>
</p:tagLst>
</file>

<file path=ppt/tags/tag187.xml><?xml version="1.0" encoding="utf-8"?>
<p:tagLst xmlns:p="http://schemas.openxmlformats.org/presentationml/2006/main">
  <p:tag name="AS_UNIQUEID" val="186"/>
</p:tagLst>
</file>

<file path=ppt/tags/tag188.xml><?xml version="1.0" encoding="utf-8"?>
<p:tagLst xmlns:p="http://schemas.openxmlformats.org/presentationml/2006/main">
  <p:tag name="AS_UNIQUEID" val="187"/>
</p:tagLst>
</file>

<file path=ppt/tags/tag189.xml><?xml version="1.0" encoding="utf-8"?>
<p:tagLst xmlns:p="http://schemas.openxmlformats.org/presentationml/2006/main">
  <p:tag name="AS_UNIQUEID" val="188"/>
</p:tagLst>
</file>

<file path=ppt/tags/tag190.xml><?xml version="1.0" encoding="utf-8"?>
<p:tagLst xmlns:p="http://schemas.openxmlformats.org/presentationml/2006/main">
  <p:tag name="AS_UNIQUEID" val="189"/>
</p:tagLst>
</file>

<file path=ppt/tags/tag191.xml><?xml version="1.0" encoding="utf-8"?>
<p:tagLst xmlns:p="http://schemas.openxmlformats.org/presentationml/2006/main">
  <p:tag name="AS_UNIQUEID" val="190"/>
</p:tagLst>
</file>

<file path=ppt/tags/tag192.xml><?xml version="1.0" encoding="utf-8"?>
<p:tagLst xmlns:p="http://schemas.openxmlformats.org/presentationml/2006/main">
  <p:tag name="AS_UNIQUEID" val="191"/>
</p:tagLst>
</file>

<file path=ppt/tags/tag193.xml><?xml version="1.0" encoding="utf-8"?>
<p:tagLst xmlns:p="http://schemas.openxmlformats.org/presentationml/2006/main">
  <p:tag name="AS_UNIQUEID" val="192"/>
</p:tagLst>
</file>

<file path=ppt/tags/tag194.xml><?xml version="1.0" encoding="utf-8"?>
<p:tagLst xmlns:p="http://schemas.openxmlformats.org/presentationml/2006/main">
  <p:tag name="AS_UNIQUEID" val="194"/>
</p:tagLst>
</file>

<file path=ppt/tags/tag195.xml><?xml version="1.0" encoding="utf-8"?>
<p:tagLst xmlns:p="http://schemas.openxmlformats.org/presentationml/2006/main">
  <p:tag name="AS_UNIQUEID" val="195"/>
</p:tagLst>
</file>

<file path=ppt/tags/tag196.xml><?xml version="1.0" encoding="utf-8"?>
<p:tagLst xmlns:p="http://schemas.openxmlformats.org/presentationml/2006/main">
  <p:tag name="AS_UNIQUEID" val="196"/>
</p:tagLst>
</file>

<file path=ppt/tags/tag197.xml><?xml version="1.0" encoding="utf-8"?>
<p:tagLst xmlns:p="http://schemas.openxmlformats.org/presentationml/2006/main">
  <p:tag name="AS_UNIQUEID" val="193"/>
</p:tagLst>
</file>

<file path=ppt/tags/tag198.xml><?xml version="1.0" encoding="utf-8"?>
<p:tagLst xmlns:p="http://schemas.openxmlformats.org/presentationml/2006/main">
  <p:tag name="AS_UNIQUEID" val="197"/>
</p:tagLst>
</file>

<file path=ppt/tags/tag199.xml><?xml version="1.0" encoding="utf-8"?>
<p:tagLst xmlns:p="http://schemas.openxmlformats.org/presentationml/2006/main">
  <p:tag name="AS_UNIQUEID" val="198"/>
</p:tagLst>
</file>

<file path=ppt/tags/tag200.xml><?xml version="1.0" encoding="utf-8"?>
<p:tagLst xmlns:p="http://schemas.openxmlformats.org/presentationml/2006/main">
  <p:tag name="AS_UNIQUEID" val="199"/>
</p:tagLst>
</file>

<file path=ppt/tags/tag201.xml><?xml version="1.0" encoding="utf-8"?>
<p:tagLst xmlns:p="http://schemas.openxmlformats.org/presentationml/2006/main">
  <p:tag name="AS_UNIQUEID" val="200"/>
</p:tagLst>
</file>

<file path=ppt/tags/tag202.xml><?xml version="1.0" encoding="utf-8"?>
<p:tagLst xmlns:p="http://schemas.openxmlformats.org/presentationml/2006/main">
  <p:tag name="AS_UNIQUEID" val="201"/>
</p:tagLst>
</file>

<file path=ppt/tags/tag203.xml><?xml version="1.0" encoding="utf-8"?>
<p:tagLst xmlns:p="http://schemas.openxmlformats.org/presentationml/2006/main">
  <p:tag name="AS_UNIQUEID" val="203"/>
</p:tagLst>
</file>

<file path=ppt/tags/tag204.xml><?xml version="1.0" encoding="utf-8"?>
<p:tagLst xmlns:p="http://schemas.openxmlformats.org/presentationml/2006/main">
  <p:tag name="AS_UNIQUEID" val="204"/>
</p:tagLst>
</file>

<file path=ppt/tags/tag205.xml><?xml version="1.0" encoding="utf-8"?>
<p:tagLst xmlns:p="http://schemas.openxmlformats.org/presentationml/2006/main">
  <p:tag name="AS_UNIQUEID" val="202"/>
</p:tagLst>
</file>

<file path=ppt/tags/tag206.xml><?xml version="1.0" encoding="utf-8"?>
<p:tagLst xmlns:p="http://schemas.openxmlformats.org/presentationml/2006/main">
  <p:tag name="AS_UNIQUEID" val="205"/>
</p:tagLst>
</file>

<file path=ppt/tags/tag207.xml><?xml version="1.0" encoding="utf-8"?>
<p:tagLst xmlns:p="http://schemas.openxmlformats.org/presentationml/2006/main">
  <p:tag name="AS_UNIQUEID" val="206"/>
</p:tagLst>
</file>

<file path=ppt/tags/tag208.xml><?xml version="1.0" encoding="utf-8"?>
<p:tagLst xmlns:p="http://schemas.openxmlformats.org/presentationml/2006/main">
  <p:tag name="AS_UNIQUEID" val="207"/>
</p:tagLst>
</file>

<file path=ppt/tags/tag209.xml><?xml version="1.0" encoding="utf-8"?>
<p:tagLst xmlns:p="http://schemas.openxmlformats.org/presentationml/2006/main">
  <p:tag name="AS_UNIQUEID" val="208"/>
</p:tagLst>
</file>

<file path=ppt/tags/tag210.xml><?xml version="1.0" encoding="utf-8"?>
<p:tagLst xmlns:p="http://schemas.openxmlformats.org/presentationml/2006/main">
  <p:tag name="AS_UNIQUEID" val="209"/>
</p:tagLst>
</file>

<file path=ppt/tags/tag211.xml><?xml version="1.0" encoding="utf-8"?>
<p:tagLst xmlns:p="http://schemas.openxmlformats.org/presentationml/2006/main">
  <p:tag name="AS_UNIQUEID" val="210"/>
</p:tagLst>
</file>

<file path=ppt/tags/tag212.xml><?xml version="1.0" encoding="utf-8"?>
<p:tagLst xmlns:p="http://schemas.openxmlformats.org/presentationml/2006/main">
  <p:tag name="AS_UNIQUEID" val="211"/>
</p:tagLst>
</file>

<file path=ppt/tags/tag213.xml><?xml version="1.0" encoding="utf-8"?>
<p:tagLst xmlns:p="http://schemas.openxmlformats.org/presentationml/2006/main">
  <p:tag name="AS_UNIQUEID" val="212"/>
</p:tagLst>
</file>

<file path=ppt/tags/tag214.xml><?xml version="1.0" encoding="utf-8"?>
<p:tagLst xmlns:p="http://schemas.openxmlformats.org/presentationml/2006/main">
  <p:tag name="AS_UNIQUEID" val="213"/>
</p:tagLst>
</file>

<file path=ppt/tags/tag215.xml><?xml version="1.0" encoding="utf-8"?>
<p:tagLst xmlns:p="http://schemas.openxmlformats.org/presentationml/2006/main">
  <p:tag name="AS_UNIQUEID" val="214"/>
</p:tagLst>
</file>

<file path=ppt/tags/tag216.xml><?xml version="1.0" encoding="utf-8"?>
<p:tagLst xmlns:p="http://schemas.openxmlformats.org/presentationml/2006/main">
  <p:tag name="AS_UNIQUEID" val="215"/>
</p:tagLst>
</file>

<file path=ppt/tags/tag217.xml><?xml version="1.0" encoding="utf-8"?>
<p:tagLst xmlns:p="http://schemas.openxmlformats.org/presentationml/2006/main">
  <p:tag name="AS_UNIQUEID" val="216"/>
</p:tagLst>
</file>

<file path=ppt/tags/tag218.xml><?xml version="1.0" encoding="utf-8"?>
<p:tagLst xmlns:p="http://schemas.openxmlformats.org/presentationml/2006/main">
  <p:tag name="AS_UNIQUEID" val="217"/>
</p:tagLst>
</file>

<file path=ppt/tags/tag219.xml><?xml version="1.0" encoding="utf-8"?>
<p:tagLst xmlns:p="http://schemas.openxmlformats.org/presentationml/2006/main">
  <p:tag name="AS_UNIQUEID" val="218"/>
</p:tagLst>
</file>

<file path=ppt/tags/tag220.xml><?xml version="1.0" encoding="utf-8"?>
<p:tagLst xmlns:p="http://schemas.openxmlformats.org/presentationml/2006/main">
  <p:tag name="AS_UNIQUEID" val="219"/>
</p:tagLst>
</file>

<file path=ppt/tags/tag221.xml><?xml version="1.0" encoding="utf-8"?>
<p:tagLst xmlns:p="http://schemas.openxmlformats.org/presentationml/2006/main">
  <p:tag name="AS_UNIQUEID" val="220"/>
</p:tagLst>
</file>

<file path=ppt/tags/tag222.xml><?xml version="1.0" encoding="utf-8"?>
<p:tagLst xmlns:p="http://schemas.openxmlformats.org/presentationml/2006/main">
  <p:tag name="AS_UNIQUEID" val="221"/>
</p:tagLst>
</file>

<file path=ppt/tags/tag223.xml><?xml version="1.0" encoding="utf-8"?>
<p:tagLst xmlns:p="http://schemas.openxmlformats.org/presentationml/2006/main">
  <p:tag name="AS_UNIQUEID" val="222"/>
</p:tagLst>
</file>

<file path=ppt/tags/tag224.xml><?xml version="1.0" encoding="utf-8"?>
<p:tagLst xmlns:p="http://schemas.openxmlformats.org/presentationml/2006/main">
  <p:tag name="AS_UNIQUEID" val="223"/>
</p:tagLst>
</file>

<file path=ppt/tags/tag225.xml><?xml version="1.0" encoding="utf-8"?>
<p:tagLst xmlns:p="http://schemas.openxmlformats.org/presentationml/2006/main">
  <p:tag name="AS_UNIQUEID" val="224"/>
</p:tagLst>
</file>

<file path=ppt/tags/tag226.xml><?xml version="1.0" encoding="utf-8"?>
<p:tagLst xmlns:p="http://schemas.openxmlformats.org/presentationml/2006/main">
  <p:tag name="AS_UNIQUEID" val="225"/>
</p:tagLst>
</file>

<file path=ppt/tags/tag227.xml><?xml version="1.0" encoding="utf-8"?>
<p:tagLst xmlns:p="http://schemas.openxmlformats.org/presentationml/2006/main">
  <p:tag name="AS_UNIQUEID" val="226"/>
</p:tagLst>
</file>

<file path=ppt/tags/tag228.xml><?xml version="1.0" encoding="utf-8"?>
<p:tagLst xmlns:p="http://schemas.openxmlformats.org/presentationml/2006/main">
  <p:tag name="AS_UNIQUEID" val="227"/>
</p:tagLst>
</file>

<file path=ppt/tags/tag229.xml><?xml version="1.0" encoding="utf-8"?>
<p:tagLst xmlns:p="http://schemas.openxmlformats.org/presentationml/2006/main">
  <p:tag name="AS_UNIQUEID" val="228"/>
</p:tagLst>
</file>

<file path=ppt/tags/tag230.xml><?xml version="1.0" encoding="utf-8"?>
<p:tagLst xmlns:p="http://schemas.openxmlformats.org/presentationml/2006/main">
  <p:tag name="AS_UNIQUEID" val="229"/>
</p:tagLst>
</file>

<file path=ppt/tags/tag231.xml><?xml version="1.0" encoding="utf-8"?>
<p:tagLst xmlns:p="http://schemas.openxmlformats.org/presentationml/2006/main">
  <p:tag name="AS_UNIQUEID" val="230"/>
</p:tagLst>
</file>

<file path=ppt/tags/tag232.xml><?xml version="1.0" encoding="utf-8"?>
<p:tagLst xmlns:p="http://schemas.openxmlformats.org/presentationml/2006/main">
  <p:tag name="AS_UNIQUEID" val="231"/>
</p:tagLst>
</file>

<file path=ppt/tags/tag233.xml><?xml version="1.0" encoding="utf-8"?>
<p:tagLst xmlns:p="http://schemas.openxmlformats.org/presentationml/2006/main">
  <p:tag name="AS_UNIQUEID" val="232"/>
</p:tagLst>
</file>

<file path=ppt/tags/tag234.xml><?xml version="1.0" encoding="utf-8"?>
<p:tagLst xmlns:p="http://schemas.openxmlformats.org/presentationml/2006/main">
  <p:tag name="AS_UNIQUEID" val="233"/>
</p:tagLst>
</file>

<file path=ppt/tags/tag235.xml><?xml version="1.0" encoding="utf-8"?>
<p:tagLst xmlns:p="http://schemas.openxmlformats.org/presentationml/2006/main">
  <p:tag name="AS_UNIQUEID" val="234"/>
</p:tagLst>
</file>

<file path=ppt/tags/tag236.xml><?xml version="1.0" encoding="utf-8"?>
<p:tagLst xmlns:p="http://schemas.openxmlformats.org/presentationml/2006/main">
  <p:tag name="AS_UNIQUEID" val="235"/>
</p:tagLst>
</file>

<file path=ppt/tags/tag237.xml><?xml version="1.0" encoding="utf-8"?>
<p:tagLst xmlns:p="http://schemas.openxmlformats.org/presentationml/2006/main">
  <p:tag name="AS_UNIQUEID" val="236"/>
</p:tagLst>
</file>

<file path=ppt/tags/tag238.xml><?xml version="1.0" encoding="utf-8"?>
<p:tagLst xmlns:p="http://schemas.openxmlformats.org/presentationml/2006/main">
  <p:tag name="AS_UNIQUEID" val="237"/>
</p:tagLst>
</file>

<file path=ppt/tags/tag239.xml><?xml version="1.0" encoding="utf-8"?>
<p:tagLst xmlns:p="http://schemas.openxmlformats.org/presentationml/2006/main">
  <p:tag name="AS_UNIQUEID" val="238"/>
</p:tagLst>
</file>

<file path=ppt/tags/tag240.xml><?xml version="1.0" encoding="utf-8"?>
<p:tagLst xmlns:p="http://schemas.openxmlformats.org/presentationml/2006/main">
  <p:tag name="AS_UNIQUEID" val="239"/>
</p:tagLst>
</file>

<file path=ppt/tags/tag24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PPT Curv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5.xml><?xml version="1.0" encoding="utf-8"?>
<a:theme xmlns:r="http://schemas.openxmlformats.org/officeDocument/2006/relationships"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2015-12-18T11:58:45.094</cp:lastPrinted>
  <dcterms:created xsi:type="dcterms:W3CDTF">2015-12-18T11:58:45Z</dcterms:created>
  <dcterms:modified xsi:type="dcterms:W3CDTF">2015-12-18T11:58:45Z</dcterms:modified>
</cp:coreProperties>
</file>