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lsx" ContentType="application/vnd.openxmlformats-officedocument.spreadsheetml.shee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1"/>
    <p:sldMasterId id="2147484125" r:id="rId2"/>
  </p:sldMasterIdLst>
  <p:notesMasterIdLst>
    <p:notesMasterId r:id="rId3"/>
  </p:notesMasterIdLst>
  <p:sldIdLst>
    <p:sldId id="278" r:id="rId4"/>
    <p:sldId id="304" r:id="rId5"/>
    <p:sldId id="294" r:id="rId6"/>
    <p:sldId id="308" r:id="rId7"/>
    <p:sldId id="318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09" r:id="rId16"/>
    <p:sldId id="284" r:id="rId17"/>
    <p:sldId id="305" r:id="rId18"/>
    <p:sldId id="310" r:id="rId19"/>
    <p:sldId id="293" r:id="rId20"/>
    <p:sldId id="282" r:id="rId21"/>
    <p:sldId id="270" r:id="rId22"/>
  </p:sldIdLst>
  <p:sldSz cx="9144000" cy="6858000" type="screen4x3"/>
  <p:notesSz cx="6797675" cy="9926638"/>
  <p:custDataLst>
    <p:tags r:id="rId2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3366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 autoAdjust="0"/>
    <p:restoredTop sz="94619" autoAdjust="0"/>
  </p:normalViewPr>
  <p:slideViewPr>
    <p:cSldViewPr>
      <p:cViewPr varScale="1">
        <p:scale>
          <a:sx n="125" d="100"/>
          <a:sy n="125" d="100"/>
        </p:scale>
        <p:origin x="119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Relationship Id="rId2" Type="http://schemas.openxmlformats.org/officeDocument/2006/relationships/chartUserShapes" Target="../drawings/drawing1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openxmlformats.org/officeDocument/2006/relationships/themeOverride" Target="../theme/themeOverride1.xml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pieChart>
        <c:varyColors val="1"/>
        <c:ser>
          <c:idx val="0"/>
          <c:order val="0"/>
          <c:tx>
            <c:strRef>
              <c:f>'charts for Public Health'!$A$53</c:f>
              <c:strCache>
                <c:ptCount val="1"/>
                <c:pt idx="0">
                  <c:v>Public Health Initiatives</c:v>
                </c:pt>
              </c:strCache>
            </c:strRef>
          </c:tx>
          <c:dPt>
            <c:idx val="0"/>
            <c:invertIfNegative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</c:spPr>
          </c:dPt>
          <c:dPt>
            <c:idx val="1"/>
            <c:invertIfNegative val="1"/>
            <c:explosion val="5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</c:spPr>
          </c:dPt>
          <c:dLbls>
            <c:dLbl>
              <c:idx val="0"/>
              <c:layout>
                <c:manualLayout>
                  <c:x val="-0.16283300518989563"/>
                  <c:y val="-0.1843081116676330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98942145705223083"/>
                  <c:y val="0.164147347211837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'charts for Public Health'!$B$52:$C$52</c:f>
              <c:strCache>
                <c:ptCount val="2"/>
                <c:pt idx="0">
                  <c:v>Eligible expenditure including cofinancing</c:v>
                </c:pt>
                <c:pt idx="1">
                  <c:v>Disbursed</c:v>
                </c:pt>
              </c:strCache>
            </c:strRef>
          </c:cat>
          <c:val>
            <c:numRef>
              <c:f>'charts for Public Health'!$B$53:$C$53</c:f>
              <c:numCache>
                <c:formatCode>\€#,##0.00,,"m"</c:formatCode>
                <c:ptCount val="2"/>
                <c:pt idx="0">
                  <c:v>3386541</c:v>
                </c:pt>
                <c:pt idx="1">
                  <c:v>1010440.86925453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pieChart>
        <c:varyColors val="1"/>
        <c:ser>
          <c:idx val="0"/>
          <c:order val="0"/>
          <c:explosion val="4"/>
          <c:dPt>
            <c:idx val="0"/>
            <c:invertIfNegative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</c:spPr>
          </c:dPt>
          <c:dPt>
            <c:idx val="1"/>
            <c:invertIfNegative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</c:spPr>
          </c:dPt>
          <c:dLbls>
            <c:dLbl>
              <c:idx val="0"/>
              <c:layout>
                <c:manualLayout>
                  <c:x val="-0.13131998479366302"/>
                  <c:y val="-0.29777762293815613"/>
                </c:manualLayout>
              </c:layout>
              <c:tx>
                <c:rich>
                  <a:bodyPr/>
                  <a:lstStyle>
                    <a:defPPr>
                      <a:defRPr kern="1200" smtId="4294967295"/>
                    </a:defPPr>
                  </a:lstStyle>
                  <a:p>
                    <a:pPr>
                      <a:defRPr/>
                    </a:pPr>
                    <a:r>
                      <a:rPr lang="en-US" smtClean="0"/>
                      <a:t>€3.39m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88795030307368"/>
                      <c:h val="6.7518766030827487E-2"/>
                    </c:manualLayout>
                  </c15:layout>
                </c:ext>
              </c:extLst>
            </c:dLbl>
            <c:dLbl>
              <c:idx val="1"/>
              <c:tx>
                <c:rich>
                  <a:bodyPr/>
                  <a:lstStyle>
                    <a:defPPr>
                      <a:defRPr kern="1200" smtId="4294967295"/>
                    </a:defPPr>
                  </a:lstStyle>
                  <a:p>
                    <a:pPr>
                      <a:defRPr/>
                    </a:pPr>
                    <a:fld id="{7FEF9A53-DB36-47D6-9A45-F94128E3CE7B}" type="VALUE">
                      <a:rPr lang="en-US" sz="1200"/>
                      <a:t>[VALUE]</a:t>
                    </a:fld>
                    <a:endParaRPr lang="en-GB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17_Financial_View!$G$1274:$H$1274</c:f>
              <c:strCache>
                <c:ptCount val="2"/>
                <c:pt idx="0">
                  <c:v>Total eligible amount including cofinancing</c:v>
                </c:pt>
                <c:pt idx="1">
                  <c:v>Total disbursed</c:v>
                </c:pt>
              </c:strCache>
            </c:strRef>
          </c:cat>
          <c:val>
            <c:numRef>
              <c:f>17_Financial_View!$G$1275:$H$1275</c:f>
              <c:numCache>
                <c:formatCode>[$-10409]\€\ #,##0</c:formatCode>
                <c:ptCount val="2"/>
                <c:pt idx="0">
                  <c:v>3386541</c:v>
                </c:pt>
                <c:pt idx="1">
                  <c:v>808234.421542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>
            <a:defPPr>
              <a:defRPr kern="1200" smtId="4294967295"/>
            </a:defPPr>
          </a:lstStyle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GB"/>
          </a:p>
        </c:rich>
      </c:tx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barChart>
        <c:barDir val="bar"/>
        <c:grouping val="clustered"/>
        <c:varyColors val="0"/>
        <c:ser>
          <c:idx val="0"/>
          <c:order val="0"/>
          <c:tx>
            <c:strRef>
              <c:f>'charts for Public Health'!$B$2</c:f>
              <c:strCache>
                <c:ptCount val="1"/>
                <c:pt idx="0">
                  <c:v>Total n. of Projects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'charts for Public Health'!$A$3:$A$11</c:f>
              <c:strCache>
                <c:ptCount val="9"/>
                <c:pt idx="0">
                  <c:v>Slovenia</c:v>
                </c:pt>
                <c:pt idx="1">
                  <c:v>Romania</c:v>
                </c:pt>
                <c:pt idx="2">
                  <c:v>Portugal</c:v>
                </c:pt>
                <c:pt idx="3">
                  <c:v>Poland</c:v>
                </c:pt>
                <c:pt idx="4">
                  <c:v>Lithuania</c:v>
                </c:pt>
                <c:pt idx="5">
                  <c:v>Estonia</c:v>
                </c:pt>
                <c:pt idx="6">
                  <c:v>Czech Republic</c:v>
                </c:pt>
                <c:pt idx="7">
                  <c:v>Cyprus</c:v>
                </c:pt>
                <c:pt idx="8">
                  <c:v>Bulgaria</c:v>
                </c:pt>
              </c:strCache>
            </c:strRef>
          </c:cat>
          <c:val>
            <c:numRef>
              <c:f>'charts for Public Health'!$B$3:$B$11</c:f>
              <c:numCache>
                <c:formatCode>General</c:formatCode>
                <c:ptCount val="9"/>
                <c:pt idx="0">
                  <c:v>20</c:v>
                </c:pt>
                <c:pt idx="1">
                  <c:v>8</c:v>
                </c:pt>
                <c:pt idx="2">
                  <c:v>27</c:v>
                </c:pt>
                <c:pt idx="3">
                  <c:v>66</c:v>
                </c:pt>
                <c:pt idx="4">
                  <c:v>24</c:v>
                </c:pt>
                <c:pt idx="5">
                  <c:v>14</c:v>
                </c:pt>
                <c:pt idx="6">
                  <c:v>91</c:v>
                </c:pt>
                <c:pt idx="7">
                  <c:v>2</c:v>
                </c:pt>
                <c:pt idx="8">
                  <c:v>28</c:v>
                </c:pt>
              </c:numCache>
            </c:numRef>
          </c:val>
        </c:ser>
        <c:ser>
          <c:idx val="1"/>
          <c:order val="1"/>
          <c:tx>
            <c:strRef>
              <c:f>'charts for Public Health'!$C$2</c:f>
              <c:strCache>
                <c:ptCount val="1"/>
                <c:pt idx="0">
                  <c:v>Projects with DPP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'charts for Public Health'!$A$3:$A$11</c:f>
              <c:strCache>
                <c:ptCount val="9"/>
                <c:pt idx="0">
                  <c:v>Slovenia</c:v>
                </c:pt>
                <c:pt idx="1">
                  <c:v>Romania</c:v>
                </c:pt>
                <c:pt idx="2">
                  <c:v>Portugal</c:v>
                </c:pt>
                <c:pt idx="3">
                  <c:v>Poland</c:v>
                </c:pt>
                <c:pt idx="4">
                  <c:v>Lithuania</c:v>
                </c:pt>
                <c:pt idx="5">
                  <c:v>Estonia</c:v>
                </c:pt>
                <c:pt idx="6">
                  <c:v>Czech Republic</c:v>
                </c:pt>
                <c:pt idx="7">
                  <c:v>Cyprus</c:v>
                </c:pt>
                <c:pt idx="8">
                  <c:v>Bulgaria</c:v>
                </c:pt>
              </c:strCache>
            </c:strRef>
          </c:cat>
          <c:val>
            <c:numRef>
              <c:f>'charts for Public Health'!$C$3:$C$11</c:f>
              <c:numCache>
                <c:formatCode>General</c:formatCode>
                <c:ptCount val="9"/>
                <c:pt idx="0">
                  <c:v>14</c:v>
                </c:pt>
                <c:pt idx="1">
                  <c:v>2</c:v>
                </c:pt>
                <c:pt idx="2">
                  <c:v>20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16</c:v>
                </c:pt>
                <c:pt idx="7">
                  <c:v>0</c:v>
                </c:pt>
                <c:pt idx="8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47"/>
        <c:overlap val="-52"/>
        <c:axId val="279287648"/>
        <c:axId val="279288648"/>
      </c:barChart>
      <c:catAx>
        <c:axId val="279287648"/>
        <c:scaling>
          <c:orientation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8648"/>
        <c:crosses val="autoZero"/>
        <c:auto val="0"/>
        <c:lblAlgn val="ctr"/>
        <c:lblOffset/>
        <c:noMultiLvlLbl val="0"/>
      </c:catAx>
      <c:valAx>
        <c:axId val="279288648"/>
        <c:scaling>
          <c:orientation/>
        </c:scaling>
        <c:delete val="1"/>
        <c:axPos val="b"/>
        <c:numFmt formatCode="General" sourceLinked="1"/>
        <c:majorTickMark val="none"/>
        <c:minorTickMark val="none"/>
        <c:crossAx val="279287648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5099605321884155"/>
          <c:y val="0.10098404437303543"/>
          <c:w val="0.68293148279190063"/>
          <c:h val="0.7735730409622192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'charts for Public Health'!$B$17</c:f>
              <c:strCache>
                <c:ptCount val="1"/>
                <c:pt idx="0">
                  <c:v>N° of Projects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0042504062876105309"/>
                  <c:y val="-4.9191415250736341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.0058539519086480141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'charts for Public Health'!$A$18:$A$33</c:f>
              <c:strCache>
                <c:ptCount val="16"/>
                <c:pt idx="0">
                  <c:v>Basic health infrastructure</c:v>
                </c:pt>
                <c:pt idx="1">
                  <c:v>Medical education/training</c:v>
                </c:pt>
                <c:pt idx="2">
                  <c:v>Reproductive health care</c:v>
                </c:pt>
                <c:pt idx="3">
                  <c:v>Medical services</c:v>
                </c:pt>
                <c:pt idx="4">
                  <c:v>Cancer services</c:v>
                </c:pt>
                <c:pt idx="5">
                  <c:v>Health education and promotion</c:v>
                </c:pt>
                <c:pt idx="6">
                  <c:v>STD control including HIV/AIDS</c:v>
                </c:pt>
                <c:pt idx="7">
                  <c:v>Mental health services</c:v>
                </c:pt>
                <c:pt idx="8">
                  <c:v>Health data systems</c:v>
                </c:pt>
                <c:pt idx="9">
                  <c:v>Basic health care</c:v>
                </c:pt>
                <c:pt idx="10">
                  <c:v>Health policy and administrative management</c:v>
                </c:pt>
                <c:pt idx="11">
                  <c:v>Rare diseases</c:v>
                </c:pt>
                <c:pt idx="12">
                  <c:v>Tuberculosis control</c:v>
                </c:pt>
                <c:pt idx="13">
                  <c:v>Food safety</c:v>
                </c:pt>
                <c:pt idx="14">
                  <c:v>Domestic violence</c:v>
                </c:pt>
                <c:pt idx="15">
                  <c:v>Poverty and exclusion</c:v>
                </c:pt>
              </c:strCache>
            </c:strRef>
          </c:cat>
          <c:val>
            <c:numRef>
              <c:f>'charts for Public Health'!$B$18:$B$33</c:f>
              <c:numCache>
                <c:formatCode>General</c:formatCode>
                <c:ptCount val="16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37</c:v>
                </c:pt>
                <c:pt idx="4">
                  <c:v>11</c:v>
                </c:pt>
                <c:pt idx="5">
                  <c:v>65</c:v>
                </c:pt>
                <c:pt idx="6">
                  <c:v>8</c:v>
                </c:pt>
                <c:pt idx="7">
                  <c:v>98</c:v>
                </c:pt>
                <c:pt idx="8">
                  <c:v>10</c:v>
                </c:pt>
                <c:pt idx="9">
                  <c:v>13</c:v>
                </c:pt>
                <c:pt idx="10">
                  <c:v>10</c:v>
                </c:pt>
                <c:pt idx="11">
                  <c:v>2</c:v>
                </c:pt>
                <c:pt idx="12">
                  <c:v>2</c:v>
                </c:pt>
                <c:pt idx="13">
                  <c:v>7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ser>
          <c:idx val="1"/>
          <c:order val="1"/>
          <c:tx>
            <c:strRef>
              <c:f>'charts for Public Health'!$C$17</c:f>
              <c:strCache>
                <c:ptCount val="1"/>
                <c:pt idx="0">
                  <c:v>N° of Projects with DPP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dLbl>
              <c:idx val="0"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016035456210374832"/>
                  <c:y val="0.002683199010789394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.01603545621037483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0056124096736311913"/>
                  <c:y val="-2.459570762536817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0543249710320104E-2"/>
                      <c:h val="4.4084961492923541E-2"/>
                    </c:manualLayout>
                  </c15:layout>
                </c:ext>
              </c:extLst>
            </c:dLbl>
            <c:dLbl>
              <c:idx val="15"/>
              <c:layout>
                <c:manualLayout>
                  <c:x val="0.0064141829498112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'charts for Public Health'!$A$18:$A$33</c:f>
              <c:strCache>
                <c:ptCount val="16"/>
                <c:pt idx="0">
                  <c:v>Basic health infrastructure</c:v>
                </c:pt>
                <c:pt idx="1">
                  <c:v>Medical education/training</c:v>
                </c:pt>
                <c:pt idx="2">
                  <c:v>Reproductive health care</c:v>
                </c:pt>
                <c:pt idx="3">
                  <c:v>Medical services</c:v>
                </c:pt>
                <c:pt idx="4">
                  <c:v>Cancer services</c:v>
                </c:pt>
                <c:pt idx="5">
                  <c:v>Health education and promotion</c:v>
                </c:pt>
                <c:pt idx="6">
                  <c:v>STD control including HIV/AIDS</c:v>
                </c:pt>
                <c:pt idx="7">
                  <c:v>Mental health services</c:v>
                </c:pt>
                <c:pt idx="8">
                  <c:v>Health data systems</c:v>
                </c:pt>
                <c:pt idx="9">
                  <c:v>Basic health care</c:v>
                </c:pt>
                <c:pt idx="10">
                  <c:v>Health policy and administrative management</c:v>
                </c:pt>
                <c:pt idx="11">
                  <c:v>Rare diseases</c:v>
                </c:pt>
                <c:pt idx="12">
                  <c:v>Tuberculosis control</c:v>
                </c:pt>
                <c:pt idx="13">
                  <c:v>Food safety</c:v>
                </c:pt>
                <c:pt idx="14">
                  <c:v>Domestic violence</c:v>
                </c:pt>
                <c:pt idx="15">
                  <c:v>Poverty and exclusion</c:v>
                </c:pt>
              </c:strCache>
            </c:strRef>
          </c:cat>
          <c:val>
            <c:numRef>
              <c:f>'charts for Public Health'!$C$18:$C$33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11</c:v>
                </c:pt>
                <c:pt idx="6">
                  <c:v>2</c:v>
                </c:pt>
                <c:pt idx="7">
                  <c:v>29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  <c:pt idx="11">
                  <c:v>1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27"/>
        <c:overlap val="100"/>
        <c:axId val="90473152"/>
        <c:axId val="276187888"/>
      </c:barChart>
      <c:catAx>
        <c:axId val="90473152"/>
        <c:scaling>
          <c:orientation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87888"/>
        <c:crosses val="autoZero"/>
        <c:auto val="0"/>
        <c:lblAlgn val="ctr"/>
        <c:lblOffset/>
        <c:noMultiLvlLbl val="0"/>
      </c:catAx>
      <c:valAx>
        <c:axId val="276187888"/>
        <c:scaling>
          <c:orientation/>
          <c:max val="13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spPr>
          <a:noFill/>
          <a:ln>
            <a:noFill/>
          </a:ln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473152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9FC2F28C-85D8-4053-849C-80C57BADD7F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E2543A4-8ED2-4D79-84AD-F63414200F3E}" type="parTrans" cxnId="{F732F109-F1C7-45AE-8053-678EC4E277F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C558365-2D28-46D7-9FEC-B5EDF568C8A0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June </a:t>
          </a:r>
        </a:p>
        <a:p>
          <a:r>
            <a:rPr lang="en-US" smtClean="0"/>
            <a:t>2015</a:t>
          </a:r>
          <a:endParaRPr lang="en-GB"/>
        </a:p>
      </dgm:t>
    </dgm:pt>
    <dgm:pt modelId="{6EF1CA98-1E50-45A1-A915-12A193C8769E}" type="parTrans" cxnId="{D0599E4D-551B-4996-B042-BED81078762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EEE7808-F33A-4F01-B231-1EE703336D3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15 calls</a:t>
          </a:r>
        </a:p>
        <a:p>
          <a:r>
            <a:rPr lang="en-US" smtClean="0"/>
            <a:t>4 SGS</a:t>
          </a:r>
        </a:p>
        <a:p>
          <a:r>
            <a:rPr lang="en-US" smtClean="0"/>
            <a:t>25 PDPS</a:t>
          </a:r>
          <a:endParaRPr lang="en-GB"/>
        </a:p>
      </dgm:t>
    </dgm:pt>
    <dgm:pt modelId="{EC300770-4727-483C-8DE2-5924A810A6ED}" type="sibTrans" cxnId="{D0599E4D-551B-4996-B042-BED81078762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115DE61-29D4-4BE0-B2A2-2A3375E8CDEB}" type="parTrans" cxnId="{6B72CA85-1E2E-411F-BBA2-13F24FA6DC1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8A6C018-93C1-408B-97B2-02C5A1AC869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160 projects in DoRIS</a:t>
          </a:r>
          <a:endParaRPr lang="en-GB"/>
        </a:p>
      </dgm:t>
    </dgm:pt>
    <dgm:pt modelId="{31D5DB59-1450-497A-82AC-C200C502B476}" type="sibTrans" cxnId="{6B72CA85-1E2E-411F-BBA2-13F24FA6DC1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02C0324-701A-4E60-BB8F-4F4790562B96}" type="sibTrans" cxnId="{F732F109-F1C7-45AE-8053-678EC4E277F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29F04C8-222C-4599-A5E8-B1FD3D54B222}" type="parTrans" cxnId="{F4E3EE7E-C153-4989-BFD3-140D90BC976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22C215C-0727-4D91-9220-28DD45312B73}">
      <dgm:prSet phldrT="[Text]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en-US" smtClean="0"/>
            <a:t>December 2015</a:t>
          </a:r>
          <a:endParaRPr lang="en-GB"/>
        </a:p>
      </dgm:t>
    </dgm:pt>
    <dgm:pt modelId="{EFAB24C1-7EBA-4112-81C9-9A671B648D0A}" type="parTrans" cxnId="{D09989AB-8A51-47F7-962B-CCBF6EA7F73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05057F0-02C0-4570-98A7-01D29B20CFB8}">
      <dgm:prSet phldrT="[Text]"/>
      <dgm:spPr/>
      <dgm:t>
        <a:bodyPr/>
        <a:lstStyle>
          <a:defPPr>
            <a:defRPr kern="1200" smtId="4294967295"/>
          </a:defPPr>
        </a:lstStyle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15 calls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4 SGS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en-US" smtClean="0"/>
            <a:t>26 PDPs</a:t>
          </a:r>
          <a:endParaRPr lang="en-GB"/>
        </a:p>
      </dgm:t>
    </dgm:pt>
    <dgm:pt modelId="{147EE831-BB5F-40D0-8F55-F2E3501B40CB}" type="sibTrans" cxnId="{D09989AB-8A51-47F7-962B-CCBF6EA7F73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0E882F3-AC4B-4407-AD45-8C192A6B08FD}" type="parTrans" cxnId="{A7123CB9-8E89-4C57-919E-48F224E7A7F0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4432DAE-E7FA-4E21-9118-6CC532F1FD28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280 projects in DoRIS</a:t>
          </a:r>
          <a:endParaRPr lang="en-GB"/>
        </a:p>
      </dgm:t>
    </dgm:pt>
    <dgm:pt modelId="{806E1999-E788-4A08-809F-32692CBE8743}" type="sibTrans" cxnId="{A7123CB9-8E89-4C57-919E-48F224E7A7F0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8C926B6-9372-43AA-9815-BB4EDEEFF0E0}" type="sibTrans" cxnId="{F4E3EE7E-C153-4989-BFD3-140D90BC976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A2E7F50-A6F9-4D66-A2F6-469064CD1FAF}" type="pres">
      <dgm:prSet presAssocID="{9FC2F28C-85D8-4053-849C-80C57BADD7F2}" presName="diagram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A534138-381A-47FD-AEEA-02A656DD361A}" type="pres">
      <dgm:prSet presAssocID="{5C558365-2D28-46D7-9FEC-B5EDF568C8A0}" presName="root"/>
      <dgm:spPr/>
      <dgm:t>
        <a:bodyPr/>
        <a:lstStyle>
          <a:defPPr>
            <a:defRPr kern="1200" smtId="4294967295"/>
          </a:defPPr>
        </a:lstStyle>
        <a:p/>
      </dgm:t>
    </dgm:pt>
    <dgm:pt modelId="{11941DC0-62E9-4C3A-868F-482966C3DAB8}" type="pres">
      <dgm:prSet presAssocID="{5C558365-2D28-46D7-9FEC-B5EDF568C8A0}" presName="rootComposite"/>
      <dgm:spPr/>
      <dgm:t>
        <a:bodyPr/>
        <a:lstStyle>
          <a:defPPr>
            <a:defRPr kern="1200" smtId="4294967295"/>
          </a:defPPr>
        </a:lstStyle>
        <a:p/>
      </dgm:t>
    </dgm:pt>
    <dgm:pt modelId="{119F7FEB-6309-4360-A801-2FD561167E3B}" type="pres">
      <dgm:prSet presAssocID="{5C558365-2D28-46D7-9FEC-B5EDF568C8A0}" presName="rootText" presStyleLbl="node1" presStyleCnt="2" custLinFactNeighborX="1580" custLinFactNeighborY="-19726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DC85626-D7A5-47A8-8DE0-C5317D3E60BA}" type="pres">
      <dgm:prSet presAssocID="{5C558365-2D28-46D7-9FEC-B5EDF568C8A0}" presName="rootConnector" presStyleLbl="node1" presStyleCnt="2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0D82C1F-DBAC-4DF6-8AB5-2CF310BE5CCD}" type="pres">
      <dgm:prSet presAssocID="{5C558365-2D28-46D7-9FEC-B5EDF568C8A0}" presName="childShape"/>
      <dgm:spPr/>
      <dgm:t>
        <a:bodyPr/>
        <a:lstStyle>
          <a:defPPr>
            <a:defRPr kern="1200" smtId="4294967295"/>
          </a:defPPr>
        </a:lstStyle>
        <a:p/>
      </dgm:t>
    </dgm:pt>
    <dgm:pt modelId="{A6AC5226-D9CB-4854-9DD6-D55DE7C69C4F}" type="pres">
      <dgm:prSet presAssocID="{6EF1CA98-1E50-45A1-A915-12A193C8769E}" presName="Name13" presStyleLbl="parChTrans1D2" presStyleCnt="4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F5B7750-F0E5-4A3D-98BA-86B2196FE13F}" type="pres">
      <dgm:prSet presAssocID="{1EEE7808-F33A-4F01-B231-1EE703336D3A}" presName="childText" presStyleLbl="bgAcc1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9B2D01D-845C-45DD-B79D-00E7E2F4D409}" type="pres">
      <dgm:prSet presAssocID="{C115DE61-29D4-4BE0-B2A2-2A3375E8CDEB}" presName="Name13" presStyleLbl="parChTrans1D2" presStyleIdx="1" presStyleCnt="4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61B7D51-165A-4E51-B244-E7AF11D808E3}" type="pres">
      <dgm:prSet presAssocID="{88A6C018-93C1-408B-97B2-02C5A1AC869A}" presName="childText" presStyleLbl="bgAcc1" presStyleIdx="1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90D2B45F-8C02-4BBB-B6C2-10A8D585A51B}" type="pres">
      <dgm:prSet presAssocID="{322C215C-0727-4D91-9220-28DD45312B73}" presName="root"/>
      <dgm:spPr/>
      <dgm:t>
        <a:bodyPr/>
        <a:lstStyle>
          <a:defPPr>
            <a:defRPr kern="1200" smtId="4294967295"/>
          </a:defPPr>
        </a:lstStyle>
        <a:p/>
      </dgm:t>
    </dgm:pt>
    <dgm:pt modelId="{54B6CBBA-B668-4F22-B2B1-74F6FF2BA426}" type="pres">
      <dgm:prSet presAssocID="{322C215C-0727-4D91-9220-28DD45312B73}" presName="rootComposite"/>
      <dgm:spPr/>
      <dgm:t>
        <a:bodyPr/>
        <a:lstStyle>
          <a:defPPr>
            <a:defRPr kern="1200" smtId="4294967295"/>
          </a:defPPr>
        </a:lstStyle>
        <a:p/>
      </dgm:t>
    </dgm:pt>
    <dgm:pt modelId="{2F272C2E-FCA1-4187-A2B8-3A4173CA6CA0}" type="pres">
      <dgm:prSet presAssocID="{322C215C-0727-4D91-9220-28DD45312B73}" presName="rootText" presStyleLbl="node1" presStyleIdx="1" presStyleCnt="2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567CDD1-2A58-422A-AC4B-65DF6DE07EC1}" type="pres">
      <dgm:prSet presAssocID="{322C215C-0727-4D91-9220-28DD45312B73}" presName="rootConnector" presStyleLbl="node1" presStyleIdx="1" presStyleCnt="2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43ADD6F-8668-4AAD-880C-C84B36BE2F61}" type="pres">
      <dgm:prSet presAssocID="{322C215C-0727-4D91-9220-28DD45312B73}" presName="childShape"/>
      <dgm:spPr/>
      <dgm:t>
        <a:bodyPr/>
        <a:lstStyle>
          <a:defPPr>
            <a:defRPr kern="1200" smtId="4294967295"/>
          </a:defPPr>
        </a:lstStyle>
        <a:p/>
      </dgm:t>
    </dgm:pt>
    <dgm:pt modelId="{28480A5B-7EC7-4861-98D8-76E0BF575219}" type="pres">
      <dgm:prSet presAssocID="{EFAB24C1-7EBA-4112-81C9-9A671B648D0A}" presName="Name13" presStyleLbl="parChTrans1D2" presStyleIdx="2" presStyleCnt="4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595A8DF-1F57-493B-9B77-552A99F678F0}" type="pres">
      <dgm:prSet presAssocID="{E05057F0-02C0-4570-98A7-01D29B20CFB8}" presName="childText" presStyleLbl="bgAcc1" presStyleIdx="2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51D3260-0BC3-4B0B-888B-1CC76783A24E}" type="pres">
      <dgm:prSet presAssocID="{B0E882F3-AC4B-4407-AD45-8C192A6B08FD}" presName="Name13" presStyleLbl="parChTrans1D2" presStyleIdx="3" presStyleCnt="4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D7BF88F-268E-40F1-9BB4-E3B246AF2ABB}" type="pres">
      <dgm:prSet presAssocID="{24432DAE-E7FA-4E21-9118-6CC532F1FD28}" presName="childText" presStyleLbl="bgAcc1" presStyleIdx="3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F732F109-F1C7-45AE-8053-678EC4E277FB}" srcId="{9FC2F28C-85D8-4053-849C-80C57BADD7F2}" destId="{5C558365-2D28-46D7-9FEC-B5EDF568C8A0}" srcOrd="0" destOrd="0" parTransId="{5E2543A4-8ED2-4D79-84AD-F63414200F3E}" sibTransId="{702C0324-701A-4E60-BB8F-4F4790562B96}"/>
    <dgm:cxn modelId="{D0599E4D-551B-4996-B042-BED810787624}" srcId="{5C558365-2D28-46D7-9FEC-B5EDF568C8A0}" destId="{1EEE7808-F33A-4F01-B231-1EE703336D3A}" srcOrd="0" destOrd="0" parTransId="{6EF1CA98-1E50-45A1-A915-12A193C8769E}" sibTransId="{EC300770-4727-483C-8DE2-5924A810A6ED}"/>
    <dgm:cxn modelId="{6B72CA85-1E2E-411F-BBA2-13F24FA6DC1A}" srcId="{5C558365-2D28-46D7-9FEC-B5EDF568C8A0}" destId="{88A6C018-93C1-408B-97B2-02C5A1AC869A}" srcOrd="1" destOrd="0" parTransId="{C115DE61-29D4-4BE0-B2A2-2A3375E8CDEB}" sibTransId="{31D5DB59-1450-497A-82AC-C200C502B476}"/>
    <dgm:cxn modelId="{F4E3EE7E-C153-4989-BFD3-140D90BC9766}" srcId="{9FC2F28C-85D8-4053-849C-80C57BADD7F2}" destId="{322C215C-0727-4D91-9220-28DD45312B73}" srcOrd="1" destOrd="0" parTransId="{A29F04C8-222C-4599-A5E8-B1FD3D54B222}" sibTransId="{A8C926B6-9372-43AA-9815-BB4EDEEFF0E0}"/>
    <dgm:cxn modelId="{D09989AB-8A51-47F7-962B-CCBF6EA7F736}" srcId="{322C215C-0727-4D91-9220-28DD45312B73}" destId="{E05057F0-02C0-4570-98A7-01D29B20CFB8}" srcOrd="0" destOrd="0" parTransId="{EFAB24C1-7EBA-4112-81C9-9A671B648D0A}" sibTransId="{147EE831-BB5F-40D0-8F55-F2E3501B40CB}"/>
    <dgm:cxn modelId="{A7123CB9-8E89-4C57-919E-48F224E7A7F0}" srcId="{322C215C-0727-4D91-9220-28DD45312B73}" destId="{24432DAE-E7FA-4E21-9118-6CC532F1FD28}" srcOrd="1" destOrd="0" parTransId="{B0E882F3-AC4B-4407-AD45-8C192A6B08FD}" sibTransId="{806E1999-E788-4A08-809F-32692CBE8743}"/>
    <dgm:cxn modelId="{6D4B4EF2-D325-49E2-8D79-905EB5315F23}" type="presOf" srcId="{9FC2F28C-85D8-4053-849C-80C57BADD7F2}" destId="{7A2E7F50-A6F9-4D66-A2F6-469064CD1FAF}" srcOrd="0" destOrd="0" presId="urn:microsoft.com/office/officeart/2005/8/layout/hierarchy3"/>
    <dgm:cxn modelId="{BF253FD5-538F-4434-B675-A45EA516EF64}" type="presParOf" srcId="{7A2E7F50-A6F9-4D66-A2F6-469064CD1FAF}" destId="{0A534138-381A-47FD-AEEA-02A656DD361A}" srcOrd="0" destOrd="0" presId="urn:microsoft.com/office/officeart/2005/8/layout/hierarchy3"/>
    <dgm:cxn modelId="{61D37B66-B009-474A-8868-9F05DB128743}" type="presParOf" srcId="{0A534138-381A-47FD-AEEA-02A656DD361A}" destId="{11941DC0-62E9-4C3A-868F-482966C3DAB8}" srcOrd="0" destOrd="0" presId="urn:microsoft.com/office/officeart/2005/8/layout/hierarchy3"/>
    <dgm:cxn modelId="{048AC594-CC52-4D34-8215-0E4AE5783442}" type="presParOf" srcId="{11941DC0-62E9-4C3A-868F-482966C3DAB8}" destId="{119F7FEB-6309-4360-A801-2FD561167E3B}" srcOrd="0" destOrd="0" presId="urn:microsoft.com/office/officeart/2005/8/layout/hierarchy3"/>
    <dgm:cxn modelId="{A71569E8-FCF6-45DF-BF7D-C0CEDBE77835}" type="presOf" srcId="{5C558365-2D28-46D7-9FEC-B5EDF568C8A0}" destId="{119F7FEB-6309-4360-A801-2FD561167E3B}" srcOrd="0" destOrd="0" presId="urn:microsoft.com/office/officeart/2005/8/layout/hierarchy3"/>
    <dgm:cxn modelId="{55AD2B4C-8D31-41E3-913A-2F540AC8DA00}" type="presParOf" srcId="{11941DC0-62E9-4C3A-868F-482966C3DAB8}" destId="{DDC85626-D7A5-47A8-8DE0-C5317D3E60BA}" srcOrd="1" destOrd="0" presId="urn:microsoft.com/office/officeart/2005/8/layout/hierarchy3"/>
    <dgm:cxn modelId="{37C5F226-11AD-4D90-8818-A980989F52D0}" type="presOf" srcId="{5C558365-2D28-46D7-9FEC-B5EDF568C8A0}" destId="{DDC85626-D7A5-47A8-8DE0-C5317D3E60BA}" srcOrd="1" destOrd="0" presId="urn:microsoft.com/office/officeart/2005/8/layout/hierarchy3"/>
    <dgm:cxn modelId="{02F5F491-3CD7-46BC-BFAB-303BF72D2EE8}" type="presParOf" srcId="{0A534138-381A-47FD-AEEA-02A656DD361A}" destId="{00D82C1F-DBAC-4DF6-8AB5-2CF310BE5CCD}" srcOrd="1" destOrd="0" presId="urn:microsoft.com/office/officeart/2005/8/layout/hierarchy3"/>
    <dgm:cxn modelId="{EC6D3FC8-AF1E-499A-A80B-60F0E0BF53EA}" type="presParOf" srcId="{00D82C1F-DBAC-4DF6-8AB5-2CF310BE5CCD}" destId="{A6AC5226-D9CB-4854-9DD6-D55DE7C69C4F}" srcOrd="0" destOrd="0" presId="urn:microsoft.com/office/officeart/2005/8/layout/hierarchy3"/>
    <dgm:cxn modelId="{D15A3C35-DD05-4115-A304-A16162F7BE42}" type="presOf" srcId="{6EF1CA98-1E50-45A1-A915-12A193C8769E}" destId="{A6AC5226-D9CB-4854-9DD6-D55DE7C69C4F}" srcOrd="0" destOrd="0" presId="urn:microsoft.com/office/officeart/2005/8/layout/hierarchy3"/>
    <dgm:cxn modelId="{84DCDABC-F2B0-4761-ABE7-919601099202}" type="presParOf" srcId="{00D82C1F-DBAC-4DF6-8AB5-2CF310BE5CCD}" destId="{5F5B7750-F0E5-4A3D-98BA-86B2196FE13F}" srcOrd="1" destOrd="0" presId="urn:microsoft.com/office/officeart/2005/8/layout/hierarchy3"/>
    <dgm:cxn modelId="{29CEBF25-8AB4-457D-AC65-9326D3E7EF93}" type="presOf" srcId="{1EEE7808-F33A-4F01-B231-1EE703336D3A}" destId="{5F5B7750-F0E5-4A3D-98BA-86B2196FE13F}" srcOrd="0" destOrd="0" presId="urn:microsoft.com/office/officeart/2005/8/layout/hierarchy3"/>
    <dgm:cxn modelId="{34D1A0E8-D74A-4B60-80C2-6E7FEDB46164}" type="presParOf" srcId="{00D82C1F-DBAC-4DF6-8AB5-2CF310BE5CCD}" destId="{D9B2D01D-845C-45DD-B79D-00E7E2F4D409}" srcOrd="2" destOrd="0" presId="urn:microsoft.com/office/officeart/2005/8/layout/hierarchy3"/>
    <dgm:cxn modelId="{8BAC2ACE-8E6C-4840-BAF5-3BF4FE5A3852}" type="presOf" srcId="{C115DE61-29D4-4BE0-B2A2-2A3375E8CDEB}" destId="{D9B2D01D-845C-45DD-B79D-00E7E2F4D409}" srcOrd="0" destOrd="0" presId="urn:microsoft.com/office/officeart/2005/8/layout/hierarchy3"/>
    <dgm:cxn modelId="{70CA0CBF-4694-4167-BCDD-B5923BF529E5}" type="presParOf" srcId="{00D82C1F-DBAC-4DF6-8AB5-2CF310BE5CCD}" destId="{361B7D51-165A-4E51-B244-E7AF11D808E3}" srcOrd="3" destOrd="0" presId="urn:microsoft.com/office/officeart/2005/8/layout/hierarchy3"/>
    <dgm:cxn modelId="{70CB603A-76A1-42E9-BAC1-219C7E30906A}" type="presOf" srcId="{88A6C018-93C1-408B-97B2-02C5A1AC869A}" destId="{361B7D51-165A-4E51-B244-E7AF11D808E3}" srcOrd="0" destOrd="0" presId="urn:microsoft.com/office/officeart/2005/8/layout/hierarchy3"/>
    <dgm:cxn modelId="{8817C74F-4F64-48D2-84E1-C47E4578E590}" type="presParOf" srcId="{7A2E7F50-A6F9-4D66-A2F6-469064CD1FAF}" destId="{90D2B45F-8C02-4BBB-B6C2-10A8D585A51B}" srcOrd="1" destOrd="0" presId="urn:microsoft.com/office/officeart/2005/8/layout/hierarchy3"/>
    <dgm:cxn modelId="{950C032F-5504-4C9C-BB42-E277EE10DAA5}" type="presParOf" srcId="{90D2B45F-8C02-4BBB-B6C2-10A8D585A51B}" destId="{54B6CBBA-B668-4F22-B2B1-74F6FF2BA426}" srcOrd="0" destOrd="0" presId="urn:microsoft.com/office/officeart/2005/8/layout/hierarchy3"/>
    <dgm:cxn modelId="{A19AD055-A250-4AA3-9CF5-2A5A8FD6CA36}" type="presParOf" srcId="{54B6CBBA-B668-4F22-B2B1-74F6FF2BA426}" destId="{2F272C2E-FCA1-4187-A2B8-3A4173CA6CA0}" srcOrd="0" destOrd="0" presId="urn:microsoft.com/office/officeart/2005/8/layout/hierarchy3"/>
    <dgm:cxn modelId="{C514222A-D754-41E2-81C1-2F98A2A42F04}" type="presOf" srcId="{322C215C-0727-4D91-9220-28DD45312B73}" destId="{2F272C2E-FCA1-4187-A2B8-3A4173CA6CA0}" srcOrd="0" destOrd="0" presId="urn:microsoft.com/office/officeart/2005/8/layout/hierarchy3"/>
    <dgm:cxn modelId="{869155D7-69D4-4E56-9447-FBD145DB3416}" type="presParOf" srcId="{54B6CBBA-B668-4F22-B2B1-74F6FF2BA426}" destId="{A567CDD1-2A58-422A-AC4B-65DF6DE07EC1}" srcOrd="1" destOrd="0" presId="urn:microsoft.com/office/officeart/2005/8/layout/hierarchy3"/>
    <dgm:cxn modelId="{7531BD54-A340-4861-8B92-CF9605AFA1CA}" type="presOf" srcId="{322C215C-0727-4D91-9220-28DD45312B73}" destId="{A567CDD1-2A58-422A-AC4B-65DF6DE07EC1}" srcOrd="1" destOrd="0" presId="urn:microsoft.com/office/officeart/2005/8/layout/hierarchy3"/>
    <dgm:cxn modelId="{09B50809-85B5-4DE6-A52E-B478001F13C5}" type="presParOf" srcId="{90D2B45F-8C02-4BBB-B6C2-10A8D585A51B}" destId="{543ADD6F-8668-4AAD-880C-C84B36BE2F61}" srcOrd="1" destOrd="0" presId="urn:microsoft.com/office/officeart/2005/8/layout/hierarchy3"/>
    <dgm:cxn modelId="{3235B851-D358-4954-A0E1-C121FC86D237}" type="presParOf" srcId="{543ADD6F-8668-4AAD-880C-C84B36BE2F61}" destId="{28480A5B-7EC7-4861-98D8-76E0BF575219}" srcOrd="0" destOrd="0" presId="urn:microsoft.com/office/officeart/2005/8/layout/hierarchy3"/>
    <dgm:cxn modelId="{B9775CCD-0E92-4872-A09A-B2554FD1CA92}" type="presOf" srcId="{EFAB24C1-7EBA-4112-81C9-9A671B648D0A}" destId="{28480A5B-7EC7-4861-98D8-76E0BF575219}" srcOrd="0" destOrd="0" presId="urn:microsoft.com/office/officeart/2005/8/layout/hierarchy3"/>
    <dgm:cxn modelId="{6F501B11-3365-4034-BF01-E13D49F8B289}" type="presParOf" srcId="{543ADD6F-8668-4AAD-880C-C84B36BE2F61}" destId="{4595A8DF-1F57-493B-9B77-552A99F678F0}" srcOrd="1" destOrd="0" presId="urn:microsoft.com/office/officeart/2005/8/layout/hierarchy3"/>
    <dgm:cxn modelId="{68665F13-B4C7-4A38-A0B0-761FDE725330}" type="presOf" srcId="{E05057F0-02C0-4570-98A7-01D29B20CFB8}" destId="{4595A8DF-1F57-493B-9B77-552A99F678F0}" srcOrd="0" destOrd="0" presId="urn:microsoft.com/office/officeart/2005/8/layout/hierarchy3"/>
    <dgm:cxn modelId="{1DC11B06-3601-4F2C-AB41-0C2BA82336E9}" type="presParOf" srcId="{543ADD6F-8668-4AAD-880C-C84B36BE2F61}" destId="{651D3260-0BC3-4B0B-888B-1CC76783A24E}" srcOrd="2" destOrd="0" presId="urn:microsoft.com/office/officeart/2005/8/layout/hierarchy3"/>
    <dgm:cxn modelId="{5EECA407-DD8A-4FE9-A6E4-8DF77C4DB9B1}" type="presOf" srcId="{B0E882F3-AC4B-4407-AD45-8C192A6B08FD}" destId="{651D3260-0BC3-4B0B-888B-1CC76783A24E}" srcOrd="0" destOrd="0" presId="urn:microsoft.com/office/officeart/2005/8/layout/hierarchy3"/>
    <dgm:cxn modelId="{E845DFA7-5D37-441E-A7FE-5F8208E49753}" type="presParOf" srcId="{543ADD6F-8668-4AAD-880C-C84B36BE2F61}" destId="{2D7BF88F-268E-40F1-9BB4-E3B246AF2ABB}" srcOrd="3" destOrd="0" presId="urn:microsoft.com/office/officeart/2005/8/layout/hierarchy3"/>
    <dgm:cxn modelId="{665F7E4C-DE4D-4C89-993D-03304571D653}" type="presOf" srcId="{24432DAE-E7FA-4E21-9118-6CC532F1FD28}" destId="{2D7BF88F-268E-40F1-9BB4-E3B246AF2ABB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6D7992E7-F1EA-44D0-B957-358654B62A4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C716A87-2214-490E-A5CF-75CBC3F87B13}" type="parTrans" cxnId="{054AD2AE-3B3C-4046-8213-42E849990B4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276D67F-AD85-4183-A889-98D8E8C71490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11 programmes</a:t>
          </a:r>
          <a:endParaRPr lang="en-GB"/>
        </a:p>
      </dgm:t>
    </dgm:pt>
    <dgm:pt modelId="{3C7D26A7-DE0F-4E7B-8A48-E12D83F26890}" type="parTrans" cxnId="{FD02846B-152E-4F96-9B8E-CBF1064CB73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6B2A9B0-56B4-49A8-9086-D8CC728E0970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€184.1 million net allocation</a:t>
          </a:r>
          <a:endParaRPr lang="en-GB"/>
        </a:p>
      </dgm:t>
    </dgm:pt>
    <dgm:pt modelId="{414F7412-D428-48D1-95F1-B8425B0B1449}" type="sibTrans" cxnId="{FD02846B-152E-4F96-9B8E-CBF1064CB73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FFD157B-B8F9-4368-AEC7-6DF9A9EBF5AD}" type="sibTrans" cxnId="{054AD2AE-3B3C-4046-8213-42E849990B4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167EA28-7822-48F5-A9F8-16D7E3F46152}" type="parTrans" cxnId="{1F42906C-EBEE-47B2-947A-BFF65E45A6E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6601393-946E-45D1-9CFB-D56648EE3C71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6 programmes with DPPs</a:t>
          </a:r>
          <a:endParaRPr lang="en-GB"/>
        </a:p>
      </dgm:t>
    </dgm:pt>
    <dgm:pt modelId="{DB791184-7E90-4AE8-A319-404710B094F7}" type="parTrans" cxnId="{C6E6F5F5-5D3F-4BE4-9A63-8CF6E7FF3B1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C828444-1D77-4A88-B9B9-A53A56CDD594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HDIR and NIPH</a:t>
          </a:r>
          <a:endParaRPr lang="en-GB"/>
        </a:p>
      </dgm:t>
    </dgm:pt>
    <dgm:pt modelId="{5E059FC5-DC13-45CC-8BE3-09A00B0DA88B}" type="sibTrans" cxnId="{C6E6F5F5-5D3F-4BE4-9A63-8CF6E7FF3B1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4092534-7F96-4DD5-B6CE-599E39290FE8}" type="sibTrans" cxnId="{1F42906C-EBEE-47B2-947A-BFF65E45A6E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79F64D1-B2E4-4564-B045-3D8851DC104C}" type="parTrans" cxnId="{F101252A-75CD-4923-9E92-696056A29F7F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9942433-D8AE-4CC0-9421-DCF50F82521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Bilateral funds at programme level</a:t>
          </a:r>
          <a:endParaRPr lang="en-GB"/>
        </a:p>
      </dgm:t>
    </dgm:pt>
    <dgm:pt modelId="{A100FBDB-AF37-43E3-84D6-8757BA340DC1}" type="parTrans" cxnId="{00D85E70-2D94-4C92-9E59-5E1E4943393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C1A5291-10FB-48D6-9034-F33917E5EF8D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€3 million</a:t>
          </a:r>
          <a:endParaRPr lang="en-GB"/>
        </a:p>
      </dgm:t>
    </dgm:pt>
    <dgm:pt modelId="{317ED3D7-963D-4B9B-905A-A5B346942E07}" type="sibTrans" cxnId="{00D85E70-2D94-4C92-9E59-5E1E4943393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0B3B04D-FCE7-4A1F-917A-67815249F309}" type="sibTrans" cxnId="{F101252A-75CD-4923-9E92-696056A29F7F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0A0790F-8116-4A49-9ED3-05BC5CE4FBA1}" type="parTrans" cxnId="{59996B4C-DBAF-4724-BA4E-FBC86710FB4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02336A5-0296-44A7-BB48-EA751B8CC470}">
      <dgm:prSet/>
      <dgm:spPr/>
      <dgm:t>
        <a:bodyPr/>
        <a:lstStyle>
          <a:defPPr>
            <a:defRPr kern="1200" smtId="4294967295"/>
          </a:defPPr>
        </a:lstStyle>
        <a:p>
          <a:r>
            <a:rPr lang="en-US" b="1" smtClean="0"/>
            <a:t>66 projects with Donor partners</a:t>
          </a:r>
          <a:endParaRPr lang="en-GB" b="1"/>
        </a:p>
      </dgm:t>
    </dgm:pt>
    <dgm:pt modelId="{D7C894A0-F6EC-4FDE-88C0-0E56308E768A}" type="sibTrans" cxnId="{59996B4C-DBAF-4724-BA4E-FBC86710FB4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2225C56-F5F5-4A2C-8210-C0C847CF2B21}" type="pres">
      <dgm:prSet presAssocID="{6D7992E7-F1EA-44D0-B957-358654B62A4A}" presName="rootnode">
        <dgm:presLayoutVars>
          <dgm:chMax/>
          <dgm:chPref/>
          <dgm:dir/>
          <dgm:animLvl val="lvl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25FB1E7-307D-42A5-81D0-EEDEEF5816FF}" type="pres">
      <dgm:prSet presAssocID="{6276D67F-AD85-4183-A889-98D8E8C71490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33376543-5541-47F8-9712-0B784FEB4EE9}" type="pres">
      <dgm:prSet presAssocID="{6276D67F-AD85-4183-A889-98D8E8C71490}" presName="bentUpArrow1" presStyleLbl="alignImgPlace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276230FD-B79C-4E8B-9670-503DB9C813A2}" type="pres">
      <dgm:prSet presAssocID="{6276D67F-AD85-4183-A889-98D8E8C71490}" presName="ParentText" presStyleLbl="node1" presStyleCnt="4">
        <dgm:presLayoutVars>
          <dgm:chMax val="1"/>
          <dgm:chPref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35ED15C-BEAF-4D3D-BBFB-B77B2DCCBB1F}" type="pres">
      <dgm:prSet presAssocID="{6276D67F-AD85-4183-A889-98D8E8C71490}" presName="ChildText" presStyleLbl="revTx" presStyleCnt="3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DE55A9E-DB05-4C73-AF1C-699F3A3CDDBF}" type="pres">
      <dgm:prSet presAssocID="{2FFD157B-B8F9-4368-AEC7-6DF9A9EBF5AD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7C820C0C-E182-4037-B79F-1FD17A7B80AA}" type="pres">
      <dgm:prSet presAssocID="{D6601393-946E-45D1-9CFB-D56648EE3C71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E39C73BF-183B-4EFB-A942-6C3F2D7762F1}" type="pres">
      <dgm:prSet presAssocID="{D6601393-946E-45D1-9CFB-D56648EE3C71}" presName="bentUpArrow1" presStyleLbl="alignImgPlace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1EC345A5-00AC-45CC-802A-C98C242A049C}" type="pres">
      <dgm:prSet presAssocID="{D6601393-946E-45D1-9CFB-D56648EE3C71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2C6E668-5FC9-4654-A4FD-07D1A7F4C883}" type="pres">
      <dgm:prSet presAssocID="{D6601393-946E-45D1-9CFB-D56648EE3C71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63BEDE6-67A3-4612-89DA-3F45C5C44810}" type="pres">
      <dgm:prSet presAssocID="{B4092534-7F96-4DD5-B6CE-599E39290FE8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19A280B8-4B55-4E11-B7C5-C8C4105494C9}" type="pres">
      <dgm:prSet presAssocID="{A9942433-D8AE-4CC0-9421-DCF50F825215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47863E3F-A663-4E57-ABA3-F6044A937319}" type="pres">
      <dgm:prSet presAssocID="{A9942433-D8AE-4CC0-9421-DCF50F825215}" presName="bentUpArrow1" presStyleLbl="alignImgPlace1" presStyleIdx="2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1B94D111-1EA9-4574-8C5C-A29CE1FEE3C0}" type="pres">
      <dgm:prSet presAssocID="{A9942433-D8AE-4CC0-9421-DCF50F825215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FDF3CB61-B0BC-4564-84B3-6252BA918D09}" type="pres">
      <dgm:prSet presAssocID="{A9942433-D8AE-4CC0-9421-DCF50F825215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DE78646-DFC2-4BAB-89B1-8BE6044017C8}" type="pres">
      <dgm:prSet presAssocID="{30B3B04D-FCE7-4A1F-917A-67815249F309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790EBAE9-954D-4CE1-B229-D2DDAB64F62F}" type="pres">
      <dgm:prSet presAssocID="{B02336A5-0296-44A7-BB48-EA751B8CC470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86F38A42-4E68-43A7-B284-4F34EDE486E1}" type="pres">
      <dgm:prSet presAssocID="{B02336A5-0296-44A7-BB48-EA751B8CC470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054AD2AE-3B3C-4046-8213-42E849990B43}" srcId="{6D7992E7-F1EA-44D0-B957-358654B62A4A}" destId="{6276D67F-AD85-4183-A889-98D8E8C71490}" srcOrd="0" destOrd="0" parTransId="{8C716A87-2214-490E-A5CF-75CBC3F87B13}" sibTransId="{2FFD157B-B8F9-4368-AEC7-6DF9A9EBF5AD}"/>
    <dgm:cxn modelId="{FD02846B-152E-4F96-9B8E-CBF1064CB734}" srcId="{6276D67F-AD85-4183-A889-98D8E8C71490}" destId="{E6B2A9B0-56B4-49A8-9086-D8CC728E0970}" srcOrd="0" destOrd="0" parTransId="{3C7D26A7-DE0F-4E7B-8A48-E12D83F26890}" sibTransId="{414F7412-D428-48D1-95F1-B8425B0B1449}"/>
    <dgm:cxn modelId="{1F42906C-EBEE-47B2-947A-BFF65E45A6EB}" srcId="{6D7992E7-F1EA-44D0-B957-358654B62A4A}" destId="{D6601393-946E-45D1-9CFB-D56648EE3C71}" srcOrd="1" destOrd="0" parTransId="{4167EA28-7822-48F5-A9F8-16D7E3F46152}" sibTransId="{B4092534-7F96-4DD5-B6CE-599E39290FE8}"/>
    <dgm:cxn modelId="{C6E6F5F5-5D3F-4BE4-9A63-8CF6E7FF3B1A}" srcId="{D6601393-946E-45D1-9CFB-D56648EE3C71}" destId="{4C828444-1D77-4A88-B9B9-A53A56CDD594}" srcOrd="0" destOrd="0" parTransId="{DB791184-7E90-4AE8-A319-404710B094F7}" sibTransId="{5E059FC5-DC13-45CC-8BE3-09A00B0DA88B}"/>
    <dgm:cxn modelId="{F101252A-75CD-4923-9E92-696056A29F7F}" srcId="{6D7992E7-F1EA-44D0-B957-358654B62A4A}" destId="{A9942433-D8AE-4CC0-9421-DCF50F825215}" srcOrd="2" destOrd="0" parTransId="{C79F64D1-B2E4-4564-B045-3D8851DC104C}" sibTransId="{30B3B04D-FCE7-4A1F-917A-67815249F309}"/>
    <dgm:cxn modelId="{00D85E70-2D94-4C92-9E59-5E1E49433936}" srcId="{A9942433-D8AE-4CC0-9421-DCF50F825215}" destId="{1C1A5291-10FB-48D6-9034-F33917E5EF8D}" srcOrd="0" destOrd="0" parTransId="{A100FBDB-AF37-43E3-84D6-8757BA340DC1}" sibTransId="{317ED3D7-963D-4B9B-905A-A5B346942E07}"/>
    <dgm:cxn modelId="{59996B4C-DBAF-4724-BA4E-FBC86710FB4A}" srcId="{6D7992E7-F1EA-44D0-B957-358654B62A4A}" destId="{B02336A5-0296-44A7-BB48-EA751B8CC470}" srcOrd="3" destOrd="0" parTransId="{30A0790F-8116-4A49-9ED3-05BC5CE4FBA1}" sibTransId="{D7C894A0-F6EC-4FDE-88C0-0E56308E768A}"/>
    <dgm:cxn modelId="{48847816-53C9-4151-8B05-23A9E3AE39DC}" type="presOf" srcId="{6D7992E7-F1EA-44D0-B957-358654B62A4A}" destId="{12225C56-F5F5-4A2C-8210-C0C847CF2B21}" srcOrd="0" destOrd="0" presId="urn:microsoft.com/office/officeart/2005/8/layout/StepDownProcess"/>
    <dgm:cxn modelId="{B4334F22-7481-4DDA-9504-37F900DB73C7}" type="presParOf" srcId="{12225C56-F5F5-4A2C-8210-C0C847CF2B21}" destId="{025FB1E7-307D-42A5-81D0-EEDEEF5816FF}" srcOrd="0" destOrd="0" presId="urn:microsoft.com/office/officeart/2005/8/layout/StepDownProcess"/>
    <dgm:cxn modelId="{F7C93C1E-F17B-47A9-BBB0-835E96A70617}" type="presParOf" srcId="{025FB1E7-307D-42A5-81D0-EEDEEF5816FF}" destId="{33376543-5541-47F8-9712-0B784FEB4EE9}" srcOrd="0" destOrd="0" presId="urn:microsoft.com/office/officeart/2005/8/layout/StepDownProcess"/>
    <dgm:cxn modelId="{1584FB15-49DB-460F-B571-7B498FE0DEB9}" type="presParOf" srcId="{025FB1E7-307D-42A5-81D0-EEDEEF5816FF}" destId="{276230FD-B79C-4E8B-9670-503DB9C813A2}" srcOrd="1" destOrd="0" presId="urn:microsoft.com/office/officeart/2005/8/layout/StepDownProcess"/>
    <dgm:cxn modelId="{ED0F2AD3-3C43-40DB-BA57-B1C198DB2F0B}" type="presOf" srcId="{6276D67F-AD85-4183-A889-98D8E8C71490}" destId="{276230FD-B79C-4E8B-9670-503DB9C813A2}" srcOrd="0" destOrd="0" presId="urn:microsoft.com/office/officeart/2005/8/layout/StepDownProcess"/>
    <dgm:cxn modelId="{465A12D1-ED37-4D90-8BC8-6D0AE480E7F4}" type="presParOf" srcId="{025FB1E7-307D-42A5-81D0-EEDEEF5816FF}" destId="{835ED15C-BEAF-4D3D-BBFB-B77B2DCCBB1F}" srcOrd="2" destOrd="0" presId="urn:microsoft.com/office/officeart/2005/8/layout/StepDownProcess"/>
    <dgm:cxn modelId="{E370073C-F52E-47AB-8660-8D6919A59808}" type="presOf" srcId="{E6B2A9B0-56B4-49A8-9086-D8CC728E0970}" destId="{835ED15C-BEAF-4D3D-BBFB-B77B2DCCBB1F}" srcOrd="0" destOrd="0" presId="urn:microsoft.com/office/officeart/2005/8/layout/StepDownProcess"/>
    <dgm:cxn modelId="{38C1EC19-DDBA-4BDC-B6D9-0B58D1A342DB}" type="presParOf" srcId="{12225C56-F5F5-4A2C-8210-C0C847CF2B21}" destId="{3DE55A9E-DB05-4C73-AF1C-699F3A3CDDBF}" srcOrd="1" destOrd="0" presId="urn:microsoft.com/office/officeart/2005/8/layout/StepDownProcess"/>
    <dgm:cxn modelId="{5DE1756E-DDEF-4C02-9309-25C026CB959B}" type="presParOf" srcId="{12225C56-F5F5-4A2C-8210-C0C847CF2B21}" destId="{7C820C0C-E182-4037-B79F-1FD17A7B80AA}" srcOrd="2" destOrd="0" presId="urn:microsoft.com/office/officeart/2005/8/layout/StepDownProcess"/>
    <dgm:cxn modelId="{0F706A8F-E8D8-41D0-8710-A864B058214F}" type="presParOf" srcId="{7C820C0C-E182-4037-B79F-1FD17A7B80AA}" destId="{E39C73BF-183B-4EFB-A942-6C3F2D7762F1}" srcOrd="0" destOrd="0" presId="urn:microsoft.com/office/officeart/2005/8/layout/StepDownProcess"/>
    <dgm:cxn modelId="{D6037524-E4AA-4361-928B-095101F20E9E}" type="presParOf" srcId="{7C820C0C-E182-4037-B79F-1FD17A7B80AA}" destId="{1EC345A5-00AC-45CC-802A-C98C242A049C}" srcOrd="1" destOrd="0" presId="urn:microsoft.com/office/officeart/2005/8/layout/StepDownProcess"/>
    <dgm:cxn modelId="{549E3226-1E88-40C5-B13F-E4D2F084D6B1}" type="presOf" srcId="{D6601393-946E-45D1-9CFB-D56648EE3C71}" destId="{1EC345A5-00AC-45CC-802A-C98C242A049C}" srcOrd="0" destOrd="0" presId="urn:microsoft.com/office/officeart/2005/8/layout/StepDownProcess"/>
    <dgm:cxn modelId="{EE4AE9F3-8569-4AF8-A230-9D5E7CD26FA4}" type="presParOf" srcId="{7C820C0C-E182-4037-B79F-1FD17A7B80AA}" destId="{22C6E668-5FC9-4654-A4FD-07D1A7F4C883}" srcOrd="2" destOrd="0" presId="urn:microsoft.com/office/officeart/2005/8/layout/StepDownProcess"/>
    <dgm:cxn modelId="{15C46B75-0E00-47FB-BE68-BC8919DA060C}" type="presOf" srcId="{4C828444-1D77-4A88-B9B9-A53A56CDD594}" destId="{22C6E668-5FC9-4654-A4FD-07D1A7F4C883}" srcOrd="0" destOrd="0" presId="urn:microsoft.com/office/officeart/2005/8/layout/StepDownProcess"/>
    <dgm:cxn modelId="{27203DC0-3361-4C13-9DEE-81D27405C1D5}" type="presParOf" srcId="{12225C56-F5F5-4A2C-8210-C0C847CF2B21}" destId="{263BEDE6-67A3-4612-89DA-3F45C5C44810}" srcOrd="3" destOrd="0" presId="urn:microsoft.com/office/officeart/2005/8/layout/StepDownProcess"/>
    <dgm:cxn modelId="{827FE100-10DB-467C-A5CF-E4A84D978641}" type="presParOf" srcId="{12225C56-F5F5-4A2C-8210-C0C847CF2B21}" destId="{19A280B8-4B55-4E11-B7C5-C8C4105494C9}" srcOrd="4" destOrd="0" presId="urn:microsoft.com/office/officeart/2005/8/layout/StepDownProcess"/>
    <dgm:cxn modelId="{FAE1ADA0-4553-4B2A-81A7-E3C06FE50000}" type="presParOf" srcId="{19A280B8-4B55-4E11-B7C5-C8C4105494C9}" destId="{47863E3F-A663-4E57-ABA3-F6044A937319}" srcOrd="0" destOrd="0" presId="urn:microsoft.com/office/officeart/2005/8/layout/StepDownProcess"/>
    <dgm:cxn modelId="{365DB4BC-A1E1-4490-BE2D-69B3DA15ABE8}" type="presParOf" srcId="{19A280B8-4B55-4E11-B7C5-C8C4105494C9}" destId="{1B94D111-1EA9-4574-8C5C-A29CE1FEE3C0}" srcOrd="1" destOrd="0" presId="urn:microsoft.com/office/officeart/2005/8/layout/StepDownProcess"/>
    <dgm:cxn modelId="{B64BED67-D283-484E-A90B-5D4F6C11C5E0}" type="presOf" srcId="{A9942433-D8AE-4CC0-9421-DCF50F825215}" destId="{1B94D111-1EA9-4574-8C5C-A29CE1FEE3C0}" srcOrd="0" destOrd="0" presId="urn:microsoft.com/office/officeart/2005/8/layout/StepDownProcess"/>
    <dgm:cxn modelId="{8304B3F7-FEB8-42E7-B2D7-2901DDFA9942}" type="presParOf" srcId="{19A280B8-4B55-4E11-B7C5-C8C4105494C9}" destId="{FDF3CB61-B0BC-4564-84B3-6252BA918D09}" srcOrd="2" destOrd="0" presId="urn:microsoft.com/office/officeart/2005/8/layout/StepDownProcess"/>
    <dgm:cxn modelId="{A61218FF-464B-4833-9E20-0496C3AA3278}" type="presOf" srcId="{1C1A5291-10FB-48D6-9034-F33917E5EF8D}" destId="{FDF3CB61-B0BC-4564-84B3-6252BA918D09}" srcOrd="0" destOrd="0" presId="urn:microsoft.com/office/officeart/2005/8/layout/StepDownProcess"/>
    <dgm:cxn modelId="{F542E655-5D02-4846-B3B0-91FD019DED59}" type="presParOf" srcId="{12225C56-F5F5-4A2C-8210-C0C847CF2B21}" destId="{EDE78646-DFC2-4BAB-89B1-8BE6044017C8}" srcOrd="5" destOrd="0" presId="urn:microsoft.com/office/officeart/2005/8/layout/StepDownProcess"/>
    <dgm:cxn modelId="{477BE961-B858-4C3E-B7E4-62B722AE718E}" type="presParOf" srcId="{12225C56-F5F5-4A2C-8210-C0C847CF2B21}" destId="{790EBAE9-954D-4CE1-B229-D2DDAB64F62F}" srcOrd="6" destOrd="0" presId="urn:microsoft.com/office/officeart/2005/8/layout/StepDownProcess"/>
    <dgm:cxn modelId="{BD0F81B7-90D6-4740-8320-1DE91ECB1626}" type="presParOf" srcId="{790EBAE9-954D-4CE1-B229-D2DDAB64F62F}" destId="{86F38A42-4E68-43A7-B284-4F34EDE486E1}" srcOrd="0" destOrd="0" presId="urn:microsoft.com/office/officeart/2005/8/layout/StepDownProcess"/>
    <dgm:cxn modelId="{04CDEF46-95B6-4801-A103-F5F7CF690E7B}" type="presOf" srcId="{B02336A5-0296-44A7-BB48-EA751B8CC470}" destId="{86F38A42-4E68-43A7-B284-4F34EDE486E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337F7B3C-4080-4D72-82EA-598317172C3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/>
      </dgm:t>
    </dgm:pt>
    <dgm:pt modelId="{F4AFF6E5-F7EE-4D79-81B5-5967C165446F}" type="parTrans" cxnId="{8C1BCA9F-B96E-4DDA-AF95-B1AFBA6AD212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632FF1B-2E63-4DF4-86A7-C185F2CB3473}">
      <dgm:prSet phldrT="[Text]"/>
      <dgm:spPr/>
      <dgm:t>
        <a:bodyPr/>
        <a:lstStyle>
          <a:defPPr>
            <a:defRPr kern="1200" smtId="4294967295"/>
          </a:defPPr>
        </a:lstStyle>
        <a:p>
          <a:pPr algn="l"/>
          <a:endParaRPr lang="en-GB"/>
        </a:p>
      </dgm:t>
    </dgm:pt>
    <dgm:pt modelId="{95421926-46AD-45DD-8B07-BB6F03662E7A}" type="sibTrans" cxnId="{8C1BCA9F-B96E-4DDA-AF95-B1AFBA6AD212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AD25499-6FA0-4C00-8F7C-9CCCEB4690B5}" type="parTrans" cxnId="{3D3BD925-AE69-4563-887F-0B73599DA5B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BC4488E-0674-4342-912C-99E78A75EFE1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nb-NO" smtClean="0"/>
            <a:t>Regulation and programme-menu – public consultation</a:t>
          </a:r>
          <a:endParaRPr lang="en-GB"/>
        </a:p>
      </dgm:t>
    </dgm:pt>
    <dgm:pt modelId="{DB543650-8D0F-4946-81BD-0ADE24787A60}" type="sibTrans" cxnId="{3D3BD925-AE69-4563-887F-0B73599DA5B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B2C3D7B-B4CE-4D98-8252-0A1CE840A04B}" type="parTrans" cxnId="{7F8274F5-4FBD-4A48-8C6E-94DD3C0D2FA7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FEED9DA-0724-4172-8ABF-8FCFFA68D967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nb-NO" smtClean="0"/>
            <a:t>MoUs with each country-negotiations with the beneficiary countries</a:t>
          </a:r>
          <a:endParaRPr lang="en-GB"/>
        </a:p>
      </dgm:t>
    </dgm:pt>
    <dgm:pt modelId="{9E4F0372-0785-442E-A6C0-DDF98483544F}" type="sibTrans" cxnId="{7F8274F5-4FBD-4A48-8C6E-94DD3C0D2FA7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94CDA5F1-43E5-4EDB-B552-4659E8F4BCB1}" type="parTrans" cxnId="{62FDA431-7E34-4DD2-B1A7-D088213371C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FE44E4C-9A1F-4931-942D-F5ED6090070C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nb-NO" smtClean="0"/>
            <a:t>Proposals- from the beneficiary countries –Donors approval</a:t>
          </a:r>
        </a:p>
      </dgm:t>
    </dgm:pt>
    <dgm:pt modelId="{24A84C79-E43C-4A4A-99B4-77AEB5E7AAC5}" type="sibTrans" cxnId="{62FDA431-7E34-4DD2-B1A7-D088213371C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A27C14C-EFF6-4674-893E-0A2B2775CB0C}" type="parTrans" cxnId="{809ED320-2315-4C2C-8E5A-2AEC8D42965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E1A7DFE-E7BC-4172-83D1-BFA03C594E2B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nb-NO" smtClean="0"/>
            <a:t>Calls and selection by beneficiary countries</a:t>
          </a:r>
          <a:endParaRPr lang="en-GB"/>
        </a:p>
      </dgm:t>
    </dgm:pt>
    <dgm:pt modelId="{C55CF6E6-CB78-4CCE-8FA0-36CBA2F57030}" type="sibTrans" cxnId="{809ED320-2315-4C2C-8E5A-2AEC8D42965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18AFB6F-6D79-4C4C-A6CB-3DD37AA09907}" type="pres">
      <dgm:prSet presAssocID="{337F7B3C-4080-4D72-82EA-598317172C37}" presName="CompostProcess">
        <dgm:presLayoutVars>
          <dgm:dir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95692E90-B97D-4859-B51B-D784E3EC00CB}" type="pres">
      <dgm:prSet presAssocID="{337F7B3C-4080-4D72-82EA-598317172C37}" presName="arrow" presStyleLbl="bgShp" presStyleCnt="1" custLinFactNeighborX="74"/>
      <dgm:spPr/>
      <dgm:t>
        <a:bodyPr/>
        <a:lstStyle>
          <a:defPPr>
            <a:defRPr kern="1200" smtId="4294967295"/>
          </a:defPPr>
        </a:lstStyle>
        <a:p/>
      </dgm:t>
    </dgm:pt>
    <dgm:pt modelId="{278B4749-44B1-413A-96C0-6A1A4FD33D73}" type="pres">
      <dgm:prSet presAssocID="{337F7B3C-4080-4D72-82EA-598317172C37}" presName="linearProcess"/>
      <dgm:spPr/>
      <dgm:t>
        <a:bodyPr/>
        <a:lstStyle>
          <a:defPPr>
            <a:defRPr kern="1200" smtId="4294967295"/>
          </a:defPPr>
        </a:lstStyle>
        <a:p/>
      </dgm:t>
    </dgm:pt>
    <dgm:pt modelId="{DDC5155A-68DA-4A2D-B9B9-C9B1A805F2B8}" type="pres">
      <dgm:prSet presAssocID="{0632FF1B-2E63-4DF4-86A7-C185F2CB3473}" presName="textNode" presStyleLbl="node1" presStyleCnt="5" custLinFactNeighborX="-4574" custLinFactNeighborY="-882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B0C50B1-5682-4B0C-9790-BD99282F1462}" type="pres">
      <dgm:prSet presAssocID="{95421926-46AD-45DD-8B07-BB6F03662E7A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FEC97DA7-14BC-4F2C-A6B8-3E7D89FC1235}" type="pres">
      <dgm:prSet presAssocID="{CBC4488E-0674-4342-912C-99E78A75EFE1}" presName="textNode" presStyleLbl="node1" presStyleIdx="1" presStyleCnt="5" custLinFactX="-43372" custLinFactNeighborX="-100000" custLinFactNeighborY="3161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3B3785A-474B-4F25-A54A-4F6451C566A0}" type="pres">
      <dgm:prSet presAssocID="{DB543650-8D0F-4946-81BD-0ADE24787A60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5E6CEBE3-647F-4AFA-B9F4-D90AE3A5389D}" type="pres">
      <dgm:prSet presAssocID="{3FEED9DA-0724-4172-8ABF-8FCFFA68D967}" presName="textNode" presStyleLbl="node1" presStyleIdx="2" presStyleCnt="5" custLinFactX="-56527" custLinFactNeighborX="-100000" custLinFactNeighborY="-514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C8DA611-1D6E-415C-B824-38FE12D1DF48}" type="pres">
      <dgm:prSet presAssocID="{9E4F0372-0785-442E-A6C0-DDF98483544F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947EECE6-A1BB-41B4-AE50-811F93F91D23}" type="pres">
      <dgm:prSet presAssocID="{5FE44E4C-9A1F-4931-942D-F5ED6090070C}" presName="textNode" presStyleLbl="node1" presStyleIdx="3" presStyleCnt="5" custLinFactX="-52187" custLinFactNeighborX="-100000" custLinFactNeighborY="-514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E2E06AE-12D1-4176-9CBA-A555B93ED8DA}" type="pres">
      <dgm:prSet presAssocID="{24A84C79-E43C-4A4A-99B4-77AEB5E7AAC5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290AC109-645C-4276-AD83-CDD92625158F}" type="pres">
      <dgm:prSet presAssocID="{5E1A7DFE-E7BC-4172-83D1-BFA03C594E2B}" presName="textNode" presStyleLbl="node1" presStyleIdx="4" presStyleCnt="5" custLinFactX="-52221" custLinFactNeighborX="-100000" custLinFactNeighborY="-514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8C1BCA9F-B96E-4DDA-AF95-B1AFBA6AD212}" srcId="{337F7B3C-4080-4D72-82EA-598317172C37}" destId="{0632FF1B-2E63-4DF4-86A7-C185F2CB3473}" srcOrd="0" destOrd="0" parTransId="{F4AFF6E5-F7EE-4D79-81B5-5967C165446F}" sibTransId="{95421926-46AD-45DD-8B07-BB6F03662E7A}"/>
    <dgm:cxn modelId="{3D3BD925-AE69-4563-887F-0B73599DA5BE}" srcId="{337F7B3C-4080-4D72-82EA-598317172C37}" destId="{CBC4488E-0674-4342-912C-99E78A75EFE1}" srcOrd="1" destOrd="0" parTransId="{BAD25499-6FA0-4C00-8F7C-9CCCEB4690B5}" sibTransId="{DB543650-8D0F-4946-81BD-0ADE24787A60}"/>
    <dgm:cxn modelId="{7F8274F5-4FBD-4A48-8C6E-94DD3C0D2FA7}" srcId="{337F7B3C-4080-4D72-82EA-598317172C37}" destId="{3FEED9DA-0724-4172-8ABF-8FCFFA68D967}" srcOrd="2" destOrd="0" parTransId="{5B2C3D7B-B4CE-4D98-8252-0A1CE840A04B}" sibTransId="{9E4F0372-0785-442E-A6C0-DDF98483544F}"/>
    <dgm:cxn modelId="{62FDA431-7E34-4DD2-B1A7-D088213371C3}" srcId="{337F7B3C-4080-4D72-82EA-598317172C37}" destId="{5FE44E4C-9A1F-4931-942D-F5ED6090070C}" srcOrd="3" destOrd="0" parTransId="{94CDA5F1-43E5-4EDB-B552-4659E8F4BCB1}" sibTransId="{24A84C79-E43C-4A4A-99B4-77AEB5E7AAC5}"/>
    <dgm:cxn modelId="{809ED320-2315-4C2C-8E5A-2AEC8D429653}" srcId="{337F7B3C-4080-4D72-82EA-598317172C37}" destId="{5E1A7DFE-E7BC-4172-83D1-BFA03C594E2B}" srcOrd="4" destOrd="0" parTransId="{AA27C14C-EFF6-4674-893E-0A2B2775CB0C}" sibTransId="{C55CF6E6-CB78-4CCE-8FA0-36CBA2F57030}"/>
    <dgm:cxn modelId="{3B70B695-0492-45D0-836D-FEBB7EFAA6E1}" type="presOf" srcId="{337F7B3C-4080-4D72-82EA-598317172C37}" destId="{418AFB6F-6D79-4C4C-A6CB-3DD37AA09907}" srcOrd="0" destOrd="0" presId="urn:microsoft.com/office/officeart/2005/8/layout/hProcess9"/>
    <dgm:cxn modelId="{FECFC88D-C9BD-43BC-935B-BF8EDFEC1441}" type="presParOf" srcId="{418AFB6F-6D79-4C4C-A6CB-3DD37AA09907}" destId="{95692E90-B97D-4859-B51B-D784E3EC00CB}" srcOrd="0" destOrd="0" presId="urn:microsoft.com/office/officeart/2005/8/layout/hProcess9"/>
    <dgm:cxn modelId="{AE49CD89-20DD-4FAA-BB9C-CD73B8A2E829}" type="presParOf" srcId="{418AFB6F-6D79-4C4C-A6CB-3DD37AA09907}" destId="{278B4749-44B1-413A-96C0-6A1A4FD33D73}" srcOrd="1" destOrd="0" presId="urn:microsoft.com/office/officeart/2005/8/layout/hProcess9"/>
    <dgm:cxn modelId="{D47ED1F3-6320-471D-8A8C-68BFD665CE84}" type="presParOf" srcId="{278B4749-44B1-413A-96C0-6A1A4FD33D73}" destId="{DDC5155A-68DA-4A2D-B9B9-C9B1A805F2B8}" srcOrd="0" destOrd="0" presId="urn:microsoft.com/office/officeart/2005/8/layout/hProcess9"/>
    <dgm:cxn modelId="{B7CEC476-7BC5-4734-96AE-C34040CE03DB}" type="presOf" srcId="{0632FF1B-2E63-4DF4-86A7-C185F2CB3473}" destId="{DDC5155A-68DA-4A2D-B9B9-C9B1A805F2B8}" srcOrd="0" destOrd="0" presId="urn:microsoft.com/office/officeart/2005/8/layout/hProcess9"/>
    <dgm:cxn modelId="{AA247170-B652-4AC1-B868-343636A87E86}" type="presParOf" srcId="{278B4749-44B1-413A-96C0-6A1A4FD33D73}" destId="{1B0C50B1-5682-4B0C-9790-BD99282F1462}" srcOrd="1" destOrd="0" presId="urn:microsoft.com/office/officeart/2005/8/layout/hProcess9"/>
    <dgm:cxn modelId="{5C7AC67D-FE3B-4017-BC5C-8F9A343254C2}" type="presParOf" srcId="{278B4749-44B1-413A-96C0-6A1A4FD33D73}" destId="{FEC97DA7-14BC-4F2C-A6B8-3E7D89FC1235}" srcOrd="2" destOrd="0" presId="urn:microsoft.com/office/officeart/2005/8/layout/hProcess9"/>
    <dgm:cxn modelId="{BD2C9613-3066-4F11-8969-7F4B1A5780B8}" type="presOf" srcId="{CBC4488E-0674-4342-912C-99E78A75EFE1}" destId="{FEC97DA7-14BC-4F2C-A6B8-3E7D89FC1235}" srcOrd="0" destOrd="0" presId="urn:microsoft.com/office/officeart/2005/8/layout/hProcess9"/>
    <dgm:cxn modelId="{7D46A480-9172-4798-B1C2-7D99C842D283}" type="presParOf" srcId="{278B4749-44B1-413A-96C0-6A1A4FD33D73}" destId="{03B3785A-474B-4F25-A54A-4F6451C566A0}" srcOrd="3" destOrd="0" presId="urn:microsoft.com/office/officeart/2005/8/layout/hProcess9"/>
    <dgm:cxn modelId="{7E61C093-FC43-47F4-92F1-DB665C103CEF}" type="presParOf" srcId="{278B4749-44B1-413A-96C0-6A1A4FD33D73}" destId="{5E6CEBE3-647F-4AFA-B9F4-D90AE3A5389D}" srcOrd="4" destOrd="0" presId="urn:microsoft.com/office/officeart/2005/8/layout/hProcess9"/>
    <dgm:cxn modelId="{51251712-E0F1-4DCA-B3A1-6E1A09EB3D83}" type="presOf" srcId="{3FEED9DA-0724-4172-8ABF-8FCFFA68D967}" destId="{5E6CEBE3-647F-4AFA-B9F4-D90AE3A5389D}" srcOrd="0" destOrd="0" presId="urn:microsoft.com/office/officeart/2005/8/layout/hProcess9"/>
    <dgm:cxn modelId="{0A0E5626-2127-4871-93C7-245EB4DECDF8}" type="presParOf" srcId="{278B4749-44B1-413A-96C0-6A1A4FD33D73}" destId="{CC8DA611-1D6E-415C-B824-38FE12D1DF48}" srcOrd="5" destOrd="0" presId="urn:microsoft.com/office/officeart/2005/8/layout/hProcess9"/>
    <dgm:cxn modelId="{0E34B7D4-80CD-47DF-80EF-42311EE4DB6D}" type="presParOf" srcId="{278B4749-44B1-413A-96C0-6A1A4FD33D73}" destId="{947EECE6-A1BB-41B4-AE50-811F93F91D23}" srcOrd="6" destOrd="0" presId="urn:microsoft.com/office/officeart/2005/8/layout/hProcess9"/>
    <dgm:cxn modelId="{9FEEA8D4-52E6-4E15-905C-20CA4E5F1DB0}" type="presOf" srcId="{5FE44E4C-9A1F-4931-942D-F5ED6090070C}" destId="{947EECE6-A1BB-41B4-AE50-811F93F91D23}" srcOrd="0" destOrd="0" presId="urn:microsoft.com/office/officeart/2005/8/layout/hProcess9"/>
    <dgm:cxn modelId="{5F738BA5-E67B-4467-B363-F406FDE61DC9}" type="presParOf" srcId="{278B4749-44B1-413A-96C0-6A1A4FD33D73}" destId="{5E2E06AE-12D1-4176-9CBA-A555B93ED8DA}" srcOrd="7" destOrd="0" presId="urn:microsoft.com/office/officeart/2005/8/layout/hProcess9"/>
    <dgm:cxn modelId="{75F2A7E3-BEA7-464D-BCA8-22F5C1E921EF}" type="presParOf" srcId="{278B4749-44B1-413A-96C0-6A1A4FD33D73}" destId="{290AC109-645C-4276-AD83-CDD92625158F}" srcOrd="8" destOrd="0" presId="urn:microsoft.com/office/officeart/2005/8/layout/hProcess9"/>
    <dgm:cxn modelId="{2C271582-A8F4-4C24-BEE8-CF489666208A}" type="presOf" srcId="{5E1A7DFE-E7BC-4172-83D1-BFA03C594E2B}" destId="{290AC109-645C-4276-AD83-CDD92625158F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119F7FEB-6309-4360-A801-2FD561167E3B}">
      <dsp:nvSpPr>
        <dsp:cNvPr id="6" name=""/>
        <dsp:cNvSpPr/>
      </dsp:nvSpPr>
      <dsp:spPr>
        <a:xfrm>
          <a:off x="740726" y="0"/>
          <a:ext cx="3041898" cy="15209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smtClean="0"/>
            <a:t>June </a:t>
          </a:r>
        </a:p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smtClean="0"/>
            <a:t>2015</a:t>
          </a:r>
          <a:endParaRPr lang="en-GB" sz="3900" kern="1200"/>
        </a:p>
      </dsp:txBody>
      <dsp:txXfrm>
        <a:off x="785273" y="44547"/>
        <a:ext cx="2952804" cy="1431855"/>
      </dsp:txXfrm>
    </dsp:sp>
    <dsp:sp modelId="{A6AC5226-D9CB-4854-9DD6-D55DE7C69C4F}">
      <dsp:nvSpPr>
        <dsp:cNvPr id="7" name=""/>
        <dsp:cNvSpPr/>
      </dsp:nvSpPr>
      <dsp:spPr>
        <a:xfrm>
          <a:off x="1044916" y="1520949"/>
          <a:ext cx="256127" cy="1143346"/>
        </a:xfrm>
        <a:custGeom>
          <a:rect l="0" t="0" r="0" b="0"/>
          <a:pathLst>
            <a:path>
              <a:moveTo>
                <a:pt x="0" y="0"/>
              </a:moveTo>
              <a:lnTo>
                <a:pt x="0" y="1143346"/>
              </a:lnTo>
              <a:lnTo>
                <a:pt x="256127" y="11433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5F5B7750-F0E5-4A3D-98BA-86B2196FE13F}">
      <dsp:nvSpPr>
        <dsp:cNvPr id="8" name=""/>
        <dsp:cNvSpPr/>
      </dsp:nvSpPr>
      <dsp:spPr>
        <a:xfrm>
          <a:off x="1301044" y="1903821"/>
          <a:ext cx="2433518" cy="1520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anchor="ctr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15 calls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4 SGS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25 PDPS</a:t>
          </a:r>
          <a:endParaRPr lang="en-GB" sz="2500" kern="1200"/>
        </a:p>
      </dsp:txBody>
      <dsp:txXfrm>
        <a:off x="1345591" y="1948368"/>
        <a:ext cx="2344424" cy="1431855"/>
      </dsp:txXfrm>
    </dsp:sp>
    <dsp:sp modelId="{D9B2D01D-845C-45DD-B79D-00E7E2F4D409}">
      <dsp:nvSpPr>
        <dsp:cNvPr id="9" name=""/>
        <dsp:cNvSpPr/>
      </dsp:nvSpPr>
      <dsp:spPr>
        <a:xfrm>
          <a:off x="1044916" y="1520949"/>
          <a:ext cx="256127" cy="3044533"/>
        </a:xfrm>
        <a:custGeom>
          <a:rect l="0" t="0" r="0" b="0"/>
          <a:pathLst>
            <a:path>
              <a:moveTo>
                <a:pt x="0" y="0"/>
              </a:moveTo>
              <a:lnTo>
                <a:pt x="0" y="3044533"/>
              </a:lnTo>
              <a:lnTo>
                <a:pt x="256127" y="30445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361B7D51-165A-4E51-B244-E7AF11D808E3}">
      <dsp:nvSpPr>
        <dsp:cNvPr id="10" name=""/>
        <dsp:cNvSpPr/>
      </dsp:nvSpPr>
      <dsp:spPr>
        <a:xfrm>
          <a:off x="1301044" y="3805007"/>
          <a:ext cx="2433518" cy="1520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anchor="ctr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160 projects in DoRIS</a:t>
          </a:r>
          <a:endParaRPr lang="en-GB" sz="2500" kern="1200"/>
        </a:p>
      </dsp:txBody>
      <dsp:txXfrm>
        <a:off x="1345591" y="3849554"/>
        <a:ext cx="2344424" cy="1431855"/>
      </dsp:txXfrm>
    </dsp:sp>
    <dsp:sp modelId="{2F272C2E-FCA1-4187-A2B8-3A4173CA6CA0}">
      <dsp:nvSpPr>
        <dsp:cNvPr id="11" name=""/>
        <dsp:cNvSpPr/>
      </dsp:nvSpPr>
      <dsp:spPr>
        <a:xfrm>
          <a:off x="4495037" y="2635"/>
          <a:ext cx="3041898" cy="15209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smtClean="0"/>
            <a:t>December 2015</a:t>
          </a:r>
          <a:endParaRPr lang="en-GB" sz="3900" kern="1200"/>
        </a:p>
      </dsp:txBody>
      <dsp:txXfrm>
        <a:off x="4539584" y="47182"/>
        <a:ext cx="2952804" cy="1431855"/>
      </dsp:txXfrm>
    </dsp:sp>
    <dsp:sp modelId="{28480A5B-7EC7-4861-98D8-76E0BF575219}">
      <dsp:nvSpPr>
        <dsp:cNvPr id="12" name=""/>
        <dsp:cNvSpPr/>
      </dsp:nvSpPr>
      <dsp:spPr>
        <a:xfrm>
          <a:off x="4799227" y="1523584"/>
          <a:ext cx="304189" cy="1140711"/>
        </a:xfrm>
        <a:custGeom>
          <a:rect l="0" t="0" r="0" b="0"/>
          <a:pathLst>
            <a:path>
              <a:moveTo>
                <a:pt x="0" y="0"/>
              </a:moveTo>
              <a:lnTo>
                <a:pt x="0" y="1140711"/>
              </a:lnTo>
              <a:lnTo>
                <a:pt x="304189" y="11407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4595A8DF-1F57-493B-9B77-552A99F678F0}">
      <dsp:nvSpPr>
        <dsp:cNvPr id="13" name=""/>
        <dsp:cNvSpPr/>
      </dsp:nvSpPr>
      <dsp:spPr>
        <a:xfrm>
          <a:off x="5103416" y="1903821"/>
          <a:ext cx="2433518" cy="1520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anchor="ctr" anchorCtr="0">
          <a:noAutofit/>
        </a:bodyPr>
        <a:lstStyle>
          <a:defPPr>
            <a:defRPr kern="1200" smtId="4294967295"/>
          </a:defPPr>
        </a:lstStyle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15 calls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4 SGS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en-US" sz="2500" kern="1200" smtClean="0"/>
            <a:t>26 PDPs</a:t>
          </a:r>
          <a:endParaRPr lang="en-GB" sz="2500" kern="1200"/>
        </a:p>
      </dsp:txBody>
      <dsp:txXfrm>
        <a:off x="5147963" y="1948368"/>
        <a:ext cx="2344424" cy="1431855"/>
      </dsp:txXfrm>
    </dsp:sp>
    <dsp:sp modelId="{651D3260-0BC3-4B0B-888B-1CC76783A24E}">
      <dsp:nvSpPr>
        <dsp:cNvPr id="14" name=""/>
        <dsp:cNvSpPr/>
      </dsp:nvSpPr>
      <dsp:spPr>
        <a:xfrm>
          <a:off x="4799227" y="1523584"/>
          <a:ext cx="304189" cy="3041898"/>
        </a:xfrm>
        <a:custGeom>
          <a:rect l="0" t="0" r="0" b="0"/>
          <a:pathLst>
            <a:path>
              <a:moveTo>
                <a:pt x="0" y="0"/>
              </a:moveTo>
              <a:lnTo>
                <a:pt x="0" y="3041898"/>
              </a:lnTo>
              <a:lnTo>
                <a:pt x="304189" y="30418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2D7BF88F-268E-40F1-9BB4-E3B246AF2ABB}">
      <dsp:nvSpPr>
        <dsp:cNvPr id="15" name=""/>
        <dsp:cNvSpPr/>
      </dsp:nvSpPr>
      <dsp:spPr>
        <a:xfrm>
          <a:off x="5103416" y="3805007"/>
          <a:ext cx="2433518" cy="1520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anchor="ctr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280 projects in DoRIS</a:t>
          </a:r>
          <a:endParaRPr lang="en-GB" sz="2500" kern="1200"/>
        </a:p>
      </dsp:txBody>
      <dsp:txXfrm>
        <a:off x="5147963" y="3849554"/>
        <a:ext cx="2344424" cy="1431855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33376543-5541-47F8-9712-0B784FEB4EE9}">
      <dsp:nvSpPr>
        <dsp:cNvPr id="7" name=""/>
        <dsp:cNvSpPr/>
      </dsp:nvSpPr>
      <dsp:spPr>
        <a:xfrm rot="5400000">
          <a:off x="1794866" y="989245"/>
          <a:ext cx="868772" cy="9890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276230FD-B79C-4E8B-9670-503DB9C813A2}">
      <dsp:nvSpPr>
        <dsp:cNvPr id="8" name=""/>
        <dsp:cNvSpPr/>
      </dsp:nvSpPr>
      <dsp:spPr>
        <a:xfrm>
          <a:off x="1564694" y="26193"/>
          <a:ext cx="1462501" cy="10237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11 programmes</a:t>
          </a:r>
          <a:endParaRPr lang="en-GB" sz="1600" kern="1200"/>
        </a:p>
      </dsp:txBody>
      <dsp:txXfrm>
        <a:off x="1614676" y="76175"/>
        <a:ext cx="1362537" cy="923739"/>
      </dsp:txXfrm>
    </dsp:sp>
    <dsp:sp modelId="{835ED15C-BEAF-4D3D-BBFB-B77B2DCCBB1F}">
      <dsp:nvSpPr>
        <dsp:cNvPr id="9" name=""/>
        <dsp:cNvSpPr/>
      </dsp:nvSpPr>
      <dsp:spPr>
        <a:xfrm>
          <a:off x="3027196" y="123827"/>
          <a:ext cx="1063684" cy="82740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smtClean="0"/>
            <a:t>€184.1 million net allocation</a:t>
          </a:r>
          <a:endParaRPr lang="en-GB" sz="1200" kern="1200"/>
        </a:p>
      </dsp:txBody>
      <dsp:txXfrm>
        <a:off x="3027196" y="123827"/>
        <a:ext cx="1063684" cy="827402"/>
      </dsp:txXfrm>
    </dsp:sp>
    <dsp:sp modelId="{E39C73BF-183B-4EFB-A942-6C3F2D7762F1}">
      <dsp:nvSpPr>
        <dsp:cNvPr id="10" name=""/>
        <dsp:cNvSpPr/>
      </dsp:nvSpPr>
      <dsp:spPr>
        <a:xfrm rot="5400000">
          <a:off x="3007436" y="2139202"/>
          <a:ext cx="868772" cy="9890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1EC345A5-00AC-45CC-802A-C98C242A049C}">
      <dsp:nvSpPr>
        <dsp:cNvPr id="11" name=""/>
        <dsp:cNvSpPr/>
      </dsp:nvSpPr>
      <dsp:spPr>
        <a:xfrm>
          <a:off x="2777264" y="1176150"/>
          <a:ext cx="1462501" cy="10237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6 programmes with DPPs</a:t>
          </a:r>
          <a:endParaRPr lang="en-GB" sz="1600" kern="1200"/>
        </a:p>
      </dsp:txBody>
      <dsp:txXfrm>
        <a:off x="2827246" y="1226132"/>
        <a:ext cx="1362537" cy="923739"/>
      </dsp:txXfrm>
    </dsp:sp>
    <dsp:sp modelId="{22C6E668-5FC9-4654-A4FD-07D1A7F4C883}">
      <dsp:nvSpPr>
        <dsp:cNvPr id="12" name=""/>
        <dsp:cNvSpPr/>
      </dsp:nvSpPr>
      <dsp:spPr>
        <a:xfrm>
          <a:off x="4239766" y="1273784"/>
          <a:ext cx="1063684" cy="82740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smtClean="0"/>
            <a:t>HDIR and NIPH</a:t>
          </a:r>
          <a:endParaRPr lang="en-GB" sz="1200" kern="1200"/>
        </a:p>
      </dsp:txBody>
      <dsp:txXfrm>
        <a:off x="4239766" y="1273784"/>
        <a:ext cx="1063684" cy="827402"/>
      </dsp:txXfrm>
    </dsp:sp>
    <dsp:sp modelId="{47863E3F-A663-4E57-ABA3-F6044A937319}">
      <dsp:nvSpPr>
        <dsp:cNvPr id="13" name=""/>
        <dsp:cNvSpPr/>
      </dsp:nvSpPr>
      <dsp:spPr>
        <a:xfrm rot="5400000">
          <a:off x="4220005" y="3289160"/>
          <a:ext cx="868772" cy="9890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1B94D111-1EA9-4574-8C5C-A29CE1FEE3C0}">
      <dsp:nvSpPr>
        <dsp:cNvPr id="14" name=""/>
        <dsp:cNvSpPr/>
      </dsp:nvSpPr>
      <dsp:spPr>
        <a:xfrm>
          <a:off x="3989833" y="2326108"/>
          <a:ext cx="1462501" cy="10237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Bilateral funds at programme level</a:t>
          </a:r>
          <a:endParaRPr lang="en-GB" sz="1600" kern="1200"/>
        </a:p>
      </dsp:txBody>
      <dsp:txXfrm>
        <a:off x="4039815" y="2376090"/>
        <a:ext cx="1362537" cy="923739"/>
      </dsp:txXfrm>
    </dsp:sp>
    <dsp:sp modelId="{FDF3CB61-B0BC-4564-84B3-6252BA918D09}">
      <dsp:nvSpPr>
        <dsp:cNvPr id="15" name=""/>
        <dsp:cNvSpPr/>
      </dsp:nvSpPr>
      <dsp:spPr>
        <a:xfrm>
          <a:off x="5452335" y="2423741"/>
          <a:ext cx="1063684" cy="82740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smtClean="0"/>
            <a:t>€3 million</a:t>
          </a:r>
          <a:endParaRPr lang="en-GB" sz="1200" kern="1200"/>
        </a:p>
      </dsp:txBody>
      <dsp:txXfrm>
        <a:off x="5452335" y="2423741"/>
        <a:ext cx="1063684" cy="827402"/>
      </dsp:txXfrm>
    </dsp:sp>
    <dsp:sp modelId="{86F38A42-4E68-43A7-B284-4F34EDE486E1}">
      <dsp:nvSpPr>
        <dsp:cNvPr id="16" name=""/>
        <dsp:cNvSpPr/>
      </dsp:nvSpPr>
      <dsp:spPr>
        <a:xfrm>
          <a:off x="5202403" y="3476065"/>
          <a:ext cx="1462501" cy="10237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66 projects with Donor partners</a:t>
          </a:r>
          <a:endParaRPr lang="en-GB" sz="1600" b="1" kern="1200"/>
        </a:p>
      </dsp:txBody>
      <dsp:txXfrm>
        <a:off x="5252385" y="3526047"/>
        <a:ext cx="1362537" cy="923739"/>
      </dsp:txXfrm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25605" name=""/>
      <dsp:cNvGrpSpPr/>
    </dsp:nvGrpSpPr>
    <dsp:grpSpPr/>
    <dsp:sp modelId="{95692E90-B97D-4859-B51B-D784E3EC00CB}">
      <dsp:nvSpPr>
        <dsp:cNvPr id="25606" name=""/>
        <dsp:cNvSpPr/>
      </dsp:nvSpPr>
      <dsp:spPr>
        <a:xfrm>
          <a:off x="648061" y="0"/>
          <a:ext cx="7283609" cy="489654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DC5155A-68DA-4A2D-B9B9-C9B1A805F2B8}">
      <dsp:nvSpPr>
        <dsp:cNvPr id="25607" name=""/>
        <dsp:cNvSpPr/>
      </dsp:nvSpPr>
      <dsp:spPr>
        <a:xfrm>
          <a:off x="0" y="1296134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>
        <a:off x="80372" y="1376506"/>
        <a:ext cx="1485683" cy="1797873"/>
      </dsp:txXfrm>
    </dsp:sp>
    <dsp:sp modelId="{FEC97DA7-14BC-4F2C-A6B8-3E7D89FC1235}">
      <dsp:nvSpPr>
        <dsp:cNvPr id="25608" name=""/>
        <dsp:cNvSpPr/>
      </dsp:nvSpPr>
      <dsp:spPr>
        <a:xfrm>
          <a:off x="936104" y="2088238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smtClean="0"/>
            <a:t>Regulation and programme-menu – public consultation</a:t>
          </a:r>
          <a:endParaRPr lang="en-GB" sz="1800" kern="1200"/>
        </a:p>
      </dsp:txBody>
      <dsp:txXfrm>
        <a:off x="1016476" y="2168610"/>
        <a:ext cx="1485683" cy="1797873"/>
      </dsp:txXfrm>
    </dsp:sp>
    <dsp:sp modelId="{5E6CEBE3-647F-4AFA-B9F4-D90AE3A5389D}">
      <dsp:nvSpPr>
        <dsp:cNvPr id="25609" name=""/>
        <dsp:cNvSpPr/>
      </dsp:nvSpPr>
      <dsp:spPr>
        <a:xfrm>
          <a:off x="2448265" y="1368153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smtClean="0"/>
            <a:t>MoUs with each country-negotiations with the beneficiary countries</a:t>
          </a:r>
          <a:endParaRPr lang="en-GB" sz="1800" kern="1200"/>
        </a:p>
      </dsp:txBody>
      <dsp:txXfrm>
        <a:off x="2528637" y="1448525"/>
        <a:ext cx="1485683" cy="1797873"/>
      </dsp:txXfrm>
    </dsp:sp>
    <dsp:sp modelId="{947EECE6-A1BB-41B4-AE50-811F93F91D23}">
      <dsp:nvSpPr>
        <dsp:cNvPr id="25610" name=""/>
        <dsp:cNvSpPr/>
      </dsp:nvSpPr>
      <dsp:spPr>
        <a:xfrm>
          <a:off x="4248468" y="1368153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smtClean="0"/>
            <a:t>Proposals- from the beneficiary countries –Donors approval</a:t>
          </a:r>
        </a:p>
      </dsp:txBody>
      <dsp:txXfrm>
        <a:off x="4328840" y="1448525"/>
        <a:ext cx="1485683" cy="1797873"/>
      </dsp:txXfrm>
    </dsp:sp>
    <dsp:sp modelId="{290AC109-645C-4276-AD83-CDD92625158F}">
      <dsp:nvSpPr>
        <dsp:cNvPr id="25611" name=""/>
        <dsp:cNvSpPr/>
      </dsp:nvSpPr>
      <dsp:spPr>
        <a:xfrm>
          <a:off x="5976657" y="1368153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smtClean="0"/>
            <a:t>Calls and selection by beneficiary countries</a:t>
          </a:r>
          <a:endParaRPr lang="en-GB" sz="1800" kern="1200"/>
        </a:p>
      </dsp:txBody>
      <dsp:txXfrm>
        <a:off x="6057029" y="1448525"/>
        <a:ext cx="1485683" cy="1797873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/>
              </dgm:ruleLst>
            </dgm:layoutNode>
            <dgm:layoutNode name="rootConnector" moveWith="rootText">
              <dgm:alg type="sp"/>
              <dgm:shape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r:blip="">
            <dgm:adjLst/>
          </dgm:shape>
        </dgm:layoutNode>
      </dgm:forEach>
    </dgm:forEach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type="rightArrow" r:blip="">
            <dgm:adjLst/>
          </dgm:shape>
        </dgm:if>
        <dgm:else name="Name2">
          <dgm:shape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fact="1"/>
            <dgm:rule type="primFontSz" val="5"/>
          </dgm:ruleLst>
        </dgm:layoutNode>
        <dgm:forEach name="Name7" axis="followSib" ptType="sibTrans" cnt="1">
          <dgm:layoutNode name="sibTrans">
            <dgm:alg type="sp"/>
            <dgm:shape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dr="http://schemas.openxmlformats.org/drawingml/2006/chartDrawing" xmlns:a="http://schemas.openxmlformats.org/drawingml/2006/main" xmlns:r="http://schemas.openxmlformats.org/officeDocument/2006/relationships" xmlns:c="http://schemas.openxmlformats.org/drawingml/2006/chart">
  <cdr:relSizeAnchor>
    <cdr:from>
      <cdr:x>0.050849999502815567</cdr:x>
      <cdr:y>0.0869599982729633</cdr:y>
    </cdr:from>
    <cdr:to>
      <cdr:x>0.28814000407964913</cdr:x>
      <cdr:y>0.21738999881939022</cdr:y>
    </cdr:to>
    <cdr:sp macro="" textlink="">
      <cdr:nvSpPr>
        <cdr:cNvPr id="2" name="TextBox 1"/>
        <cdr:cNvSpPr txBox="1"/>
      </cdr:nvSpPr>
      <cdr:spPr>
        <a:xfrm>
          <a:off x="216035" y="288044"/>
          <a:ext cx="1008120" cy="432032"/>
        </a:xfrm>
        <a:prstGeom prst="rect">
          <a:avLst/>
        </a:prstGeom>
      </cdr:spPr>
      <cdr:txBody>
        <a:bodyPr vertOverflow="clip" wrap="square" rtlCol="0"/>
        <a:lstStyle>
          <a:defPPr>
            <a:defRPr kern="1200" smtId="4294967295"/>
          </a:defPPr>
        </a:lstStyle>
        <a:p>
          <a:pPr>
            <a:defRPr smtId="4294967295">
              <a:solidFill>
                <a:prstClr val="black"/>
              </a:solidFill>
            </a:defRPr>
          </a:pPr>
          <a:r>
            <a:rPr lang="en-US" sz="1100" smtClean="0"/>
            <a:t>June 2015</a:t>
          </a:r>
          <a:endParaRPr lang="en-GB" sz="1100"/>
        </a:p>
      </cdr:txBody>
    </cdr:sp>
  </cdr:relSizeAnchor>
</c:userShape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eaLnBrk="1" fontAlgn="auto" hangingPunct="1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1" hangingPunct="1">
              <a:defRPr sz="1200"/>
            </a:lvl1pPr>
          </a:lstStyle>
          <a:p>
            <a:pPr>
              <a:defRPr/>
            </a:pPr>
            <a:fld id="{C7131F69-3647-4E2D-A97D-76A7E9A5CE7E}" type="datetimeFigureOut">
              <a:rPr lang="en-GB"/>
              <a:pPr>
                <a:defRPr/>
              </a:pPr>
              <a:t>11/12/2015</a:t>
            </a:fld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eaLnBrk="1" fontAlgn="auto" hangingPunct="1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1" hangingPunct="1">
              <a:defRPr sz="1200"/>
            </a:lvl1pPr>
          </a:lstStyle>
          <a:p>
            <a:pPr>
              <a:defRPr/>
            </a:pPr>
            <a:fld id="{5AF7D698-CB17-4490-AC42-56B1069BB653}" type="slidenum">
              <a:rPr lang="en-GB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815512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eaLnBrk="1" hangingPunct="1"/>
            <a:endParaRPr lang="en-GB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CE4FAE-5B5B-4761-9914-85AFA771E684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</a:p>
        </p:txBody>
      </p:sp>
    </p:spTree>
    <p:extLst>
      <p:ext uri="{BB962C8B-B14F-4D97-AF65-F5344CB8AC3E}">
        <p14:creationId xmlns:p14="http://schemas.microsoft.com/office/powerpoint/2010/main" val="2679396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4538"/>
            <a:ext cx="4962525" cy="3722687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6" rIns="91432" bIns="45716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eaLnBrk="1" hangingPunct="1"/>
            <a:endParaRPr lang="nb-NO" altLang="en-US" smtClean="0"/>
          </a:p>
        </p:txBody>
      </p:sp>
    </p:spTree>
    <p:extLst>
      <p:ext uri="{BB962C8B-B14F-4D97-AF65-F5344CB8AC3E}">
        <p14:creationId xmlns:p14="http://schemas.microsoft.com/office/powerpoint/2010/main" val="387119606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2D4FE1E-995F-46CF-BB9B-8B12DA1B5F70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162D1CA-6736-473A-B236-2B27B1B3FDF0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399813771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4A5AF80-8A28-4A14-8F47-5AD7BA786B89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4E722E5-78F6-4733-9314-17EF9032621D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82269150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D93252F-1ACC-47AA-8039-AE4867E3BAE9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B4C275B-7BB0-421D-9821-6D00BC3234C9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1653425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3485C12-6B3B-4245-A1EA-6697F4C388CE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3DD2322-4C70-4555-8219-D1307C800BDB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652873522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195793-E527-43B8-ADD0-2D6270E94D2A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6E37B0D-3576-436E-9D58-B23AEB4CCFED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36061565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AD14F18-3661-4B5D-AB61-D92AB85C99A2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D31C75F-6132-45FE-9DE4-673CE4E4E7C8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958332552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75666F5-FD81-4665-BC16-1A491D4E8BDB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156C4F6-9407-4868-BA76-D23162F2647C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396932374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F9A0E2C-ACFE-45E0-B70E-86E2E6CD4C3C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B25A5D9-88E6-4ED1-B87A-4182362E849F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737836093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403161C-792C-40A8-BE25-A7BD4BF3DDA7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63753C9-AA85-4942-831A-BFDA8CAEB4EC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83321279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D8E3ED5-B03D-491E-8740-9F4187ED4677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F968CAF-5AE1-40F7-B6BD-ACA434B053D7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184737621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B2C20A0-4AB4-4862-BFC0-5EB1F5650F61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637F98F-195F-41CD-A37C-3A5C3F88BF69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344603036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8513072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290867742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defPPr>
              <a:defRPr kern="1200" smtId="4294967295"/>
            </a:defPPr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5269219-E569-4C12-A861-9C44AAB0587D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4CA2868-49D9-4AD9-A759-981BC48ECDB0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904475947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B09C88A-2B99-4C7F-A4A5-6CC601872829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8801F7C-3797-4F7D-A982-0D3D255705CC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53217208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A663558-E5DB-40CF-8808-748B15473D67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AA9E08A-638E-475F-A139-BF5125E648A6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445298810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ED1DF735-8C21-4FF2-B4DF-50C43A358AA6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BF3C175-FA07-4B12-9A1D-3B457B1C037C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372576100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A61B477-65C8-4390-A24B-21D4B286663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EFA7AF4-6758-4106-8203-72248EB101A9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768669256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E91C9B9-51BF-4599-A73B-71A6019375C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421FC0A-3621-4E20-BC47-35FC3E1A3CAA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01831540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D5A6CA3-B484-4119-8182-08BC0E88F0D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A4EAE92-87DB-44F3-8D03-81D5FE9273AD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572510446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D23E91B-02F4-4E0B-9631-2DC70450316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1AAE1C1-45E0-44AF-B433-D48618A7B446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22685540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B3E2CBA7-3C5F-423F-B8EE-C01552B40700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391ADDD-2E8F-40E6-9FDD-09BAB4BAB2BB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128517094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C782A8D-D657-46B2-A4B8-270279EF844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EE433EC-BE5C-434F-AE8D-6CFDCF442184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854436061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13F9DE5-5924-4AF7-A6A5-9CE17DCE06EE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1B172379-78C3-44C6-AE75-F0D5C5A00948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46370506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image" Target="../media/image1.jpeg" /><Relationship Id="rId15" Type="http://schemas.openxmlformats.org/officeDocument/2006/relationships/image" Target="../media/image2.emf" /><Relationship Id="rId16" Type="http://schemas.openxmlformats.org/officeDocument/2006/relationships/image" Target="../media/image3.emf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slideLayout" Target="../slideLayouts/slideLayout23.xml" /><Relationship Id="rId11" Type="http://schemas.openxmlformats.org/officeDocument/2006/relationships/slideLayout" Target="../slideLayouts/slideLayout24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5.xml" /><Relationship Id="rId3" Type="http://schemas.openxmlformats.org/officeDocument/2006/relationships/slideLayout" Target="../slideLayouts/slideLayout16.xml" /><Relationship Id="rId4" Type="http://schemas.openxmlformats.org/officeDocument/2006/relationships/slideLayout" Target="../slideLayouts/slideLayout17.xml" /><Relationship Id="rId5" Type="http://schemas.openxmlformats.org/officeDocument/2006/relationships/slideLayout" Target="../slideLayouts/slideLayout18.xml" /><Relationship Id="rId6" Type="http://schemas.openxmlformats.org/officeDocument/2006/relationships/slideLayout" Target="../slideLayouts/slideLayout19.xml" /><Relationship Id="rId7" Type="http://schemas.openxmlformats.org/officeDocument/2006/relationships/slideLayout" Target="../slideLayouts/slideLayout20.xml" /><Relationship Id="rId8" Type="http://schemas.openxmlformats.org/officeDocument/2006/relationships/slideLayout" Target="../slideLayouts/slideLayout21.xml" /><Relationship Id="rId9" Type="http://schemas.openxmlformats.org/officeDocument/2006/relationships/slideLayout" Target="../slideLayouts/slideLayout2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Imag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400" y="0"/>
            <a:ext cx="85725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 5" descr="LogosEEAgrantsNORWAYgrants_CMJN.em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013" y="447675"/>
            <a:ext cx="2497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15" r:id="rId2"/>
    <p:sldLayoutId id="2147484116" r:id="rId3"/>
    <p:sldLayoutId id="2147484117" r:id="rId4"/>
    <p:sldLayoutId id="2147484118" r:id="rId5"/>
    <p:sldLayoutId id="2147484119" r:id="rId6"/>
    <p:sldLayoutId id="2147484120" r:id="rId7"/>
    <p:sldLayoutId id="2147484121" r:id="rId8"/>
    <p:sldLayoutId id="2147484122" r:id="rId9"/>
    <p:sldLayoutId id="2147484123" r:id="rId10"/>
    <p:sldLayoutId id="2147484124" r:id="rId11"/>
    <p:sldLayoutId id="2147484112" r:id="rId12"/>
    <p:sldLayoutId id="2147484113" r:id="rId13"/>
  </p:sldLayoutIdLst>
  <p:transition/>
  <p:timing/>
  <p:txStyles>
    <p:titleStyle>
      <a:defPPr>
        <a:defRPr kern="1200" smtId="4294967295"/>
      </a:defPPr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D0F712-90C2-4CB1-8FE1-44DD44A876AE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C081EF-F51D-48FF-9E25-B47F0B17647B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23507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</p:sldLayoutIdLst>
  <p:transition/>
  <p:timing/>
  <p:txStyles>
    <p:titleStyle>
      <a:defPPr>
        <a:defRPr kern="1200" smtId="4294967295"/>
      </a:defPPr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defPPr>
        <a:defRPr kern="1200" smtId="4294967295"/>
      </a:defPPr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1.png" /><Relationship Id="rId11" Type="http://schemas.openxmlformats.org/officeDocument/2006/relationships/image" Target="../media/image12.jpeg" /><Relationship Id="rId12" Type="http://schemas.openxmlformats.org/officeDocument/2006/relationships/image" Target="../media/image13.png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Relationship Id="rId4" Type="http://schemas.openxmlformats.org/officeDocument/2006/relationships/image" Target="../media/image5.emf" /><Relationship Id="rId5" Type="http://schemas.openxmlformats.org/officeDocument/2006/relationships/image" Target="../media/image6.png" /><Relationship Id="rId6" Type="http://schemas.openxmlformats.org/officeDocument/2006/relationships/image" Target="../media/image7.png" /><Relationship Id="rId7" Type="http://schemas.openxmlformats.org/officeDocument/2006/relationships/image" Target="../media/image8.png" /><Relationship Id="rId8" Type="http://schemas.openxmlformats.org/officeDocument/2006/relationships/image" Target="../media/image9.png" /><Relationship Id="rId9" Type="http://schemas.openxmlformats.org/officeDocument/2006/relationships/image" Target="../media/image10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16.png" /><Relationship Id="rId3" Type="http://schemas.openxmlformats.org/officeDocument/2006/relationships/image" Target="../media/image1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20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25.jpeg" /><Relationship Id="rId3" Type="http://schemas.openxmlformats.org/officeDocument/2006/relationships/image" Target="../media/image20.jpeg" /><Relationship Id="rId4" Type="http://schemas.openxmlformats.org/officeDocument/2006/relationships/image" Target="../media/image2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20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chart" Target="../charts/chart1.xml" /><Relationship Id="rId3" Type="http://schemas.openxmlformats.org/officeDocument/2006/relationships/chart" Target="../charts/char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9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microsoft.com/office/2007/relationships/diagramDrawing" Target="../diagrams/drawing3.xml" /><Relationship Id="rId3" Type="http://schemas.openxmlformats.org/officeDocument/2006/relationships/diagramData" Target="../diagrams/data3.xml" /><Relationship Id="rId4" Type="http://schemas.openxmlformats.org/officeDocument/2006/relationships/diagramLayout" Target="../diagrams/layout3.xml" /><Relationship Id="rId5" Type="http://schemas.openxmlformats.org/officeDocument/2006/relationships/diagramQuickStyle" Target="../diagrams/quickStyle3.xml" /><Relationship Id="rId6" Type="http://schemas.openxmlformats.org/officeDocument/2006/relationships/diagramColors" Target="../diagrams/colors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Title 5"/>
          <p:cNvSpPr txBox="1"/>
          <p:nvPr/>
        </p:nvSpPr>
        <p:spPr bwMode="auto">
          <a:xfrm>
            <a:off x="306388" y="4797426"/>
            <a:ext cx="84963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endParaRPr lang="en-US" altLang="en-US" sz="3600" b="1" smtClean="0">
              <a:solidFill>
                <a:srgbClr val="3366CC"/>
              </a:solidFill>
            </a:endParaRPr>
          </a:p>
        </p:txBody>
      </p:sp>
      <p:sp>
        <p:nvSpPr>
          <p:cNvPr id="14339" name="Title 5"/>
          <p:cNvSpPr txBox="1"/>
          <p:nvPr/>
        </p:nvSpPr>
        <p:spPr bwMode="auto">
          <a:xfrm>
            <a:off x="331788" y="5962650"/>
            <a:ext cx="84963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en-US" altLang="en-US" sz="1600">
              <a:solidFill>
                <a:srgbClr val="3366CC"/>
              </a:solidFill>
            </a:endParaRPr>
          </a:p>
          <a:p>
            <a:r>
              <a:rPr lang="en-US" altLang="en-US" sz="1600">
                <a:solidFill>
                  <a:srgbClr val="3366CC"/>
                </a:solidFill>
              </a:rPr>
              <a:t>Prague December 2015</a:t>
            </a:r>
            <a:endParaRPr lang="en-GB" altLang="en-US" sz="1600">
              <a:solidFill>
                <a:srgbClr val="3366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926" y="2632605"/>
            <a:ext cx="1728787" cy="1584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747" y="2618581"/>
            <a:ext cx="1760537" cy="161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388" y="2610644"/>
            <a:ext cx="1611312" cy="161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898" y="2632605"/>
            <a:ext cx="1727200" cy="1619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5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688" y="4229894"/>
            <a:ext cx="16367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8138" y="4225133"/>
            <a:ext cx="169593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0703" y="2610644"/>
            <a:ext cx="1690688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3338" y="4247449"/>
            <a:ext cx="17002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200" y="4224747"/>
            <a:ext cx="1755775" cy="1318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1191" y="4236846"/>
            <a:ext cx="1727245" cy="131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3541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r>
              <a:rPr lang="en-US" altLang="en-US" sz="3200" b="1" smtClean="0">
                <a:solidFill>
                  <a:srgbClr val="3366CC"/>
                </a:solidFill>
              </a:rPr>
              <a:t>								</a:t>
            </a:r>
            <a:r>
              <a:rPr lang="en-US" altLang="en-US" sz="2800" b="1" smtClean="0">
                <a:solidFill>
                  <a:srgbClr val="3366CC"/>
                </a:solidFill>
              </a:rPr>
              <a:t>Public </a:t>
            </a:r>
            <a:r>
              <a:rPr lang="en-US" altLang="en-US" sz="2800" b="1">
                <a:solidFill>
                  <a:srgbClr val="3366CC"/>
                </a:solidFill>
              </a:rPr>
              <a:t>health </a:t>
            </a:r>
            <a:r>
              <a:rPr lang="en-US" altLang="en-US" sz="2800" b="1" smtClean="0">
                <a:solidFill>
                  <a:srgbClr val="3366CC"/>
                </a:solidFill>
              </a:rPr>
              <a:t>initiatives   </a:t>
            </a:r>
            <a:r>
              <a:rPr lang="en-US" altLang="en-US" sz="2800" b="1">
                <a:solidFill>
                  <a:srgbClr val="3366CC"/>
                </a:solidFill>
              </a:rPr>
              <a:t>			</a:t>
            </a:r>
            <a:r>
              <a:rPr lang="en-US" altLang="en-US" sz="2800" b="1" smtClean="0">
                <a:solidFill>
                  <a:srgbClr val="3366CC"/>
                </a:solidFill>
              </a:rPr>
              <a:t>					programmes - achievements </a:t>
            </a:r>
            <a:br>
              <a:rPr lang="en-US" altLang="en-US" sz="2800" b="1" smtClean="0">
                <a:solidFill>
                  <a:srgbClr val="3366CC"/>
                </a:solidFill>
              </a:rPr>
            </a:br>
            <a:r>
              <a:rPr lang="en-US" altLang="en-US" sz="2800" b="1" smtClean="0">
                <a:solidFill>
                  <a:srgbClr val="3366CC"/>
                </a:solidFill>
              </a:rPr>
              <a:t>							and </a:t>
            </a:r>
            <a:r>
              <a:rPr lang="en-US" altLang="en-US" sz="2800" b="1">
                <a:solidFill>
                  <a:srgbClr val="3366CC"/>
                </a:solidFill>
              </a:rPr>
              <a:t>challenges</a:t>
            </a:r>
            <a:br>
              <a:rPr lang="en-GB" altLang="en-US" b="1" smtClean="0">
                <a:solidFill>
                  <a:srgbClr val="3366CC"/>
                </a:solidFill>
              </a:rPr>
            </a:br>
            <a:endParaRPr lang="en-GB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z="2800" b="1" smtClean="0">
                <a:solidFill>
                  <a:srgbClr val="3366CC"/>
                </a:solidFill>
              </a:rPr>
              <a:t>				Achievements public </a:t>
            </a:r>
            <a:r>
              <a:rPr lang="en-US" sz="2800" b="1">
                <a:solidFill>
                  <a:srgbClr val="3366CC"/>
                </a:solidFill>
              </a:rPr>
              <a:t>health </a:t>
            </a:r>
            <a:br>
              <a:rPr lang="en-US" sz="2800" b="1">
                <a:solidFill>
                  <a:srgbClr val="3366CC"/>
                </a:solidFill>
              </a:rPr>
            </a:br>
            <a:r>
              <a:rPr lang="en-US" sz="2800" b="1" smtClean="0">
                <a:solidFill>
                  <a:srgbClr val="3366CC"/>
                </a:solidFill>
              </a:rPr>
              <a:t>					initiatives </a:t>
            </a:r>
            <a:r>
              <a:rPr lang="en-US" sz="2800" b="1">
                <a:solidFill>
                  <a:srgbClr val="3366CC"/>
                </a:solidFill>
              </a:rPr>
              <a:t>programmes</a:t>
            </a:r>
            <a:endParaRPr lang="en-GB" sz="2800" b="1">
              <a:solidFill>
                <a:srgbClr val="3366CC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>
            <a:defPPr>
              <a:defRPr kern="1200" smtId="4294967295"/>
            </a:defPPr>
          </a:lstStyle>
          <a:p>
            <a:pPr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rgbClr val="3366CC"/>
                </a:solidFill>
              </a:rPr>
              <a:t>All projects selected</a:t>
            </a:r>
          </a:p>
          <a:p>
            <a:pPr marL="514350" indent="-514350">
              <a:buFont typeface="+mj-lt"/>
              <a:buAutoNum type="arabicPeriod"/>
            </a:pPr>
            <a:endParaRPr lang="en-US" smtClean="0">
              <a:solidFill>
                <a:srgbClr val="3366CC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rgbClr val="3366CC"/>
                </a:solidFill>
              </a:rPr>
              <a:t>All projects under implementation</a:t>
            </a:r>
          </a:p>
          <a:p>
            <a:pPr marL="0" indent="0">
              <a:buNone/>
            </a:pPr>
            <a:endParaRPr lang="en-US" smtClean="0">
              <a:solidFill>
                <a:srgbClr val="3366CC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rgbClr val="3366CC"/>
                </a:solidFill>
              </a:rPr>
              <a:t>Significant progress towards targets</a:t>
            </a:r>
          </a:p>
          <a:p>
            <a:pPr marL="0" indent="0">
              <a:buNone/>
            </a:pPr>
            <a:endParaRPr lang="en-US" smtClean="0">
              <a:solidFill>
                <a:srgbClr val="3366CC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rgbClr val="3366CC"/>
                </a:solidFill>
              </a:rPr>
              <a:t>Projects stories developing</a:t>
            </a:r>
          </a:p>
          <a:p>
            <a:pPr marL="514350" indent="-514350">
              <a:buFont typeface="+mj-lt"/>
              <a:buAutoNum type="arabicPeriod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35710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z="4800" smtClean="0">
                <a:solidFill>
                  <a:srgbClr val="3366CC"/>
                </a:solidFill>
              </a:rPr>
              <a:t>			State of play</a:t>
            </a:r>
            <a:endParaRPr lang="en-GB" sz="4800">
              <a:solidFill>
                <a:srgbClr val="3366CC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698392"/>
              </p:ext>
            </p:extLst>
          </p:nvPr>
        </p:nvGraphicFramePr>
        <p:xfrm>
          <a:off x="457200" y="1268760"/>
          <a:ext cx="8229600" cy="5328592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22345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0927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603498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US" sz="3600" smtClean="0">
                <a:solidFill>
                  <a:srgbClr val="3366CC"/>
                </a:solidFill>
              </a:rPr>
              <a:t>							How to communicate 									</a:t>
            </a:r>
            <a:r>
              <a:rPr lang="en-US" sz="3200" smtClean="0">
                <a:solidFill>
                  <a:srgbClr val="3366CC"/>
                </a:solidFill>
              </a:rPr>
              <a:t> results*</a:t>
            </a:r>
            <a:endParaRPr lang="en-GB" sz="3200">
              <a:solidFill>
                <a:srgbClr val="3366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en-US" smtClean="0"/>
          </a:p>
          <a:p>
            <a:r>
              <a:rPr lang="en-US" smtClean="0">
                <a:solidFill>
                  <a:srgbClr val="3366CC"/>
                </a:solidFill>
              </a:rPr>
              <a:t>Ways of communicating results - infographics</a:t>
            </a:r>
            <a:endParaRPr lang="en-US">
              <a:solidFill>
                <a:srgbClr val="3366CC"/>
              </a:solidFill>
            </a:endParaRPr>
          </a:p>
          <a:p>
            <a:r>
              <a:rPr lang="en-US" smtClean="0">
                <a:solidFill>
                  <a:srgbClr val="3366CC"/>
                </a:solidFill>
              </a:rPr>
              <a:t>Ad hoc collection of data between annual Reports </a:t>
            </a:r>
            <a:r>
              <a:rPr lang="en-US">
                <a:solidFill>
                  <a:srgbClr val="3366CC"/>
                </a:solidFill>
              </a:rPr>
              <a:t>s</a:t>
            </a:r>
            <a:r>
              <a:rPr lang="en-US" smtClean="0">
                <a:solidFill>
                  <a:srgbClr val="3366CC"/>
                </a:solidFill>
              </a:rPr>
              <a:t>how significant progress towards targets </a:t>
            </a:r>
          </a:p>
          <a:p>
            <a:r>
              <a:rPr lang="en-US">
                <a:solidFill>
                  <a:srgbClr val="3366CC"/>
                </a:solidFill>
              </a:rPr>
              <a:t>E</a:t>
            </a:r>
            <a:r>
              <a:rPr lang="en-US" smtClean="0">
                <a:solidFill>
                  <a:srgbClr val="3366CC"/>
                </a:solidFill>
              </a:rPr>
              <a:t>xpected results</a:t>
            </a:r>
          </a:p>
          <a:p>
            <a:endParaRPr lang="en-US">
              <a:solidFill>
                <a:srgbClr val="3366CC"/>
              </a:solidFill>
            </a:endParaRPr>
          </a:p>
          <a:p>
            <a:pPr marL="0" indent="0">
              <a:buNone/>
            </a:pPr>
            <a:r>
              <a:rPr lang="en-US" smtClean="0">
                <a:solidFill>
                  <a:srgbClr val="3366CC"/>
                </a:solidFill>
              </a:rPr>
              <a:t>*Non-official data – only preliminary indicative results</a:t>
            </a:r>
            <a:endParaRPr lang="en-GB">
              <a:solidFill>
                <a:srgbClr val="33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72572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763" y="6057900"/>
            <a:ext cx="9144001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763" y="0"/>
            <a:ext cx="9144001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73791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5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83300"/>
            <a:ext cx="91440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2700"/>
            <a:ext cx="91440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28826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579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251214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98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579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27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6784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2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579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063897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91238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80475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579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73764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>
                <a:solidFill>
                  <a:srgbClr val="3366CC"/>
                </a:solidFill>
              </a:rPr>
              <a:t>Challenges</a:t>
            </a:r>
            <a:endParaRPr lang="en-GB">
              <a:solidFill>
                <a:srgbClr val="3366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 smtClean="0"/>
          </a:p>
          <a:p>
            <a:r>
              <a:rPr lang="en-US" sz="2800" smtClean="0">
                <a:solidFill>
                  <a:srgbClr val="3366CC"/>
                </a:solidFill>
              </a:rPr>
              <a:t>Disbursement rates bilateral funds</a:t>
            </a:r>
          </a:p>
          <a:p>
            <a:endParaRPr lang="en-US" sz="2800" smtClean="0">
              <a:solidFill>
                <a:srgbClr val="3366CC"/>
              </a:solidFill>
            </a:endParaRPr>
          </a:p>
          <a:p>
            <a:r>
              <a:rPr lang="en-US" sz="2800" smtClean="0">
                <a:solidFill>
                  <a:srgbClr val="3366CC"/>
                </a:solidFill>
              </a:rPr>
              <a:t>Time</a:t>
            </a:r>
          </a:p>
          <a:p>
            <a:endParaRPr lang="en-US" sz="2800" smtClean="0">
              <a:solidFill>
                <a:srgbClr val="3366CC"/>
              </a:solidFill>
            </a:endParaRPr>
          </a:p>
          <a:p>
            <a:r>
              <a:rPr lang="en-US" sz="2800" smtClean="0">
                <a:solidFill>
                  <a:srgbClr val="3366CC"/>
                </a:solidFill>
              </a:rPr>
              <a:t>Communicating results and telling the stories</a:t>
            </a:r>
          </a:p>
          <a:p>
            <a:endParaRPr lang="en-US" sz="2800" smtClean="0">
              <a:solidFill>
                <a:srgbClr val="3366CC"/>
              </a:solidFill>
            </a:endParaRPr>
          </a:p>
          <a:p>
            <a:r>
              <a:rPr lang="en-US" sz="2800" smtClean="0">
                <a:solidFill>
                  <a:srgbClr val="3366CC"/>
                </a:solidFill>
              </a:rPr>
              <a:t>Evaluating results and lessons learned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046432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/>
          <p:cNvSpPr/>
          <p:nvPr/>
        </p:nvSpPr>
        <p:spPr>
          <a:xfrm>
            <a:off x="3275856" y="404664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algn="ctr" eaLnBrk="1" hangingPunct="1">
              <a:defRPr/>
            </a:pPr>
            <a:r>
              <a:rPr lang="nb-NO" sz="2400" b="1">
                <a:solidFill>
                  <a:srgbClr val="3366C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Disbursement Rate </a:t>
            </a:r>
          </a:p>
          <a:p>
            <a:pPr algn="ctr" eaLnBrk="1" hangingPunct="1">
              <a:defRPr/>
            </a:pPr>
            <a:r>
              <a:rPr lang="nb-NO" sz="2000" b="1" smtClean="0">
                <a:solidFill>
                  <a:srgbClr val="3366C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Bilateral </a:t>
            </a:r>
            <a:r>
              <a:rPr lang="nb-NO" sz="2000" b="1" smtClean="0">
                <a:solidFill>
                  <a:srgbClr val="3366C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 Health</a:t>
            </a:r>
            <a:endParaRPr lang="nb-NO" sz="2000" b="1">
              <a:solidFill>
                <a:srgbClr val="3366C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583450376"/>
              </p:ext>
            </p:extLst>
          </p:nvPr>
        </p:nvGraphicFramePr>
        <p:xfrm>
          <a:off x="3995936" y="2492896"/>
          <a:ext cx="4824536" cy="331236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676605088"/>
              </p:ext>
            </p:extLst>
          </p:nvPr>
        </p:nvGraphicFramePr>
        <p:xfrm>
          <a:off x="251520" y="2492896"/>
          <a:ext cx="4248472" cy="331236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83968" y="285293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1200" smtClean="0"/>
              <a:t>December 2015</a:t>
            </a:r>
            <a:endParaRPr lang="en-GB" sz="12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z="2400" smtClean="0">
                <a:solidFill>
                  <a:srgbClr val="3366CC"/>
                </a:solidFill>
              </a:rPr>
              <a:t>					</a:t>
            </a:r>
            <a:r>
              <a:rPr lang="en-GB" sz="2400" b="1" smtClean="0">
                <a:solidFill>
                  <a:srgbClr val="3366CC"/>
                </a:solidFill>
              </a:rPr>
              <a:t>Number of projects with partners </a:t>
            </a:r>
            <a:br>
              <a:rPr lang="en-GB" sz="2400" b="1" smtClean="0">
                <a:solidFill>
                  <a:srgbClr val="3366CC"/>
                </a:solidFill>
              </a:rPr>
            </a:br>
            <a:r>
              <a:rPr lang="en-GB" sz="2400" b="1" smtClean="0">
                <a:solidFill>
                  <a:srgbClr val="3366CC"/>
                </a:solidFill>
              </a:rPr>
              <a:t>                              in Donor States</a:t>
            </a:r>
            <a:br>
              <a:rPr lang="en-GB" sz="2800" smtClean="0">
                <a:solidFill>
                  <a:srgbClr val="3366CC"/>
                </a:solidFill>
              </a:rPr>
            </a:br>
            <a:endParaRPr lang="en-GB" sz="2800">
              <a:solidFill>
                <a:srgbClr val="3366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88401973"/>
              </p:ext>
            </p:extLst>
          </p:nvPr>
        </p:nvGraphicFramePr>
        <p:xfrm>
          <a:off x="971600" y="1772816"/>
          <a:ext cx="6840760" cy="439248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181631153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z="2800" smtClean="0">
                <a:solidFill>
                  <a:srgbClr val="3366CC"/>
                </a:solidFill>
              </a:rPr>
              <a:t>					Comparison</a:t>
            </a:r>
            <a:r>
              <a:rPr lang="en-GB" sz="2800" baseline="0" smtClean="0">
                <a:solidFill>
                  <a:srgbClr val="3366CC"/>
                </a:solidFill>
              </a:rPr>
              <a:t> of number </a:t>
            </a:r>
            <a:br>
              <a:rPr lang="en-GB" sz="2800" baseline="0" smtClean="0">
                <a:solidFill>
                  <a:srgbClr val="3366CC"/>
                </a:solidFill>
              </a:rPr>
            </a:br>
            <a:r>
              <a:rPr lang="en-GB" sz="2800" baseline="0" smtClean="0">
                <a:solidFill>
                  <a:srgbClr val="3366CC"/>
                </a:solidFill>
              </a:rPr>
              <a:t>					of projects by sector code</a:t>
            </a:r>
            <a:br>
              <a:rPr lang="en-GB" sz="2800" baseline="0" smtClean="0">
                <a:solidFill>
                  <a:srgbClr val="3366CC"/>
                </a:solidFill>
              </a:rPr>
            </a:br>
            <a:endParaRPr lang="en-GB" sz="2800">
              <a:solidFill>
                <a:srgbClr val="3366CC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166314"/>
              </p:ext>
            </p:extLst>
          </p:nvPr>
        </p:nvGraphicFramePr>
        <p:xfrm>
          <a:off x="457200" y="1844675"/>
          <a:ext cx="8229600" cy="428148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3005116105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 defTabSz="914400"/>
            <a:r>
              <a:rPr lang="en-US" altLang="en-US" sz="3600" smtClean="0">
                <a:solidFill>
                  <a:srgbClr val="3366CC"/>
                </a:solidFill>
                <a:latin typeface="Calibri" pitchFamily="34" charset="0"/>
                <a:cs typeface="+mn-cs"/>
              </a:rPr>
              <a:t>		</a:t>
            </a:r>
            <a:r>
              <a:rPr lang="en-US" altLang="en-US" sz="3600" smtClean="0">
                <a:solidFill>
                  <a:srgbClr val="4F81BD"/>
                </a:solidFill>
                <a:latin typeface="Calibri" pitchFamily="34" charset="0"/>
                <a:cs typeface="+mn-cs"/>
              </a:rPr>
              <a:t>Telling </a:t>
            </a:r>
            <a:r>
              <a:rPr lang="en-US" altLang="en-US" sz="3600">
                <a:solidFill>
                  <a:srgbClr val="4F81BD"/>
                </a:solidFill>
                <a:latin typeface="Calibri" pitchFamily="34" charset="0"/>
                <a:cs typeface="+mn-cs"/>
              </a:rPr>
              <a:t>the stories!</a:t>
            </a:r>
            <a:br>
              <a:rPr lang="en-GB" altLang="en-US" sz="3600">
                <a:solidFill>
                  <a:srgbClr val="4F81BD"/>
                </a:solidFill>
                <a:latin typeface="Calibri" pitchFamily="34" charset="0"/>
                <a:cs typeface="+mn-cs"/>
              </a:rPr>
            </a:br>
            <a:endParaRPr lang="en-GB" altLang="en-US" smtClean="0"/>
          </a:p>
        </p:txBody>
      </p:sp>
      <p:pic>
        <p:nvPicPr>
          <p:cNvPr id="19459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975" y="1628775"/>
            <a:ext cx="6480175" cy="4852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457200" y="2205038"/>
            <a:ext cx="1666875" cy="28007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US" altLang="en-US" sz="4400" smtClean="0">
                <a:solidFill>
                  <a:schemeClr val="accent1"/>
                </a:solidFill>
              </a:rPr>
              <a:t>We need your input!</a:t>
            </a:r>
            <a:endParaRPr lang="en-GB" altLang="en-US" sz="440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3563938" y="260350"/>
            <a:ext cx="53276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Tx/>
              <a:buFont typeface="Times New Roman" panose="02020603050405020304" pitchFamily="18" charset="0"/>
              <a:buNone/>
            </a:pPr>
            <a:r>
              <a:rPr lang="en-US" altLang="en-US" sz="4400">
                <a:solidFill>
                  <a:srgbClr val="3366CC"/>
                </a:solidFill>
              </a:rPr>
              <a:t>Next period</a:t>
            </a:r>
            <a:endParaRPr lang="en-GB" altLang="en-US" sz="4400">
              <a:solidFill>
                <a:srgbClr val="3366CC"/>
              </a:solidFill>
            </a:endParaRPr>
          </a:p>
        </p:txBody>
      </p:sp>
      <p:graphicFrame>
        <p:nvGraphicFramePr>
          <p:cNvPr id="2" name="Diagram 1"/>
          <p:cNvGraphicFramePr/>
          <p:nvPr/>
        </p:nvGraphicFramePr>
        <p:xfrm>
          <a:off x="251520" y="1412776"/>
          <a:ext cx="8568952" cy="4896544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25604" name="TextBox 2"/>
          <p:cNvSpPr txBox="1">
            <a:spLocks noChangeArrowheads="1"/>
          </p:cNvSpPr>
          <p:nvPr/>
        </p:nvSpPr>
        <p:spPr bwMode="auto">
          <a:xfrm>
            <a:off x="395288" y="2924175"/>
            <a:ext cx="13684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Negotiations with the EU</a:t>
            </a:r>
            <a:endParaRPr lang="en-GB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723900" y="2514600"/>
            <a:ext cx="775970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GB" altLang="en-US" sz="3600">
                <a:solidFill>
                  <a:schemeClr val="tx2"/>
                </a:solidFill>
                <a:latin typeface="Verdana" pitchFamily="34" charset="0"/>
              </a:rPr>
              <a:t>www.</a:t>
            </a:r>
            <a:r>
              <a:rPr lang="en-GB" altLang="en-US" sz="3600" b="1">
                <a:solidFill>
                  <a:schemeClr val="tx2"/>
                </a:solidFill>
                <a:latin typeface="Verdana" pitchFamily="34" charset="0"/>
              </a:rPr>
              <a:t>eeagrants</a:t>
            </a:r>
            <a:r>
              <a:rPr lang="en-GB" altLang="en-US" sz="3600">
                <a:solidFill>
                  <a:schemeClr val="tx2"/>
                </a:solidFill>
                <a:latin typeface="Verdana" pitchFamily="34" charset="0"/>
              </a:rPr>
              <a:t>.org </a:t>
            </a:r>
            <a:br>
              <a:rPr lang="en-GB" altLang="en-US" sz="3600">
                <a:solidFill>
                  <a:schemeClr val="tx2"/>
                </a:solidFill>
                <a:latin typeface="Verdana" pitchFamily="34" charset="0"/>
              </a:rPr>
            </a:br>
            <a:br>
              <a:rPr lang="en-GB" altLang="en-US" sz="2800">
                <a:solidFill>
                  <a:schemeClr val="tx2"/>
                </a:solidFill>
                <a:latin typeface="Verdana" pitchFamily="34" charset="0"/>
              </a:rPr>
            </a:b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www.</a:t>
            </a:r>
            <a:r>
              <a:rPr lang="en-GB" altLang="en-US" sz="2000" b="1">
                <a:solidFill>
                  <a:schemeClr val="tx2"/>
                </a:solidFill>
                <a:latin typeface="Verdana" pitchFamily="34" charset="0"/>
              </a:rPr>
              <a:t>facebook</a:t>
            </a: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.com/EEANorwayGrants</a:t>
            </a:r>
            <a:br>
              <a:rPr lang="en-GB" altLang="en-US" sz="2000">
                <a:solidFill>
                  <a:schemeClr val="tx2"/>
                </a:solidFill>
                <a:latin typeface="Verdana" pitchFamily="34" charset="0"/>
              </a:rPr>
            </a:b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www.</a:t>
            </a:r>
            <a:r>
              <a:rPr lang="en-GB" altLang="en-US" sz="2000" b="1">
                <a:solidFill>
                  <a:schemeClr val="tx2"/>
                </a:solidFill>
                <a:latin typeface="Verdana" pitchFamily="34" charset="0"/>
              </a:rPr>
              <a:t>twitter</a:t>
            </a: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.com/EEANorwayGrants</a:t>
            </a:r>
            <a:br>
              <a:rPr lang="en-GB" altLang="en-US" sz="2000">
                <a:solidFill>
                  <a:schemeClr val="tx2"/>
                </a:solidFill>
                <a:latin typeface="Verdana" pitchFamily="34" charset="0"/>
              </a:rPr>
            </a:b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www.</a:t>
            </a:r>
            <a:r>
              <a:rPr lang="en-GB" altLang="en-US" sz="2000" b="1">
                <a:solidFill>
                  <a:schemeClr val="tx2"/>
                </a:solidFill>
                <a:latin typeface="Verdana" pitchFamily="34" charset="0"/>
              </a:rPr>
              <a:t>youtube</a:t>
            </a: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.com/EEANorwayGrants</a:t>
            </a:r>
            <a:endParaRPr lang="en-US" altLang="en-US" sz="200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  <a:tileRect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  <a:tileRect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  <a:tileRect/>
      </a:gradFill>
    </a:bgFillStyleLst>
  </a:fmtScheme>
</a:themeOverrid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2015-12-17T16:34:58.116</cp:lastPrinted>
  <dcterms:created xsi:type="dcterms:W3CDTF">2015-12-17T16:34:58Z</dcterms:created>
  <dcterms:modified xsi:type="dcterms:W3CDTF">2015-12-17T16:34:58Z</dcterms:modified>
</cp:coreProperties>
</file>