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58" r:id="rId6"/>
    <p:sldId id="259" r:id="rId7"/>
    <p:sldId id="267" r:id="rId8"/>
    <p:sldId id="261" r:id="rId9"/>
    <p:sldId id="263" r:id="rId10"/>
    <p:sldId id="262" r:id="rId11"/>
    <p:sldId id="266" r:id="rId12"/>
    <p:sldId id="268" r:id="rId13"/>
    <p:sldId id="269" r:id="rId14"/>
    <p:sldId id="276" r:id="rId15"/>
    <p:sldId id="270" r:id="rId16"/>
    <p:sldId id="277" r:id="rId17"/>
    <p:sldId id="278" r:id="rId18"/>
    <p:sldId id="271" r:id="rId19"/>
    <p:sldId id="272" r:id="rId20"/>
    <p:sldId id="273" r:id="rId21"/>
    <p:sldId id="279" r:id="rId22"/>
    <p:sldId id="274" r:id="rId23"/>
    <p:sldId id="280" r:id="rId24"/>
    <p:sldId id="281" r:id="rId25"/>
    <p:sldId id="282" r:id="rId26"/>
    <p:sldId id="275" r:id="rId27"/>
  </p:sldIdLst>
  <p:sldSz cx="9144000" cy="6858000" type="screen4x3"/>
  <p:notesSz cx="6799263" cy="9929813"/>
  <p:custDataLst>
    <p:tags r:id="rId28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Sovová Šárka Mgr." initials="SŠ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1" autoAdjust="0"/>
    <p:restoredTop sz="94660"/>
  </p:normalViewPr>
  <p:slideViewPr>
    <p:cSldViewPr snapToGrid="0" snapToObjects="1">
      <p:cViewPr>
        <p:scale>
          <a:sx n="114" d="100"/>
          <a:sy n="114" d="100"/>
        </p:scale>
        <p:origin x="-165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2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381800552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27/11/2015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image" Target="../media/image1.gif" /><Relationship Id="rId8" Type="http://schemas.openxmlformats.org/officeDocument/2006/relationships/image" Target="../media/image2.gif" /><Relationship Id="rId9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slideLayout" Target="../slideLayouts/slideLayout16.xml" /><Relationship Id="rId11" Type="http://schemas.openxmlformats.org/officeDocument/2006/relationships/slideLayout" Target="../slideLayouts/slideLayout17.xml" /><Relationship Id="rId12" Type="http://schemas.openxmlformats.org/officeDocument/2006/relationships/image" Target="../media/image1.gi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2.xml" /><Relationship Id="rId7" Type="http://schemas.openxmlformats.org/officeDocument/2006/relationships/slideLayout" Target="../slideLayouts/slideLayout13.xml" /><Relationship Id="rId8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96" r:id="rId6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zdrowie.gov.pl/strona-219-English_version_EEA_and_Norway_Grants_.html" TargetMode="External" /><Relationship Id="rId3" Type="http://schemas.openxmlformats.org/officeDocument/2006/relationships/hyperlink" Target="http://www.inequalities.mz.gov.pl/" TargetMode="External" /><Relationship Id="rId4" Type="http://schemas.openxmlformats.org/officeDocument/2006/relationships/hyperlink" Target="http://fbr.zdrowie.gov.pl/fbr_zdrowie/index.php?page=start-en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7184528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pl-PL" sz="3200" smtClean="0">
                <a:latin typeface="Verdana" pitchFamily="34" charset="0"/>
              </a:rPr>
              <a:t>PL 07 </a:t>
            </a:r>
            <a:r>
              <a:rPr lang="en-US" sz="3200">
                <a:latin typeface="Verdana" pitchFamily="34" charset="0"/>
              </a:rPr>
              <a:t>Development and better adaptation of health care to demographic and epidemiological trends</a:t>
            </a:r>
            <a:endParaRPr lang="pl-PL" sz="3200" smtClean="0">
              <a:latin typeface="Verdana" pitchFamily="34" charset="0"/>
            </a:endParaRPr>
          </a:p>
          <a:p>
            <a:r>
              <a:rPr lang="cs-CZ" sz="3200" smtClean="0">
                <a:latin typeface="Verdana" pitchFamily="34" charset="0"/>
              </a:rPr>
              <a:t>POLAND</a:t>
            </a:r>
          </a:p>
          <a:p>
            <a:endParaRPr lang="fr-FR" sz="3200"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819174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pl-PL" smtClean="0">
                <a:latin typeface="Verdana" pitchFamily="34" charset="0"/>
              </a:rPr>
              <a:t>Małgorzata Zadorożna</a:t>
            </a:r>
            <a:r>
              <a:rPr lang="fr-FR" smtClean="0">
                <a:latin typeface="Verdana" pitchFamily="34" charset="0"/>
              </a:rPr>
              <a:t>,</a:t>
            </a:r>
            <a:r>
              <a:rPr lang="pl-PL" smtClean="0">
                <a:latin typeface="Verdana" pitchFamily="34" charset="0"/>
              </a:rPr>
              <a:t> Deputy Director,</a:t>
            </a:r>
            <a:r>
              <a:rPr lang="fr-FR" smtClean="0">
                <a:latin typeface="Verdana" pitchFamily="34" charset="0"/>
              </a:rPr>
              <a:t> </a:t>
            </a:r>
            <a:r>
              <a:rPr lang="pl-PL" smtClean="0">
                <a:latin typeface="Verdana" pitchFamily="34" charset="0"/>
              </a:rPr>
              <a:t>Ministry of Health</a:t>
            </a:r>
            <a:endParaRPr lang="cs-CZ" smtClean="0">
              <a:latin typeface="Verdana" pitchFamily="34" charset="0"/>
            </a:endParaRPr>
          </a:p>
          <a:p>
            <a:endParaRPr lang="fr-FR">
              <a:latin typeface="Verdana" pitchFamily="34" charset="0"/>
            </a:endParaRPr>
          </a:p>
          <a:p>
            <a:r>
              <a:rPr lang="cs-CZ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Overview of the programmes in PA13 &amp; PA27, EEA &amp; Norway Grants 2009-2014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41088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u="sng" smtClean="0"/>
              <a:t>Amelioration </a:t>
            </a:r>
            <a:r>
              <a:rPr lang="en-US" sz="2400" u="sng"/>
              <a:t>of perinatal care</a:t>
            </a:r>
            <a:r>
              <a:rPr lang="en-US" sz="2400"/>
              <a:t> – preventive services, diagnostics and treatment with a view to increase the number of births</a:t>
            </a:r>
            <a:endParaRPr lang="pl-PL" sz="2400"/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u="sng" smtClean="0"/>
              <a:t>Better </a:t>
            </a:r>
            <a:r>
              <a:rPr lang="en-US" sz="2400" u="sng"/>
              <a:t>adaptation of health care</a:t>
            </a:r>
            <a:r>
              <a:rPr lang="pl-PL" sz="2400" u="sng"/>
              <a:t> system</a:t>
            </a:r>
            <a:r>
              <a:rPr lang="en-US" sz="2400"/>
              <a:t> in order to meet </a:t>
            </a:r>
            <a:r>
              <a:rPr lang="pl-PL" sz="2400"/>
              <a:t>the </a:t>
            </a:r>
            <a:r>
              <a:rPr lang="en-US" sz="2400"/>
              <a:t>needs of fast-growing population of chronically-ill and dependant elderly persons</a:t>
            </a:r>
            <a:endParaRPr lang="pl-PL" sz="2400"/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u="sng" smtClean="0"/>
              <a:t>Cancer </a:t>
            </a:r>
            <a:r>
              <a:rPr lang="en-US" sz="2400" u="sng"/>
              <a:t>prevention </a:t>
            </a:r>
            <a:r>
              <a:rPr lang="en-US" sz="2400"/>
              <a:t>aimed at reducing cancer morbidity and mortality indicator in Poland</a:t>
            </a:r>
            <a:endParaRPr lang="pl-PL" sz="2400"/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804231" y="625339"/>
            <a:ext cx="5495026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/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3154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number of projects according the scope of intervention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n-US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melioration of perinatal care </a:t>
            </a: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pl-PL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lang="pl-PL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etter adaptation of health care </a:t>
            </a: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system - </a:t>
            </a:r>
            <a:r>
              <a:rPr lang="pl-PL" sz="24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</a:t>
            </a:r>
            <a:endParaRPr lang="pl-PL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ancer prevention</a:t>
            </a:r>
            <a:r>
              <a:rPr lang="pl-PL" sz="24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- 5</a:t>
            </a: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cs-CZ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4281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399" y="2224521"/>
            <a:ext cx="712946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</a:rPr>
              <a:t>Two stage assesment employed during calls -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formal review and content-related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appraisal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Formal review </a:t>
            </a:r>
            <a:r>
              <a:rPr lang="pl-PL" sz="2000" smtClean="0">
                <a:latin typeface="Verdana" pitchFamily="34" charset="0"/>
              </a:rPr>
              <a:t>was</a:t>
            </a:r>
            <a:r>
              <a:rPr lang="en-US" sz="2000" smtClean="0">
                <a:latin typeface="Verdana" pitchFamily="34" charset="0"/>
              </a:rPr>
              <a:t> </a:t>
            </a:r>
            <a:r>
              <a:rPr lang="en-US" sz="2000">
                <a:latin typeface="Verdana" pitchFamily="34" charset="0"/>
              </a:rPr>
              <a:t>carried out by the Formal Review </a:t>
            </a:r>
            <a:r>
              <a:rPr lang="en-US" sz="2000" smtClean="0">
                <a:latin typeface="Verdana" pitchFamily="34" charset="0"/>
              </a:rPr>
              <a:t>Team</a:t>
            </a:r>
            <a:r>
              <a:rPr lang="pl-PL" sz="2000" smtClean="0">
                <a:latin typeface="Verdana" pitchFamily="34" charset="0"/>
              </a:rPr>
              <a:t> (internal)</a:t>
            </a:r>
            <a:r>
              <a:rPr lang="en-US" sz="2000" smtClean="0">
                <a:latin typeface="Verdana" pitchFamily="34" charset="0"/>
              </a:rPr>
              <a:t>. </a:t>
            </a:r>
            <a:endParaRPr lang="en-US" sz="2000">
              <a:latin typeface="Verdana" pitchFamily="34" charset="0"/>
            </a:endParaRPr>
          </a:p>
          <a:p>
            <a:endParaRPr lang="en-US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Content-related appraisal of each application </a:t>
            </a:r>
            <a:r>
              <a:rPr lang="pl-PL" sz="2000" smtClean="0">
                <a:latin typeface="Verdana" pitchFamily="34" charset="0"/>
              </a:rPr>
              <a:t>wa</a:t>
            </a:r>
            <a:r>
              <a:rPr lang="en-US" sz="2000" smtClean="0">
                <a:latin typeface="Verdana" pitchFamily="34" charset="0"/>
              </a:rPr>
              <a:t>s </a:t>
            </a:r>
            <a:r>
              <a:rPr lang="en-US" sz="2000">
                <a:latin typeface="Verdana" pitchFamily="34" charset="0"/>
              </a:rPr>
              <a:t>carried out by the Content-Related Appraisal Team </a:t>
            </a:r>
            <a:r>
              <a:rPr lang="en-US" sz="2000" smtClean="0">
                <a:latin typeface="Verdana" pitchFamily="34" charset="0"/>
              </a:rPr>
              <a:t>(</a:t>
            </a:r>
            <a:r>
              <a:rPr lang="pl-PL" sz="2000" smtClean="0">
                <a:latin typeface="Verdana" pitchFamily="34" charset="0"/>
              </a:rPr>
              <a:t>external experts</a:t>
            </a:r>
            <a:r>
              <a:rPr lang="en-US" sz="2000" smtClean="0">
                <a:latin typeface="Verdana" pitchFamily="34" charset="0"/>
              </a:rPr>
              <a:t>).</a:t>
            </a:r>
            <a:endParaRPr lang="pl-PL" sz="2000" smtClean="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</a:rPr>
              <a:t>Two separate sets of selection criteria. 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pl-PL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criteria</a:t>
            </a:r>
          </a:p>
          <a:p>
            <a:pPr marL="342900" indent="-342900"/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(in the area of </a:t>
            </a: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health</a:t>
            </a:r>
          </a:p>
          <a:p>
            <a:pPr marL="342900" indent="-342900"/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initiatives) </a:t>
            </a:r>
            <a:endParaRPr lang="en-US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4469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313543"/>
            <a:ext cx="6984695" cy="3477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 call hase been announced – lasted between </a:t>
            </a:r>
            <a:r>
              <a:rPr lang="pl-PL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15.03.2013 – </a:t>
            </a:r>
            <a:r>
              <a:rPr lang="pl-PL" sz="2000" smtClean="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28.06.2013</a:t>
            </a: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Astonished by response – </a:t>
            </a:r>
            <a:r>
              <a:rPr lang="pl-PL" sz="2000" smtClean="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585 applications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submitted</a:t>
            </a:r>
            <a:endParaRPr lang="pl-PL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ranked list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applications was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submitted to the Selection Committee. 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Committee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ranked list and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list of recommended projects to the Programme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Operator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agreements have been signed</a:t>
            </a: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6784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158807"/>
            <a:ext cx="7129463" cy="4955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implementation of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rojects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which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carried out throughout the country including rural areas,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already started. Most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roject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 pursued in the Malopolska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rovince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Wielkopolska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Province (7 in each)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Projects with partners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4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roject entitled: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„Enlargement and reconstruction of building No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designed for elderly and chronically ill patients”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being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implemented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partnership with a Norwegian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entity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hospital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owned by a non-profit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organisation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1"/>
            <a:r>
              <a:rPr lang="pl-PL" smtClean="0">
                <a:latin typeface="Verdana" pitchFamily="34" charset="0"/>
              </a:rPr>
              <a:t> </a:t>
            </a:r>
            <a:endParaRPr lang="pl-PL">
              <a:latin typeface="Verdana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cs-CZ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9060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737652"/>
            <a:ext cx="7620000" cy="56323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pl-PL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Parents in Lodz region gained tangible support in the most difficult of times</a:t>
            </a:r>
          </a:p>
          <a:p>
            <a:pPr algn="just"/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First in central Poland, second nationwide Perinatal Palliative Care Center has been established with the use of Norwegian grants. </a:t>
            </a:r>
          </a:p>
          <a:p>
            <a:pPr algn="just"/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Parents of children with lethal disorders may expect </a:t>
            </a:r>
            <a:b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</a:b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a multidisciplinary assistance  including psychological care, at the privacy of their homes or at the stationary hospice.</a:t>
            </a:r>
          </a:p>
          <a:p>
            <a:pPr algn="just"/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algn="just"/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What is more, 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f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unding provided contributes to enhancement of professionalism of healthcare by offering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 Perinatal 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Palliative 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C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are trainings and workshops to the medical staff.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fr-FR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769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7184528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pl-PL" sz="3200" smtClean="0">
                <a:latin typeface="Verdana" pitchFamily="34" charset="0"/>
              </a:rPr>
              <a:t>PL 13 Reducing social inequalities in health</a:t>
            </a:r>
          </a:p>
          <a:p>
            <a:r>
              <a:rPr lang="cs-CZ" sz="3200" smtClean="0">
                <a:latin typeface="Verdana" pitchFamily="34" charset="0"/>
              </a:rPr>
              <a:t>POLAND</a:t>
            </a:r>
          </a:p>
          <a:p>
            <a:endParaRPr lang="fr-FR" sz="3200"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819174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endParaRPr lang="pl-PL" smtClean="0">
              <a:latin typeface="Verdana" pitchFamily="34" charset="0"/>
            </a:endParaRPr>
          </a:p>
          <a:p>
            <a:endParaRPr lang="fr-FR">
              <a:latin typeface="Verdana" pitchFamily="34" charset="0"/>
            </a:endParaRPr>
          </a:p>
          <a:p>
            <a:r>
              <a:rPr lang="cs-CZ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Overview of the programmes in PA27, Norway Grants 2009-2014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8988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21" y="1506776"/>
            <a:ext cx="7961376" cy="503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8245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041093" y="2490097"/>
            <a:ext cx="6208005" cy="33855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pl-PL" b="1">
                <a:solidFill>
                  <a:srgbClr val="376092"/>
                </a:solidFill>
                <a:latin typeface="Verdana" pitchFamily="34" charset="0"/>
              </a:rPr>
              <a:t>TITLE: </a:t>
            </a:r>
            <a:r>
              <a:rPr lang="pl-PL">
                <a:latin typeface="Verdana" pitchFamily="34" charset="0"/>
              </a:rPr>
              <a:t>Reducing social inequalities in health</a:t>
            </a:r>
          </a:p>
          <a:p>
            <a:endParaRPr lang="pl-PL" sz="1600" i="1">
              <a:latin typeface="Verdana" pitchFamily="34" charset="0"/>
            </a:endParaRPr>
          </a:p>
          <a:p>
            <a:r>
              <a:rPr lang="pl-PL" b="1">
                <a:solidFill>
                  <a:srgbClr val="376092"/>
                </a:solidFill>
                <a:latin typeface="Verdana" pitchFamily="34" charset="0"/>
              </a:rPr>
              <a:t>AIM: </a:t>
            </a:r>
            <a:r>
              <a:rPr lang="pl-PL" b="1" smtClean="0">
                <a:solidFill>
                  <a:srgbClr val="376092"/>
                </a:solidFill>
                <a:latin typeface="Verdana" pitchFamily="34" charset="0"/>
              </a:rPr>
              <a:t>	</a:t>
            </a:r>
            <a:r>
              <a:rPr lang="en-US" smtClean="0">
                <a:latin typeface="Verdana" pitchFamily="34" charset="0"/>
              </a:rPr>
              <a:t>Improvement </a:t>
            </a:r>
            <a:r>
              <a:rPr lang="en-US">
                <a:latin typeface="Verdana" pitchFamily="34" charset="0"/>
              </a:rPr>
              <a:t>of health and health-related </a:t>
            </a:r>
            <a:r>
              <a:rPr lang="pl-PL" smtClean="0">
                <a:latin typeface="Verdana" pitchFamily="34" charset="0"/>
              </a:rPr>
              <a:t>			</a:t>
            </a:r>
            <a:r>
              <a:rPr lang="en-US" smtClean="0">
                <a:latin typeface="Verdana" pitchFamily="34" charset="0"/>
              </a:rPr>
              <a:t>quality </a:t>
            </a:r>
            <a:r>
              <a:rPr lang="en-US">
                <a:latin typeface="Verdana" pitchFamily="34" charset="0"/>
              </a:rPr>
              <a:t>of life of the population and </a:t>
            </a:r>
            <a:r>
              <a:rPr lang="pl-PL" smtClean="0">
                <a:latin typeface="Verdana" pitchFamily="34" charset="0"/>
              </a:rPr>
              <a:t>				</a:t>
            </a:r>
            <a:r>
              <a:rPr lang="en-US" smtClean="0">
                <a:latin typeface="Verdana" pitchFamily="34" charset="0"/>
              </a:rPr>
              <a:t>reduction of </a:t>
            </a:r>
            <a:r>
              <a:rPr lang="en-US">
                <a:latin typeface="Verdana" pitchFamily="34" charset="0"/>
              </a:rPr>
              <a:t>inequalities in health</a:t>
            </a:r>
            <a:r>
              <a:rPr lang="pl-PL">
                <a:latin typeface="Verdana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>
              <a:latin typeface="Verdana" pitchFamily="34" charset="0"/>
            </a:endParaRPr>
          </a:p>
          <a:p>
            <a:r>
              <a:rPr lang="pl-PL" b="1">
                <a:solidFill>
                  <a:srgbClr val="376092"/>
                </a:solidFill>
                <a:latin typeface="Verdana" pitchFamily="34" charset="0"/>
              </a:rPr>
              <a:t>Outcomes: </a:t>
            </a:r>
          </a:p>
          <a:p>
            <a:pPr lvl="2"/>
            <a:r>
              <a:rPr lang="pl-PL" smtClean="0">
                <a:latin typeface="Verdana" pitchFamily="34" charset="0"/>
              </a:rPr>
              <a:t>-Cross-sectoral </a:t>
            </a:r>
            <a:r>
              <a:rPr lang="pl-PL">
                <a:latin typeface="Verdana" pitchFamily="34" charset="0"/>
              </a:rPr>
              <a:t>strategy for reducing social inequalities in </a:t>
            </a:r>
            <a:r>
              <a:rPr lang="pl-PL" smtClean="0">
                <a:latin typeface="Verdana" pitchFamily="34" charset="0"/>
              </a:rPr>
              <a:t>health </a:t>
            </a:r>
            <a:endParaRPr lang="pl-PL">
              <a:latin typeface="Verdana" pitchFamily="34" charset="0"/>
            </a:endParaRPr>
          </a:p>
          <a:p>
            <a:pPr lvl="2"/>
            <a:r>
              <a:rPr lang="pl-PL" smtClean="0">
                <a:latin typeface="Verdana" pitchFamily="34" charset="0"/>
              </a:rPr>
              <a:t>-Public </a:t>
            </a:r>
            <a:r>
              <a:rPr lang="pl-PL">
                <a:latin typeface="Verdana" pitchFamily="34" charset="0"/>
              </a:rPr>
              <a:t>health </a:t>
            </a:r>
            <a:r>
              <a:rPr lang="pl-PL" smtClean="0">
                <a:latin typeface="Verdana" pitchFamily="34" charset="0"/>
              </a:rPr>
              <a:t>trainings </a:t>
            </a:r>
            <a:endParaRPr lang="pl-PL">
              <a:latin typeface="Verdana" pitchFamily="34" charset="0"/>
            </a:endParaRPr>
          </a:p>
          <a:p>
            <a:r>
              <a:rPr lang="pl-PL" smtClean="0">
                <a:latin typeface="Verdana" pitchFamily="34" charset="0"/>
              </a:rPr>
              <a:t>		-Models </a:t>
            </a:r>
            <a:r>
              <a:rPr lang="pl-PL">
                <a:latin typeface="Verdana" pitchFamily="34" charset="0"/>
              </a:rPr>
              <a:t>and </a:t>
            </a:r>
            <a:r>
              <a:rPr lang="pl-PL" smtClean="0">
                <a:latin typeface="Verdana" pitchFamily="34" charset="0"/>
              </a:rPr>
              <a:t>reports</a:t>
            </a:r>
          </a:p>
          <a:p>
            <a:r>
              <a:rPr lang="pl-PL">
                <a:latin typeface="Verdana" pitchFamily="34" charset="0"/>
              </a:rPr>
              <a:t>	</a:t>
            </a:r>
            <a:r>
              <a:rPr lang="pl-PL" smtClean="0">
                <a:latin typeface="Verdana" pitchFamily="34" charset="0"/>
              </a:rPr>
              <a:t>	-Pilot projects</a:t>
            </a:r>
            <a:endParaRPr lang="pl-PL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19897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29854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0" indent="0">
              <a:buFont typeface="Arial" charset="0"/>
              <a:buNone/>
            </a:pPr>
            <a:r>
              <a:rPr lang="en-US" sz="2400">
                <a:latin typeface="Verdana" pitchFamily="34" charset="0"/>
              </a:rPr>
              <a:t>The </a:t>
            </a:r>
            <a:r>
              <a:rPr lang="pl-PL" sz="2400" smtClean="0">
                <a:solidFill>
                  <a:srgbClr val="FF0000"/>
                </a:solidFill>
                <a:latin typeface="Verdana" pitchFamily="34" charset="0"/>
              </a:rPr>
              <a:t>Predefined </a:t>
            </a:r>
            <a:r>
              <a:rPr lang="en-US" sz="2400" smtClean="0">
                <a:solidFill>
                  <a:srgbClr val="FF0000"/>
                </a:solidFill>
                <a:latin typeface="Verdana" pitchFamily="34" charset="0"/>
              </a:rPr>
              <a:t>Project </a:t>
            </a:r>
            <a:r>
              <a:rPr lang="en-US" sz="2400">
                <a:latin typeface="Verdana" pitchFamily="34" charset="0"/>
              </a:rPr>
              <a:t>will contribute to:</a:t>
            </a:r>
            <a:endParaRPr lang="pl-PL" sz="2400">
              <a:latin typeface="Verdana" pitchFamily="34" charset="0"/>
            </a:endParaRPr>
          </a:p>
          <a:p>
            <a:pPr marL="0" indent="0">
              <a:buFont typeface="Arial" charset="0"/>
              <a:buNone/>
            </a:pPr>
            <a:endParaRPr lang="pl-PL" sz="2400">
              <a:latin typeface="Verdana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Verdana" pitchFamily="34" charset="0"/>
              </a:rPr>
              <a:t>future improvement of population health status,</a:t>
            </a:r>
            <a:endParaRPr lang="pl-PL" sz="2400">
              <a:latin typeface="Verdana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Verdana" pitchFamily="34" charset="0"/>
              </a:rPr>
              <a:t>reduction of health inequalities triggered by social factors, </a:t>
            </a:r>
            <a:endParaRPr lang="pl-PL" sz="2400">
              <a:latin typeface="Verdana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Verdana" pitchFamily="34" charset="0"/>
              </a:rPr>
              <a:t>improvement of governance in health. </a:t>
            </a:r>
            <a:endParaRPr lang="pl-PL" sz="24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65689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29854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PILOT PROJECTS: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restricted call for pilot-projects proposals there was a possibility to apply for financing the implementation of community-based health promotion </a:t>
            </a:r>
            <a:r>
              <a:rPr lang="en-GB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and/or </a:t>
            </a: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disease prevention pilot-projects consisting of: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pl-PL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preventive</a:t>
            </a:r>
            <a:r>
              <a:rPr lang="en-GB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programmes and/or,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educational actions on health topics.</a:t>
            </a: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25049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2224521"/>
            <a:ext cx="7129463" cy="43242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ELIGIBLE APPLICANTS:</a:t>
            </a:r>
            <a:endParaRPr lang="pl-PL" sz="1400">
              <a:solidFill>
                <a:srgbClr val="C00000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 goverment units – p</a:t>
            </a:r>
            <a:r>
              <a:rPr lang="pl-PL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oviats</a:t>
            </a: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the highest standardized mortality rates (SMRs) in a three-year period 2009-2011, identified in the following categories: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causes of death;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malignant neoplasm;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cardiovascular disease;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respiratory system disease; </a:t>
            </a:r>
            <a:endParaRPr lang="pl-PL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digestive system disease</a:t>
            </a: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external causes of death</a:t>
            </a:r>
            <a:r>
              <a:rPr lang="pl-PL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pl-PL">
              <a:solidFill>
                <a:srgbClr val="00A7E9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solidFill>
                  <a:prstClr val="black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endParaRPr lang="en-US" i="1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fr-FR" sz="2400">
              <a:solidFill>
                <a:prstClr val="black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75715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399" y="2224521"/>
            <a:ext cx="712946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</a:rPr>
              <a:t>Two stage assesment employed during calls -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formal review and content-related </a:t>
            </a:r>
            <a:r>
              <a:rPr lang="en-US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appraisal</a:t>
            </a:r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Formal review </a:t>
            </a:r>
            <a:r>
              <a:rPr lang="pl-PL" sz="2000" smtClean="0">
                <a:latin typeface="Verdana" pitchFamily="34" charset="0"/>
              </a:rPr>
              <a:t>was</a:t>
            </a:r>
            <a:r>
              <a:rPr lang="en-US" sz="2000" smtClean="0">
                <a:latin typeface="Verdana" pitchFamily="34" charset="0"/>
              </a:rPr>
              <a:t> </a:t>
            </a:r>
            <a:r>
              <a:rPr lang="en-US" sz="2000">
                <a:latin typeface="Verdana" pitchFamily="34" charset="0"/>
              </a:rPr>
              <a:t>carried out by the Formal Review </a:t>
            </a:r>
            <a:r>
              <a:rPr lang="en-US" sz="2000" smtClean="0">
                <a:latin typeface="Verdana" pitchFamily="34" charset="0"/>
              </a:rPr>
              <a:t>Team</a:t>
            </a:r>
            <a:r>
              <a:rPr lang="pl-PL" sz="2000" smtClean="0">
                <a:latin typeface="Verdana" pitchFamily="34" charset="0"/>
              </a:rPr>
              <a:t> (internal)</a:t>
            </a:r>
            <a:r>
              <a:rPr lang="en-US" sz="2000" smtClean="0">
                <a:latin typeface="Verdana" pitchFamily="34" charset="0"/>
              </a:rPr>
              <a:t>. </a:t>
            </a:r>
            <a:endParaRPr lang="en-US" sz="2000">
              <a:latin typeface="Verdana" pitchFamily="34" charset="0"/>
            </a:endParaRPr>
          </a:p>
          <a:p>
            <a:endParaRPr lang="en-US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>
                <a:latin typeface="Verdana" pitchFamily="34" charset="0"/>
              </a:rPr>
              <a:t>Content-related appraisal of each application </a:t>
            </a:r>
            <a:r>
              <a:rPr lang="pl-PL" sz="2000" smtClean="0">
                <a:latin typeface="Verdana" pitchFamily="34" charset="0"/>
              </a:rPr>
              <a:t>wa</a:t>
            </a:r>
            <a:r>
              <a:rPr lang="en-US" sz="2000" smtClean="0">
                <a:latin typeface="Verdana" pitchFamily="34" charset="0"/>
              </a:rPr>
              <a:t>s </a:t>
            </a:r>
            <a:r>
              <a:rPr lang="en-US" sz="2000">
                <a:latin typeface="Verdana" pitchFamily="34" charset="0"/>
              </a:rPr>
              <a:t>carried out by the Content-Related Appraisal Team </a:t>
            </a:r>
            <a:r>
              <a:rPr lang="en-US" sz="2000" smtClean="0">
                <a:latin typeface="Verdana" pitchFamily="34" charset="0"/>
              </a:rPr>
              <a:t>(</a:t>
            </a:r>
            <a:r>
              <a:rPr lang="pl-PL" sz="2000" smtClean="0">
                <a:latin typeface="Verdana" pitchFamily="34" charset="0"/>
              </a:rPr>
              <a:t>external experts</a:t>
            </a:r>
            <a:r>
              <a:rPr lang="en-US" sz="2000" smtClean="0">
                <a:latin typeface="Verdana" pitchFamily="34" charset="0"/>
              </a:rPr>
              <a:t>).</a:t>
            </a:r>
            <a:endParaRPr lang="pl-PL" sz="2000" smtClean="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pl-PL" sz="2000" smtClean="0">
                <a:latin typeface="Verdana" pitchFamily="34" charset="0"/>
              </a:rPr>
              <a:t>Two separate sets of selection criteria. 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pl-PL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criteria</a:t>
            </a:r>
          </a:p>
          <a:p>
            <a:pPr marL="342900" indent="-342900"/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(in the area of </a:t>
            </a: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health</a:t>
            </a:r>
          </a:p>
          <a:p>
            <a:pPr marL="342900" indent="-342900"/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initiatives)</a:t>
            </a:r>
            <a:endParaRPr lang="en-US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69444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399" y="1905919"/>
            <a:ext cx="6984695" cy="39395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lvl="1" indent="-342900" algn="just" ea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estricted call for proposal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in Programme PL13 lasted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</a:t>
            </a:r>
            <a:r>
              <a:rPr lang="en-GB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 March 2014 </a:t>
            </a: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till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solidFill>
                  <a:srgbClr val="FF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 June 2014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342900" lvl="1" indent="-342900" algn="just" ea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Grant amount for projects in the PL13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b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sz="20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15 423 206 EUR </a:t>
            </a:r>
          </a:p>
          <a:p>
            <a:pPr marL="342900" marR="0" lvl="1" indent="-342900" algn="just" eaLnBrk="0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number of submitted applications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98</a:t>
            </a:r>
            <a:endParaRPr lang="pl-PL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1" indent="-342900" algn="just" eaLnBrk="0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application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been withdrawn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Promoter before the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formal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appraisal</a:t>
            </a:r>
            <a:endParaRPr lang="pl-PL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1" indent="-342900" algn="just" eaLnBrk="0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Average project value: 2 603 054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PLN, </a:t>
            </a:r>
            <a:b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i.e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618 185 EUR</a:t>
            </a: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 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568898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805880"/>
            <a:ext cx="7129463" cy="49090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00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implementation of 2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Projects which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carried out throughout the country ha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already started. The biggest number of Projects (4) is implemented in the Mazovia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rovince.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Contracts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between </a:t>
            </a:r>
            <a:r>
              <a:rPr lang="pl-PL" sz="2000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Beneficiaries and the Programme Operator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 </a:t>
            </a:r>
            <a:r>
              <a:rPr lang="pl-PL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signed (one entity from the reserve list was chosen);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Operator is veryfying 1st/2nd project payment claims </a:t>
            </a: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669138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805880"/>
            <a:ext cx="7129463" cy="5062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000" smtClean="0">
              <a:latin typeface="Arial" pitchFamily="34" charset="0"/>
              <a:cs typeface="Arial" pitchFamily="34" charset="0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number of projects according </a:t>
            </a:r>
            <a:b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the scope of </a:t>
            </a:r>
            <a:r>
              <a:rPr lang="en-GB" sz="2000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 SMR to be</a:t>
            </a:r>
            <a:r>
              <a:rPr lang="pl-PL" sz="2000">
                <a:solidFill>
                  <a:srgbClr val="C00000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tackled: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malignant neoplasm - 7; 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cardiovascular disease - 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respiratory system disease - </a:t>
            </a:r>
            <a:r>
              <a:rPr lang="pl-PL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GB" sz="200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endParaRPr lang="en-GB" sz="20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digestive system disease – 2;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external causes of death – 2.</a:t>
            </a:r>
          </a:p>
          <a:p>
            <a:endParaRPr lang="pl-PL" sz="2000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pl-PL" sz="2000" smtClean="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rgbClr val="4D4D4D"/>
              </a:solidFill>
              <a:latin typeface="Verdana" pitchFamily="34" charset="0"/>
              <a:cs typeface="HelveticaNeueLT Pro 45 Lt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992082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927065"/>
            <a:ext cx="7568588" cy="44012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pl-PL" sz="2000" smtClean="0">
                <a:latin typeface="Verdana" pitchFamily="34" charset="0"/>
              </a:rPr>
              <a:t>10 teams of pre-school children with their parents  have competed during the integration and activity day at a farm.</a:t>
            </a:r>
          </a:p>
          <a:p>
            <a:endParaRPr lang="pl-PL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Many smiles have been seen during numerous games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 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and open air activities at a mini zoo, on an educational ecological path, at a shooting range or during treasure hunting.</a:t>
            </a:r>
          </a:p>
          <a:p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This event - an element of a Norway Grants project implemented in Pultusk poviat</a:t>
            </a:r>
            <a:r>
              <a:rPr lang="pl-PL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 </a:t>
            </a:r>
            <a:r>
              <a:rPr lang="pl-PL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contributed to promotion of mental health of children and youngsters in the region.</a:t>
            </a:r>
          </a:p>
          <a:p>
            <a:pPr marL="342900" indent="-342900">
              <a:buFont typeface="Arial" charset="0"/>
              <a:buChar char="•"/>
            </a:pPr>
            <a:endParaRPr lang="pl-PL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fr-FR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61858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44" y="1554196"/>
            <a:ext cx="7412240" cy="4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2445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12" y="1555401"/>
            <a:ext cx="7504176" cy="502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12423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32" y="1502168"/>
            <a:ext cx="7565136" cy="506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01127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914400" y="1816897"/>
            <a:ext cx="712946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Char char="•"/>
            </a:pPr>
            <a:r>
              <a:rPr lang="cs-CZ" sz="2000" smtClean="0">
                <a:latin typeface="Verdana" pitchFamily="34" charset="0"/>
              </a:rPr>
              <a:t>General webpage of EEA Grants, Norway Grants in Public Health Initiatives area: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cs-CZ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hlinkClick r:id="rId2"/>
              </a:rPr>
              <a:t>http</a:t>
            </a:r>
            <a:r>
              <a:rPr lang="cs-CZ" sz="200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hlinkClick r:id="rId2"/>
              </a:rPr>
              <a:t>://zdrowie.gov.pl/strona-219-English_version_EEA_and_Norway_Grants_.</a:t>
            </a:r>
            <a:r>
              <a:rPr lang="cs-CZ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hlinkClick r:id="rId2"/>
              </a:rPr>
              <a:t>html</a:t>
            </a:r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endParaRPr lang="cs-CZ" sz="200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smtClean="0">
                <a:latin typeface="Verdana" pitchFamily="34" charset="0"/>
              </a:rPr>
              <a:t>Webpage devoted to the PL13 pre-defined project:</a:t>
            </a:r>
          </a:p>
          <a:p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pl-PL" sz="2000" u="sng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www.inequalities.mz.gov.pl</a:t>
            </a:r>
            <a:endParaRPr lang="pl-PL" sz="2000" u="sng" smtClean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smtClean="0">
                <a:latin typeface="Verdana" pitchFamily="34" charset="0"/>
              </a:rPr>
              <a:t>Webpage devoted to PL07 &amp; PL13 Fund for Bilateral Relations:</a:t>
            </a:r>
          </a:p>
          <a:p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  <a:p>
            <a:r>
              <a:rPr lang="fr-FR" sz="2000">
                <a:solidFill>
                  <a:srgbClr val="4D4D4D"/>
                </a:solidFill>
                <a:latin typeface="Verdana" pitchFamily="34" charset="0"/>
                <a:hlinkClick r:id="rId4"/>
              </a:rPr>
              <a:t>http://</a:t>
            </a:r>
            <a:r>
              <a:rPr lang="fr-FR" sz="2000" smtClean="0">
                <a:solidFill>
                  <a:srgbClr val="4D4D4D"/>
                </a:solidFill>
                <a:latin typeface="Verdana" pitchFamily="34" charset="0"/>
                <a:hlinkClick r:id="rId4"/>
              </a:rPr>
              <a:t>fbr.zdrowie.gov.pl/fbr_zdrowie/index.php?page=start-en</a:t>
            </a:r>
            <a:endParaRPr lang="pl-PL" sz="2000" smtClean="0">
              <a:solidFill>
                <a:srgbClr val="4D4D4D"/>
              </a:solidFill>
              <a:latin typeface="Verdana" pitchFamily="34" charset="0"/>
            </a:endParaRPr>
          </a:p>
          <a:p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information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1720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2015-12-17T16:44:46.811</cp:lastPrinted>
  <dcterms:created xsi:type="dcterms:W3CDTF">2015-12-17T16:44:46Z</dcterms:created>
  <dcterms:modified xsi:type="dcterms:W3CDTF">2015-12-17T16:44:46Z</dcterms:modified>
</cp:coreProperties>
</file>