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67" r:id="rId8"/>
    <p:sldId id="261" r:id="rId9"/>
    <p:sldId id="268" r:id="rId10"/>
    <p:sldId id="263" r:id="rId11"/>
    <p:sldId id="269" r:id="rId12"/>
    <p:sldId id="262" r:id="rId13"/>
    <p:sldId id="270" r:id="rId14"/>
    <p:sldId id="271" r:id="rId15"/>
    <p:sldId id="272" r:id="rId16"/>
    <p:sldId id="273" r:id="rId17"/>
    <p:sldId id="274" r:id="rId18"/>
    <p:sldId id="265" r:id="rId19"/>
    <p:sldId id="275" r:id="rId20"/>
  </p:sldIdLst>
  <p:sldSz cx="9144000" cy="6858000" type="screen4x3"/>
  <p:notesSz cx="6858000" cy="9144000"/>
  <p:custDataLst>
    <p:tags r:id="rId21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126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5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8864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gif" /><Relationship Id="rId7" Type="http://schemas.openxmlformats.org/officeDocument/2006/relationships/image" Target="../media/image2.gif" /><Relationship Id="rId8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16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3" Type="http://schemas.openxmlformats.org/officeDocument/2006/relationships/slideLayout" Target="../slideLayouts/slideLayout8.xml" /><Relationship Id="rId4" Type="http://schemas.openxmlformats.org/officeDocument/2006/relationships/slideLayout" Target="../slideLayouts/slideLayout9.xml" /><Relationship Id="rId5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1.xml" /><Relationship Id="rId7" Type="http://schemas.openxmlformats.org/officeDocument/2006/relationships/slideLayout" Target="../slideLayouts/slideLayout12.xml" /><Relationship Id="rId8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Relationship Id="rId3" Type="http://schemas.openxmlformats.org/officeDocument/2006/relationships/image" Target="../media/image10.png" /><Relationship Id="rId4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image" Target="../media/image8.jpeg" /><Relationship Id="rId4" Type="http://schemas.openxmlformats.org/officeDocument/2006/relationships/hyperlink" Target="http://www.sveikatostinklas.lt/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sam.lrv.lt/en/cooperation/norway-grants" TargetMode="External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hyperlink" Target="http://www.norwaygrants.lt/en/programmes/description/program-description/program/33" TargetMode="External" /><Relationship Id="rId6" Type="http://schemas.openxmlformats.org/officeDocument/2006/relationships/image" Target="../media/image17.jpeg" /><Relationship Id="rId7" Type="http://schemas.openxmlformats.org/officeDocument/2006/relationships/image" Target="../media/image1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1914795"/>
            <a:ext cx="7602182" cy="18891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 marR="0">
              <a:spcBef>
                <a:spcPct val="0"/>
              </a:spcBef>
              <a:defRPr/>
            </a:pPr>
            <a:r>
              <a:rPr lang="lt-LT" sz="2800">
                <a:latin typeface="Verdana" pitchFamily="34" charset="0"/>
              </a:rPr>
              <a:t>Norwegian Financial Mechanism </a:t>
            </a:r>
            <a:endParaRPr lang="lt-LT" sz="2800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r>
              <a:rPr lang="lt-LT" sz="2800" smtClean="0">
                <a:latin typeface="Verdana" pitchFamily="34" charset="0"/>
              </a:rPr>
              <a:t>2009–2014 Programme </a:t>
            </a:r>
            <a:r>
              <a:rPr lang="lt-LT" sz="2800">
                <a:latin typeface="Verdana" pitchFamily="34" charset="0"/>
              </a:rPr>
              <a:t>LT11 </a:t>
            </a:r>
          </a:p>
          <a:p>
            <a:pPr marR="0">
              <a:spcBef>
                <a:spcPct val="0"/>
              </a:spcBef>
              <a:defRPr/>
            </a:pPr>
            <a:r>
              <a:rPr lang="en-US" sz="2800" b="1">
                <a:latin typeface="Verdana" pitchFamily="34" charset="0"/>
              </a:rPr>
              <a:t>“Public Health Initiatives</a:t>
            </a:r>
            <a:r>
              <a:rPr lang="en-US" sz="2800" b="1" smtClean="0">
                <a:latin typeface="Verdana" pitchFamily="34" charset="0"/>
              </a:rPr>
              <a:t>”</a:t>
            </a:r>
            <a:endParaRPr lang="lt-LT" sz="2800" b="1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endParaRPr lang="lt-LT" sz="2800" b="1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r>
              <a:rPr lang="lt-LT" sz="2800" b="1" smtClean="0">
                <a:latin typeface="Verdana" pitchFamily="34" charset="0"/>
              </a:rPr>
              <a:t>Lithuania </a:t>
            </a:r>
            <a:endParaRPr lang="lt-LT" sz="2800" b="1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47540" y="4203511"/>
            <a:ext cx="8191740" cy="60406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lt-LT" b="1" smtClean="0">
                <a:latin typeface="Verdana" pitchFamily="34" charset="0"/>
              </a:rPr>
              <a:t>Gytė Sirgedienė</a:t>
            </a:r>
            <a:r>
              <a:rPr lang="lt-LT" smtClean="0">
                <a:latin typeface="Verdana" pitchFamily="34" charset="0"/>
              </a:rPr>
              <a:t>, Ministry of Health of the Republic of Lithuania</a:t>
            </a:r>
            <a:endParaRPr lang="cs-CZ" smtClean="0">
              <a:latin typeface="Verdana" pitchFamily="34" charset="0"/>
            </a:endParaRPr>
          </a:p>
        </p:txBody>
      </p:sp>
      <p:pic>
        <p:nvPicPr>
          <p:cNvPr id="4" name="Picture 7" descr="F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25688"/>
            <a:ext cx="9144000" cy="2145959"/>
          </a:xfrm>
          <a:prstGeom prst="rect">
            <a:avLst/>
          </a:prstGeom>
        </p:spPr>
      </p:pic>
      <p:sp>
        <p:nvSpPr>
          <p:cNvPr id="3" name="Stačiakampis 2"/>
          <p:cNvSpPr/>
          <p:nvPr/>
        </p:nvSpPr>
        <p:spPr>
          <a:xfrm>
            <a:off x="559558" y="409433"/>
            <a:ext cx="1460311" cy="955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18109"/>
              </p:ext>
            </p:extLst>
          </p:nvPr>
        </p:nvGraphicFramePr>
        <p:xfrm>
          <a:off x="313426" y="1928315"/>
          <a:ext cx="8475732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866"/>
                <a:gridCol w="4237866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Key focus areas</a:t>
                      </a:r>
                      <a:endParaRPr lang="lt-LT" sz="220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Eligible activities</a:t>
                      </a:r>
                      <a:endParaRPr lang="lt-LT" sz="2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Child health monitoring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 care in schools / pre-school institutions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(open call)</a:t>
                      </a:r>
                      <a:endParaRPr lang="lt-LT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Youth friendly health care services (YFHCS)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implementation of </a:t>
                      </a:r>
                      <a:r>
                        <a:rPr lang="en-US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(2 open calls)</a:t>
                      </a:r>
                      <a:endParaRPr lang="lt-LT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Identifying and reducing h</a:t>
                      </a:r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ealth inequalities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Preparation of methodological recommendations </a:t>
                      </a:r>
                      <a:r>
                        <a:rPr lang="en-US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/ trainning programmes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on identifying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reducing health inequalities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Organization of capacity building training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042375"/>
              </p:ext>
            </p:extLst>
          </p:nvPr>
        </p:nvGraphicFramePr>
        <p:xfrm>
          <a:off x="313426" y="1805483"/>
          <a:ext cx="847573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866"/>
                <a:gridCol w="4237866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Eligible activities</a:t>
                      </a:r>
                      <a:endParaRPr lang="lt-LT" sz="220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2200" smtClean="0"/>
                        <a:t>Evaluation of applicants interest in</a:t>
                      </a:r>
                      <a:r>
                        <a:rPr lang="lt-LT" sz="2200" baseline="0" smtClean="0"/>
                        <a:t> activities</a:t>
                      </a:r>
                      <a:r>
                        <a:rPr lang="lt-LT" sz="2200" smtClean="0"/>
                        <a:t> </a:t>
                      </a:r>
                      <a:endParaRPr lang="lt-LT" sz="2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/>
                    </a:p>
                  </a:txBody>
                  <a:tcPr/>
                </a:tc>
                <a:tc rowSpan="4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Applicants interest</a:t>
                      </a:r>
                      <a:r>
                        <a:rPr lang="lt-LT" baseline="0" smtClean="0"/>
                        <a:t> for certain kind of activities </a:t>
                      </a:r>
                      <a:r>
                        <a:rPr lang="lt-LT" baseline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lt-LT" b="1" u="sng" baseline="0" smtClean="0">
                          <a:sym typeface="Wingdings" panose="05000000000000000000" pitchFamily="2" charset="2"/>
                        </a:rPr>
                        <a:t>high</a:t>
                      </a:r>
                      <a:endParaRPr lang="lt-LT" b="1" u="sng" smtClean="0"/>
                    </a:p>
                    <a:p>
                      <a:endParaRPr lang="lt-LT" smtClean="0"/>
                    </a:p>
                    <a:p>
                      <a:r>
                        <a:rPr lang="lt-LT" smtClean="0"/>
                        <a:t>1.  </a:t>
                      </a:r>
                      <a:r>
                        <a:rPr lang="lt-LT" b="1" smtClean="0"/>
                        <a:t>Active participation in Programme events</a:t>
                      </a:r>
                      <a:r>
                        <a:rPr lang="lt-LT" b="0" baseline="0" smtClean="0"/>
                        <a:t> (</a:t>
                      </a:r>
                      <a:r>
                        <a:rPr lang="lt-LT" smtClean="0"/>
                        <a:t>questions, participation</a:t>
                      </a:r>
                      <a:r>
                        <a:rPr lang="lt-LT" baseline="0" smtClean="0"/>
                        <a:t> in discussions)</a:t>
                      </a:r>
                      <a:endParaRPr lang="lt-LT" smtClean="0"/>
                    </a:p>
                    <a:p>
                      <a:r>
                        <a:rPr lang="lt-LT" smtClean="0"/>
                        <a:t>2. </a:t>
                      </a:r>
                      <a:r>
                        <a:rPr lang="lt-LT" b="1" smtClean="0"/>
                        <a:t>Current situation analysis </a:t>
                      </a:r>
                      <a:r>
                        <a:rPr lang="lt-LT" smtClean="0"/>
                        <a:t>provided in</a:t>
                      </a:r>
                      <a:r>
                        <a:rPr lang="lt-LT" baseline="0" smtClean="0"/>
                        <a:t> projects applications </a:t>
                      </a:r>
                      <a:r>
                        <a:rPr lang="lt-LT" b="1" baseline="0" smtClean="0"/>
                        <a:t>shows the demand</a:t>
                      </a:r>
                    </a:p>
                    <a:p>
                      <a:r>
                        <a:rPr lang="lt-LT" b="0" baseline="0" smtClean="0"/>
                        <a:t>3. </a:t>
                      </a:r>
                      <a:r>
                        <a:rPr lang="lt-LT" b="1" baseline="0" smtClean="0"/>
                        <a:t>Number of projects applications </a:t>
                      </a:r>
                      <a:r>
                        <a:rPr lang="lt-LT" b="0" baseline="0" smtClean="0"/>
                        <a:t>received</a:t>
                      </a:r>
                      <a:endParaRPr lang="lt-LT" b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(open call)</a:t>
                      </a:r>
                      <a:endParaRPr lang="lt-LT" b="1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implementation of </a:t>
                      </a:r>
                      <a:r>
                        <a:rPr lang="en-US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(2 open calls)</a:t>
                      </a:r>
                      <a:endParaRPr lang="lt-LT" b="1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Preparation of methodological recommendations </a:t>
                      </a:r>
                      <a:r>
                        <a:rPr lang="en-US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/ trainning programmes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on identifying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reducing health inequalities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Organization of capacity building training</a:t>
                      </a:r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684759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54842" y="1924271"/>
            <a:ext cx="8420668" cy="40934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lt-LT" sz="2000" b="1" smtClean="0">
                <a:latin typeface="Calibri" pitchFamily="34" charset="0"/>
                <a:cs typeface="Arial"/>
              </a:rPr>
              <a:t>Development and implementation of </a:t>
            </a:r>
            <a:r>
              <a:rPr lang="en-US" sz="2000" b="1" smtClean="0">
                <a:latin typeface="Calibri" pitchFamily="34" charset="0"/>
                <a:cs typeface="Arial"/>
              </a:rPr>
              <a:t>YFHCS </a:t>
            </a:r>
            <a:r>
              <a:rPr lang="lt-LT" sz="2000" b="1" smtClean="0">
                <a:latin typeface="Calibri" pitchFamily="34" charset="0"/>
                <a:cs typeface="Arial"/>
              </a:rPr>
              <a:t> model </a:t>
            </a:r>
            <a:r>
              <a:rPr lang="lt-LT" sz="2000" smtClean="0">
                <a:latin typeface="Calibri" pitchFamily="34" charset="0"/>
                <a:cs typeface="Arial"/>
              </a:rPr>
              <a:t>(main specific selection criteria):</a:t>
            </a:r>
            <a:endParaRPr lang="lt-LT" sz="2000"/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Development of bilateral cooperation – project partner from Norway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smtClean="0">
                <a:latin typeface="Calibri" pitchFamily="34" charset="0"/>
                <a:cs typeface="Arial"/>
              </a:rPr>
              <a:t>Involvement </a:t>
            </a:r>
            <a:r>
              <a:rPr lang="en-GB" sz="2000">
                <a:latin typeface="Calibri" pitchFamily="34" charset="0"/>
                <a:cs typeface="Arial"/>
              </a:rPr>
              <a:t>of youth organisations or </a:t>
            </a:r>
            <a:r>
              <a:rPr lang="en-GB" sz="2000" smtClean="0">
                <a:latin typeface="Calibri" pitchFamily="34" charset="0"/>
                <a:cs typeface="Arial"/>
              </a:rPr>
              <a:t>youth</a:t>
            </a:r>
            <a:r>
              <a:rPr lang="lt-LT" sz="2000" smtClean="0">
                <a:latin typeface="Calibri" pitchFamily="34" charset="0"/>
                <a:cs typeface="Arial"/>
              </a:rPr>
              <a:t> </a:t>
            </a:r>
            <a:r>
              <a:rPr lang="en-GB" sz="2000" smtClean="0">
                <a:latin typeface="Calibri" pitchFamily="34" charset="0"/>
                <a:cs typeface="Arial"/>
              </a:rPr>
              <a:t>in </a:t>
            </a:r>
            <a:r>
              <a:rPr lang="en-GB" sz="2000">
                <a:latin typeface="Calibri" pitchFamily="34" charset="0"/>
                <a:cs typeface="Arial"/>
              </a:rPr>
              <a:t>the development of the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GB" sz="2000">
                <a:latin typeface="Calibri" pitchFamily="34" charset="0"/>
                <a:cs typeface="Arial"/>
              </a:rPr>
              <a:t>Involvement of the public health bureau of the municipality </a:t>
            </a:r>
            <a:r>
              <a:rPr lang="lt-LT" sz="2000">
                <a:latin typeface="Calibri" pitchFamily="34" charset="0"/>
                <a:cs typeface="Arial"/>
              </a:rPr>
              <a:t>/ </a:t>
            </a:r>
            <a:r>
              <a:rPr lang="en-GB" sz="2000">
                <a:latin typeface="Calibri" pitchFamily="34" charset="0"/>
                <a:cs typeface="Arial"/>
              </a:rPr>
              <a:t>youth organisations or non-governmental organisations</a:t>
            </a:r>
            <a:r>
              <a:rPr lang="lt-LT" sz="2000">
                <a:latin typeface="Calibri" pitchFamily="34" charset="0"/>
                <a:cs typeface="Arial"/>
              </a:rPr>
              <a:t> </a:t>
            </a:r>
            <a:r>
              <a:rPr lang="en-GB" sz="2000">
                <a:latin typeface="Calibri" pitchFamily="34" charset="0"/>
                <a:cs typeface="Arial"/>
              </a:rPr>
              <a:t>in the implementation of the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r>
              <a:rPr lang="cs-CZ" sz="2000" smtClean="0">
                <a:latin typeface="Calibri" pitchFamily="34" charset="0"/>
                <a:cs typeface="Arial"/>
              </a:rPr>
              <a:t> 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Minimum </a:t>
            </a:r>
            <a:r>
              <a:rPr lang="lt-LT" sz="2000">
                <a:latin typeface="Calibri" pitchFamily="34" charset="0"/>
                <a:cs typeface="Arial"/>
              </a:rPr>
              <a:t>percentage </a:t>
            </a:r>
            <a:r>
              <a:rPr lang="lt-LT" sz="2000" smtClean="0">
                <a:latin typeface="Calibri" pitchFamily="34" charset="0"/>
                <a:cs typeface="Arial"/>
              </a:rPr>
              <a:t>(</a:t>
            </a:r>
            <a:r>
              <a:rPr lang="en-GB" sz="2000" smtClean="0">
                <a:latin typeface="Calibri" pitchFamily="34" charset="0"/>
                <a:cs typeface="Arial"/>
              </a:rPr>
              <a:t>at </a:t>
            </a:r>
            <a:r>
              <a:rPr lang="en-GB" sz="2000">
                <a:latin typeface="Calibri" pitchFamily="34" charset="0"/>
                <a:cs typeface="Arial"/>
              </a:rPr>
              <a:t>least 15% of the total </a:t>
            </a:r>
            <a:r>
              <a:rPr lang="en-GB" sz="2000" smtClean="0">
                <a:latin typeface="Calibri" pitchFamily="34" charset="0"/>
                <a:cs typeface="Arial"/>
              </a:rPr>
              <a:t>population</a:t>
            </a:r>
            <a:r>
              <a:rPr lang="lt-LT" sz="2000" smtClean="0">
                <a:latin typeface="Calibri" pitchFamily="34" charset="0"/>
                <a:cs typeface="Arial"/>
              </a:rPr>
              <a:t>) of </a:t>
            </a:r>
            <a:r>
              <a:rPr lang="lt-LT" sz="2000">
                <a:latin typeface="Calibri" pitchFamily="34" charset="0"/>
                <a:cs typeface="Arial"/>
              </a:rPr>
              <a:t>young people </a:t>
            </a:r>
            <a:r>
              <a:rPr lang="en-GB" sz="2000">
                <a:latin typeface="Calibri" pitchFamily="34" charset="0"/>
                <a:cs typeface="Arial"/>
              </a:rPr>
              <a:t>aged between 14 and 29 </a:t>
            </a:r>
            <a:r>
              <a:rPr lang="en-GB" sz="2000" smtClean="0">
                <a:latin typeface="Calibri" pitchFamily="34" charset="0"/>
                <a:cs typeface="Arial"/>
              </a:rPr>
              <a:t>of </a:t>
            </a:r>
            <a:r>
              <a:rPr lang="en-GB" sz="2000">
                <a:latin typeface="Calibri" pitchFamily="34" charset="0"/>
                <a:cs typeface="Arial"/>
              </a:rPr>
              <a:t>the applicant’s municipality in </a:t>
            </a:r>
            <a:r>
              <a:rPr lang="en-GB" sz="2000" smtClean="0">
                <a:latin typeface="Calibri" pitchFamily="34" charset="0"/>
                <a:cs typeface="Arial"/>
              </a:rPr>
              <a:t>2014</a:t>
            </a:r>
            <a:r>
              <a:rPr lang="lt-LT" sz="2000" smtClean="0">
                <a:latin typeface="Calibri" pitchFamily="34" charset="0"/>
                <a:cs typeface="Arial"/>
              </a:rPr>
              <a:t> (model implementation)</a:t>
            </a: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Requirements </a:t>
            </a:r>
            <a:r>
              <a:rPr lang="lt-LT" sz="2000">
                <a:latin typeface="Calibri" pitchFamily="34" charset="0"/>
                <a:cs typeface="Arial"/>
              </a:rPr>
              <a:t>related to the </a:t>
            </a:r>
            <a:r>
              <a:rPr lang="en-GB" sz="2000">
                <a:latin typeface="Calibri" pitchFamily="34" charset="0"/>
                <a:cs typeface="Arial"/>
              </a:rPr>
              <a:t>ensu</a:t>
            </a:r>
            <a:r>
              <a:rPr lang="lt-LT" sz="2000">
                <a:latin typeface="Calibri" pitchFamily="34" charset="0"/>
                <a:cs typeface="Arial"/>
              </a:rPr>
              <a:t>r</a:t>
            </a:r>
            <a:r>
              <a:rPr lang="en-GB" sz="2000">
                <a:latin typeface="Calibri" pitchFamily="34" charset="0"/>
                <a:cs typeface="Arial"/>
              </a:rPr>
              <a:t>ing the continuity of the </a:t>
            </a:r>
            <a:r>
              <a:rPr lang="en-GB" sz="2000" smtClean="0">
                <a:latin typeface="Calibri" pitchFamily="34" charset="0"/>
                <a:cs typeface="Arial"/>
              </a:rPr>
              <a:t>YFHCS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r>
              <a:rPr lang="lt-LT" sz="2000" smtClean="0">
                <a:latin typeface="Calibri" pitchFamily="34" charset="0"/>
                <a:cs typeface="Arial"/>
              </a:rPr>
              <a:t> </a:t>
            </a:r>
            <a:r>
              <a:rPr lang="lt-LT" sz="2000">
                <a:latin typeface="Calibri" pitchFamily="34" charset="0"/>
                <a:cs typeface="Arial"/>
              </a:rPr>
              <a:t>developed and </a:t>
            </a:r>
            <a:r>
              <a:rPr lang="lt-LT" sz="2000" smtClean="0">
                <a:latin typeface="Calibri" pitchFamily="34" charset="0"/>
                <a:cs typeface="Arial"/>
              </a:rPr>
              <a:t>implemented in municipalities</a:t>
            </a: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criteria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446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54842" y="1924271"/>
            <a:ext cx="842066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>
                <a:latin typeface="Calibri" pitchFamily="34" charset="0"/>
                <a:cs typeface="Arial"/>
              </a:rPr>
              <a:t>H</a:t>
            </a:r>
            <a:r>
              <a:rPr lang="lt-LT" sz="2000" b="1" smtClean="0">
                <a:latin typeface="Calibri" pitchFamily="34" charset="0"/>
                <a:cs typeface="Arial"/>
              </a:rPr>
              <a:t>ealth </a:t>
            </a:r>
            <a:r>
              <a:rPr lang="lt-LT" sz="2000" b="1">
                <a:latin typeface="Calibri" pitchFamily="34" charset="0"/>
                <a:cs typeface="Arial"/>
              </a:rPr>
              <a:t>offices repaired / equipped </a:t>
            </a:r>
            <a:r>
              <a:rPr lang="lt-LT" sz="2000" smtClean="0">
                <a:latin typeface="Calibri" pitchFamily="34" charset="0"/>
                <a:cs typeface="Arial"/>
              </a:rPr>
              <a:t>(main specific selection criteria):</a:t>
            </a:r>
            <a:endParaRPr lang="lt-LT" sz="2000"/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P</a:t>
            </a:r>
            <a:r>
              <a:rPr lang="en-US" sz="2000" smtClean="0">
                <a:latin typeface="Calibri" pitchFamily="34" charset="0"/>
                <a:cs typeface="Arial"/>
              </a:rPr>
              <a:t>roject </a:t>
            </a:r>
            <a:r>
              <a:rPr lang="en-US" sz="2000">
                <a:latin typeface="Calibri" pitchFamily="34" charset="0"/>
                <a:cs typeface="Arial"/>
              </a:rPr>
              <a:t>implemented in </a:t>
            </a:r>
            <a:r>
              <a:rPr lang="en-US" sz="2000" smtClean="0">
                <a:latin typeface="Calibri" pitchFamily="34" charset="0"/>
                <a:cs typeface="Arial"/>
              </a:rPr>
              <a:t>a municipality</a:t>
            </a:r>
            <a:r>
              <a:rPr lang="lt-LT" sz="2000" smtClean="0">
                <a:latin typeface="Calibri" pitchFamily="34" charset="0"/>
                <a:cs typeface="Arial"/>
              </a:rPr>
              <a:t>, </a:t>
            </a:r>
            <a:r>
              <a:rPr lang="en-US" sz="2000" smtClean="0">
                <a:latin typeface="Calibri" pitchFamily="34" charset="0"/>
                <a:cs typeface="Arial"/>
              </a:rPr>
              <a:t>which has been </a:t>
            </a:r>
            <a:r>
              <a:rPr lang="en-US" sz="2000">
                <a:latin typeface="Calibri" pitchFamily="34" charset="0"/>
                <a:cs typeface="Arial"/>
              </a:rPr>
              <a:t>designated as problem </a:t>
            </a:r>
            <a:r>
              <a:rPr lang="en-US" sz="2000" smtClean="0">
                <a:latin typeface="Calibri" pitchFamily="34" charset="0"/>
                <a:cs typeface="Arial"/>
              </a:rPr>
              <a:t>area</a:t>
            </a:r>
            <a:r>
              <a:rPr lang="lt-LT" sz="2000" smtClean="0">
                <a:latin typeface="Calibri" pitchFamily="34" charset="0"/>
                <a:cs typeface="Arial"/>
              </a:rPr>
              <a:t> according to the decision of the Government </a:t>
            </a:r>
            <a:r>
              <a:rPr lang="lt-LT" sz="2000" i="1" smtClean="0">
                <a:latin typeface="Calibri" pitchFamily="34" charset="0"/>
                <a:cs typeface="Arial"/>
              </a:rPr>
              <a:t>(unemployment rate, FDI and others)</a:t>
            </a:r>
            <a:endParaRPr lang="lt-LT" sz="2000" i="1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Number of health officies included in the project application (more officies </a:t>
            </a:r>
            <a:r>
              <a:rPr lang="lt-LT" sz="2000">
                <a:latin typeface="Calibri" pitchFamily="34" charset="0"/>
                <a:cs typeface="Arial"/>
                <a:sym typeface="Wingdings" panose="05000000000000000000" pitchFamily="2" charset="2"/>
              </a:rPr>
              <a:t> wider effect)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D</a:t>
            </a:r>
            <a:r>
              <a:rPr lang="en-US" sz="2000" smtClean="0">
                <a:latin typeface="Calibri" pitchFamily="34" charset="0"/>
                <a:cs typeface="Arial"/>
              </a:rPr>
              <a:t>etailed </a:t>
            </a:r>
            <a:r>
              <a:rPr lang="en-US" sz="2000">
                <a:latin typeface="Calibri" pitchFamily="34" charset="0"/>
                <a:cs typeface="Arial"/>
              </a:rPr>
              <a:t>justification of the project </a:t>
            </a:r>
            <a:r>
              <a:rPr lang="en-US" sz="2000" smtClean="0">
                <a:latin typeface="Calibri" pitchFamily="34" charset="0"/>
                <a:cs typeface="Arial"/>
              </a:rPr>
              <a:t>demand</a:t>
            </a:r>
            <a:r>
              <a:rPr lang="lt-LT" sz="2000">
                <a:latin typeface="Calibri" pitchFamily="34" charset="0"/>
                <a:cs typeface="Arial"/>
              </a:rPr>
              <a:t> </a:t>
            </a:r>
            <a:r>
              <a:rPr lang="lt-LT" sz="2000" smtClean="0">
                <a:latin typeface="Calibri" pitchFamily="34" charset="0"/>
                <a:cs typeface="Arial"/>
              </a:rPr>
              <a:t>provided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Requirements related to the </a:t>
            </a:r>
            <a:r>
              <a:rPr lang="en-GB" sz="2000">
                <a:latin typeface="Calibri" pitchFamily="34" charset="0"/>
                <a:cs typeface="Arial"/>
              </a:rPr>
              <a:t>ensu</a:t>
            </a:r>
            <a:r>
              <a:rPr lang="lt-LT" sz="2000">
                <a:latin typeface="Calibri" pitchFamily="34" charset="0"/>
                <a:cs typeface="Arial"/>
              </a:rPr>
              <a:t>r</a:t>
            </a:r>
            <a:r>
              <a:rPr lang="en-GB" sz="2000">
                <a:latin typeface="Calibri" pitchFamily="34" charset="0"/>
                <a:cs typeface="Arial"/>
              </a:rPr>
              <a:t>ing the continuity of the </a:t>
            </a:r>
            <a:r>
              <a:rPr lang="lt-LT" sz="2000" smtClean="0">
                <a:latin typeface="Calibri" pitchFamily="34" charset="0"/>
                <a:cs typeface="Arial"/>
              </a:rPr>
              <a:t>projects results</a:t>
            </a: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criteria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3388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665278"/>
              </p:ext>
            </p:extLst>
          </p:nvPr>
        </p:nvGraphicFramePr>
        <p:xfrm>
          <a:off x="673287" y="1942911"/>
          <a:ext cx="787930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2025"/>
                <a:gridCol w="1460310"/>
                <a:gridCol w="1733266"/>
                <a:gridCol w="1173707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Open call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Publication start</a:t>
                      </a:r>
                      <a:r>
                        <a:rPr lang="lt-LT" baseline="0" smtClean="0"/>
                        <a:t> /end dates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mtClean="0"/>
                        <a:t>Interest in</a:t>
                      </a:r>
                      <a:r>
                        <a:rPr lang="lt-LT" baseline="0" smtClean="0"/>
                        <a:t> the call (number of </a:t>
                      </a:r>
                      <a:r>
                        <a:rPr lang="lt-LT" smtClean="0"/>
                        <a:t>projects applications</a:t>
                      </a:r>
                      <a:r>
                        <a:rPr lang="lt-LT" baseline="0" smtClean="0"/>
                        <a:t> received)</a:t>
                      </a:r>
                      <a:endParaRPr lang="lt-LT" smtClean="0"/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Number of projects contracts signed</a:t>
                      </a:r>
                      <a:endParaRPr lang="lt-LT"/>
                    </a:p>
                  </a:txBody>
                  <a:tcPr/>
                </a:tc>
              </a:tr>
              <a:tr h="37857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 YFHCS 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2014-02 – 2014-04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mtClean="0"/>
                        <a:t>2014-06 – 2014-08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27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10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Implementation of YFHCS 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2015-04</a:t>
                      </a:r>
                      <a:r>
                        <a:rPr lang="lt-LT" baseline="0" smtClean="0"/>
                        <a:t> – 2015-06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17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11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tačiakampis 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3571" y="1903442"/>
            <a:ext cx="767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i="1">
                <a:latin typeface="Calibri" pitchFamily="34" charset="0"/>
                <a:cs typeface="Arial"/>
              </a:rPr>
              <a:t>Example showing the </a:t>
            </a:r>
            <a:r>
              <a:rPr lang="lt-LT" i="1" smtClean="0">
                <a:latin typeface="Calibri" pitchFamily="34" charset="0"/>
                <a:cs typeface="Arial"/>
              </a:rPr>
              <a:t>high interest </a:t>
            </a:r>
            <a:r>
              <a:rPr lang="lt-LT" i="1">
                <a:latin typeface="Calibri" pitchFamily="34" charset="0"/>
                <a:cs typeface="Arial"/>
              </a:rPr>
              <a:t>in the call (</a:t>
            </a:r>
            <a:r>
              <a:rPr lang="lt-LT" i="1" smtClean="0">
                <a:latin typeface="Calibri" pitchFamily="34" charset="0"/>
                <a:cs typeface="Arial"/>
              </a:rPr>
              <a:t>Health </a:t>
            </a:r>
            <a:r>
              <a:rPr lang="lt-LT" i="1">
                <a:latin typeface="Calibri" pitchFamily="34" charset="0"/>
                <a:cs typeface="Arial"/>
              </a:rPr>
              <a:t>offices repaired / equipped)</a:t>
            </a:r>
          </a:p>
        </p:txBody>
      </p:sp>
      <p:pic>
        <p:nvPicPr>
          <p:cNvPr id="5" name="Paveikslėlis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7359" y="2463493"/>
            <a:ext cx="3474349" cy="264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spAutoFit/>
          </a:bodyPr>
          <a:lstStyle>
            <a:defPPr>
              <a:defRPr kern="1200" smtId="4294967295"/>
            </a:defPPr>
          </a:lstStyle>
          <a:p>
            <a:endParaRPr lang="lt-LT"/>
          </a:p>
        </p:txBody>
      </p:sp>
      <p:pic>
        <p:nvPicPr>
          <p:cNvPr id="1027" name="Paveikslėlis 5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963" y="2463494"/>
            <a:ext cx="3429228" cy="264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0963" y="5294489"/>
            <a:ext cx="3703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/>
              <a:t>27</a:t>
            </a:r>
            <a:r>
              <a:rPr lang="lt-LT" smtClean="0"/>
              <a:t> projects applications received</a:t>
            </a:r>
            <a:r>
              <a:rPr lang="lt-LT"/>
              <a:t> </a:t>
            </a:r>
            <a:r>
              <a:rPr lang="lt-LT" smtClean="0"/>
              <a:t>(demand of repaired / equipped health offices in </a:t>
            </a:r>
            <a:r>
              <a:rPr lang="lt-LT" b="1" smtClean="0"/>
              <a:t>56</a:t>
            </a:r>
            <a:r>
              <a:rPr lang="lt-LT" smtClean="0"/>
              <a:t> municipalities) </a:t>
            </a:r>
            <a:endParaRPr lang="lt-LT"/>
          </a:p>
        </p:txBody>
      </p:sp>
      <p:sp>
        <p:nvSpPr>
          <p:cNvPr id="10" name="TextBox 9"/>
          <p:cNvSpPr txBox="1"/>
          <p:nvPr/>
        </p:nvSpPr>
        <p:spPr>
          <a:xfrm>
            <a:off x="4947359" y="5309569"/>
            <a:ext cx="3703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/>
              <a:t>10</a:t>
            </a:r>
            <a:r>
              <a:rPr lang="lt-LT" smtClean="0"/>
              <a:t> projects contracts were signed (health offices in </a:t>
            </a:r>
            <a:r>
              <a:rPr lang="lt-LT" b="1" smtClean="0"/>
              <a:t>22</a:t>
            </a:r>
            <a:r>
              <a:rPr lang="lt-LT" smtClean="0"/>
              <a:t> municipalities will be repaired / equipped) </a:t>
            </a:r>
            <a:endParaRPr lang="lt-LT"/>
          </a:p>
        </p:txBody>
      </p:sp>
      <p:sp>
        <p:nvSpPr>
          <p:cNvPr id="9" name="Stačiakampis 8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865327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066046"/>
              </p:ext>
            </p:extLst>
          </p:nvPr>
        </p:nvGraphicFramePr>
        <p:xfrm>
          <a:off x="445824" y="1951631"/>
          <a:ext cx="8179560" cy="4516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8857"/>
                <a:gridCol w="2327250"/>
                <a:gridCol w="1983453"/>
              </a:tblGrid>
              <a:tr h="8038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Pre-defined projects / Open calls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Projects implementation date</a:t>
                      </a:r>
                      <a:r>
                        <a:rPr lang="en-US" smtClean="0"/>
                        <a:t>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Absorption of</a:t>
                      </a:r>
                      <a:r>
                        <a:rPr lang="en-US" smtClean="0"/>
                        <a:t> fund</a:t>
                      </a:r>
                      <a:r>
                        <a:rPr lang="lt-LT" smtClean="0"/>
                        <a:t>s</a:t>
                      </a:r>
                      <a:r>
                        <a:rPr lang="en-US" smtClean="0"/>
                        <a:t>(%)</a:t>
                      </a:r>
                      <a:r>
                        <a:rPr lang="lt-LT" smtClean="0"/>
                        <a:t> </a:t>
                      </a:r>
                      <a:endParaRPr lang="lt-LT"/>
                    </a:p>
                  </a:txBody>
                  <a:tcPr/>
                </a:tc>
              </a:tr>
              <a:tr h="83648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Child health monitoring 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2014-06 – </a:t>
                      </a:r>
                    </a:p>
                    <a:p>
                      <a:r>
                        <a:rPr lang="lt-LT" i="1" smtClean="0"/>
                        <a:t>2016-09</a:t>
                      </a:r>
                      <a:endParaRPr lang="lt-LT" i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29,21</a:t>
                      </a:r>
                      <a:endParaRPr lang="lt-LT"/>
                    </a:p>
                  </a:txBody>
                  <a:tcPr/>
                </a:tc>
              </a:tr>
              <a:tr h="58553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Identifying and reducing h</a:t>
                      </a:r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ealth inequalities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 smtClean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2014-06 – </a:t>
                      </a:r>
                    </a:p>
                    <a:p>
                      <a:r>
                        <a:rPr lang="lt-LT" smtClean="0"/>
                        <a:t>2017-01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73,44 </a:t>
                      </a:r>
                      <a:endParaRPr lang="lt-LT"/>
                    </a:p>
                  </a:txBody>
                  <a:tcPr/>
                </a:tc>
              </a:tr>
              <a:tr h="62718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2015-02/06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en-US" baseline="0" smtClean="0"/>
                        <a:t>2016-12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39,92</a:t>
                      </a:r>
                      <a:endParaRPr lang="lt-LT"/>
                    </a:p>
                  </a:txBody>
                  <a:tcPr/>
                </a:tc>
              </a:tr>
              <a:tr h="58553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 </a:t>
                      </a:r>
                      <a:r>
                        <a:rPr lang="en-US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</a:t>
                      </a:r>
                      <a:endParaRPr lang="lt-LT" smtClean="0"/>
                    </a:p>
                    <a:p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2014-08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lt-LT" smtClean="0"/>
                        <a:t>2016-</a:t>
                      </a:r>
                      <a:r>
                        <a:rPr lang="en-US" smtClean="0"/>
                        <a:t>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mtClean="0"/>
                        <a:t>34,00</a:t>
                      </a:r>
                      <a:endParaRPr lang="lt-LT"/>
                    </a:p>
                  </a:txBody>
                  <a:tcPr/>
                </a:tc>
              </a:tr>
              <a:tr h="87814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Implementation of </a:t>
                      </a:r>
                      <a:r>
                        <a:rPr lang="en-US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2015-09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lt-LT" smtClean="0"/>
                        <a:t>2016-12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30,00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-105953" y="1827726"/>
            <a:ext cx="9252520" cy="413959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marL="265176" indent="-265176" algn="ctr" fontAlgn="auto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2000">
                <a:cs typeface="+mn-cs"/>
              </a:rPr>
              <a:t>Strengthening bilateral relations between Norway and Lithuania</a:t>
            </a: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8" y="2298374"/>
            <a:ext cx="2974000" cy="2160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79912" y="2298374"/>
            <a:ext cx="5156135" cy="218521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sz="1700" b="1" smtClean="0">
                <a:latin typeface="Calibri" pitchFamily="34" charset="0"/>
              </a:rPr>
              <a:t>5</a:t>
            </a:r>
            <a:r>
              <a:rPr lang="en-GB" sz="1700" b="1" smtClean="0">
                <a:latin typeface="Calibri" pitchFamily="34" charset="0"/>
              </a:rPr>
              <a:t> </a:t>
            </a:r>
            <a:r>
              <a:rPr lang="lt-LT" sz="1700" b="1" smtClean="0">
                <a:latin typeface="Calibri" pitchFamily="34" charset="0"/>
              </a:rPr>
              <a:t>study visits</a:t>
            </a:r>
            <a:r>
              <a:rPr lang="en-US" sz="1700" b="1" smtClean="0">
                <a:latin typeface="Calibri" pitchFamily="34" charset="0"/>
              </a:rPr>
              <a:t> to Norway</a:t>
            </a:r>
            <a:r>
              <a:rPr lang="lt-LT" sz="1700" b="1" smtClean="0">
                <a:latin typeface="Calibri" pitchFamily="34" charset="0"/>
              </a:rPr>
              <a:t> </a:t>
            </a:r>
            <a:r>
              <a:rPr lang="lt-LT" sz="1700" smtClean="0">
                <a:latin typeface="Calibri" pitchFamily="34" charset="0"/>
              </a:rPr>
              <a:t>of projects applicants / project</a:t>
            </a:r>
            <a:r>
              <a:rPr lang="en-US" sz="1700" smtClean="0">
                <a:latin typeface="Calibri" pitchFamily="34" charset="0"/>
              </a:rPr>
              <a:t>s</a:t>
            </a:r>
            <a:r>
              <a:rPr lang="lt-LT" sz="1700" smtClean="0">
                <a:latin typeface="Calibri" pitchFamily="34" charset="0"/>
              </a:rPr>
              <a:t> promoters </a:t>
            </a:r>
            <a:r>
              <a:rPr lang="en-GB" sz="1700" smtClean="0">
                <a:latin typeface="Calibri" pitchFamily="34" charset="0"/>
              </a:rPr>
              <a:t>were </a:t>
            </a:r>
            <a:r>
              <a:rPr lang="lt-LT" sz="1700" smtClean="0">
                <a:latin typeface="Calibri" pitchFamily="34" charset="0"/>
              </a:rPr>
              <a:t>organized</a:t>
            </a:r>
            <a:r>
              <a:rPr lang="en-US" sz="1700">
                <a:latin typeface="Calibri" pitchFamily="34" charset="0"/>
              </a:rPr>
              <a:t>:</a:t>
            </a:r>
            <a:endParaRPr lang="en-US" sz="1700" smtClean="0">
              <a:latin typeface="Calibri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experience exchanged,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>
                <a:latin typeface="Calibri" pitchFamily="34" charset="0"/>
                <a:sym typeface="Wingdings" panose="05000000000000000000" pitchFamily="2" charset="2"/>
              </a:rPr>
              <a:t>acquired </a:t>
            </a: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knowledge will be applied while implementing the projects,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bilateral contacts were established,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partnership opportunities were discussed.</a:t>
            </a:r>
            <a:endParaRPr lang="lt-LT" sz="1700" i="1" smtClean="0">
              <a:latin typeface="Calibri" pitchFamily="34" charset="0"/>
            </a:endParaRPr>
          </a:p>
          <a:p>
            <a:r>
              <a:rPr lang="en-GB" sz="1700" b="1">
                <a:latin typeface="Calibri" pitchFamily="34" charset="0"/>
              </a:rPr>
              <a:t>Use of Bilateral cooperation </a:t>
            </a:r>
            <a:r>
              <a:rPr lang="en-GB" sz="1700" b="1" smtClean="0">
                <a:latin typeface="Calibri" pitchFamily="34" charset="0"/>
              </a:rPr>
              <a:t>fund</a:t>
            </a:r>
            <a:r>
              <a:rPr lang="en-GB" sz="1700" smtClean="0">
                <a:latin typeface="Calibri" pitchFamily="34" charset="0"/>
              </a:rPr>
              <a:t> </a:t>
            </a:r>
            <a:r>
              <a:rPr lang="en-US" sz="1700" smtClean="0">
                <a:latin typeface="Calibri" pitchFamily="34" charset="0"/>
              </a:rPr>
              <a:t>till 31 March of 2017</a:t>
            </a:r>
            <a:endParaRPr lang="en-GB" sz="1700" smtClean="0">
              <a:latin typeface="Calibri" pitchFamily="34" charset="0"/>
            </a:endParaRPr>
          </a:p>
        </p:txBody>
      </p:sp>
      <p:cxnSp>
        <p:nvCxnSpPr>
          <p:cNvPr id="11" name="Alkūninė jungtis 10"/>
          <p:cNvCxnSpPr>
            <a:endCxn id="19" idx="1"/>
          </p:cNvCxnSpPr>
          <p:nvPr/>
        </p:nvCxnSpPr>
        <p:spPr>
          <a:xfrm rot="16200000" flipH="1">
            <a:off x="2317524" y="3646285"/>
            <a:ext cx="2656409" cy="268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Alkūninė jungtis 11"/>
          <p:cNvCxnSpPr>
            <a:endCxn id="9" idx="1"/>
          </p:cNvCxnSpPr>
          <p:nvPr/>
        </p:nvCxnSpPr>
        <p:spPr>
          <a:xfrm rot="16200000" flipH="1">
            <a:off x="3099427" y="2710496"/>
            <a:ext cx="1092608" cy="2683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3229038" y="2286584"/>
            <a:ext cx="26104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79906" y="4670086"/>
            <a:ext cx="5156135" cy="87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b="1" smtClean="0">
                <a:latin typeface="Calibri" pitchFamily="34" charset="0"/>
              </a:rPr>
              <a:t>4 </a:t>
            </a:r>
            <a:r>
              <a:rPr lang="lt-LT" sz="1700" b="1" smtClean="0">
                <a:latin typeface="Calibri" pitchFamily="34" charset="0"/>
              </a:rPr>
              <a:t>projects with official </a:t>
            </a:r>
            <a:r>
              <a:rPr lang="en-US" sz="1700" b="1" smtClean="0">
                <a:latin typeface="Calibri" pitchFamily="34" charset="0"/>
              </a:rPr>
              <a:t>partners from Norway </a:t>
            </a:r>
            <a:r>
              <a:rPr lang="en-US" sz="1700" smtClean="0">
                <a:latin typeface="Calibri" pitchFamily="34" charset="0"/>
              </a:rPr>
              <a:t>(measure of YFHCS model implementation in municipalities)</a:t>
            </a:r>
            <a:endParaRPr lang="lt-LT" sz="1700" i="1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9912" y="5699649"/>
            <a:ext cx="5156135" cy="61555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1700" b="1" smtClean="0">
                <a:latin typeface="Calibri" pitchFamily="34" charset="0"/>
              </a:rPr>
              <a:t>At least 3 planned common activities with Norwegian institutions (unofficial partners)</a:t>
            </a:r>
            <a:endParaRPr lang="lt-LT" sz="1700" i="1">
              <a:latin typeface="Calibri" pitchFamily="34" charset="0"/>
            </a:endParaRPr>
          </a:p>
        </p:txBody>
      </p:sp>
      <p:cxnSp>
        <p:nvCxnSpPr>
          <p:cNvPr id="14" name="Alkūninė jungtis 13"/>
          <p:cNvCxnSpPr/>
          <p:nvPr/>
        </p:nvCxnSpPr>
        <p:spPr>
          <a:xfrm rot="16200000" flipH="1">
            <a:off x="2309701" y="4675848"/>
            <a:ext cx="2656409" cy="268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tačiakampis 1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129508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277032" y="256849"/>
            <a:ext cx="6823880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Norwegian support helps </a:t>
            </a:r>
          </a:p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improve youth health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2" descr="http://previews.123rf.com/images/antimartina/antimartina1401/antimartina140100006/24906649-vector-illustration-of-an-anorexic-woman-looks-in-the-mirror-Stock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9243" y="1916899"/>
            <a:ext cx="2988098" cy="26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age.freepik.com/free-vector/girl-head-smiley-with-blonde-hair_17-111311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267" y="1916899"/>
            <a:ext cx="3010705" cy="26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8267" y="4985253"/>
            <a:ext cx="2528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>
                <a:latin typeface="Calibri" pitchFamily="34" charset="0"/>
              </a:rPr>
              <a:t>This is </a:t>
            </a:r>
            <a:r>
              <a:rPr lang="lt-LT" sz="2000" b="1" smtClean="0">
                <a:latin typeface="Calibri" pitchFamily="34" charset="0"/>
              </a:rPr>
              <a:t>Inga</a:t>
            </a:r>
            <a:r>
              <a:rPr lang="en-US" sz="2000" b="1" smtClean="0">
                <a:latin typeface="Calibri" pitchFamily="34" charset="0"/>
              </a:rPr>
              <a:t>. She is 15. </a:t>
            </a:r>
            <a:endParaRPr lang="lt-LT" sz="2000" b="1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0006" y="4874946"/>
            <a:ext cx="34210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sz="2000" b="1" smtClean="0">
                <a:latin typeface="Calibri" pitchFamily="34" charset="0"/>
              </a:rPr>
              <a:t>Since her classmate told </a:t>
            </a:r>
          </a:p>
          <a:p>
            <a:r>
              <a:rPr lang="lt-LT" sz="2000" b="1" smtClean="0">
                <a:latin typeface="Calibri" pitchFamily="34" charset="0"/>
              </a:rPr>
              <a:t>her that she is fat s</a:t>
            </a:r>
            <a:r>
              <a:rPr lang="en-US" sz="2000" b="1" smtClean="0">
                <a:latin typeface="Calibri" pitchFamily="34" charset="0"/>
              </a:rPr>
              <a:t>he </a:t>
            </a:r>
            <a:endParaRPr lang="lt-LT" sz="2000" b="1" smtClean="0">
              <a:latin typeface="Calibri" pitchFamily="34" charset="0"/>
            </a:endParaRPr>
          </a:p>
          <a:p>
            <a:r>
              <a:rPr lang="lt-LT" sz="2000" b="1" smtClean="0">
                <a:latin typeface="Calibri" pitchFamily="34" charset="0"/>
              </a:rPr>
              <a:t>started suffering from </a:t>
            </a:r>
            <a:r>
              <a:rPr lang="en-US" sz="2000" b="1" smtClean="0">
                <a:latin typeface="Calibri" pitchFamily="34" charset="0"/>
              </a:rPr>
              <a:t>terrible </a:t>
            </a:r>
            <a:endParaRPr lang="lt-LT" sz="2000" b="1" smtClean="0">
              <a:latin typeface="Calibri" pitchFamily="34" charset="0"/>
            </a:endParaRPr>
          </a:p>
          <a:p>
            <a:r>
              <a:rPr lang="en-US" sz="2000" b="1" smtClean="0">
                <a:latin typeface="Calibri" pitchFamily="34" charset="0"/>
              </a:rPr>
              <a:t>thoughts thinking </a:t>
            </a:r>
            <a:r>
              <a:rPr lang="lt-LT" sz="2000" b="1" smtClean="0">
                <a:latin typeface="Calibri" pitchFamily="34" charset="0"/>
              </a:rPr>
              <a:t>about it..</a:t>
            </a:r>
            <a:endParaRPr lang="lt-LT" sz="2000" b="1">
              <a:latin typeface="Calibri" pitchFamily="34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987630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1173712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093" y="5147903"/>
            <a:ext cx="3324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>
                <a:latin typeface="Calibri" pitchFamily="34" charset="0"/>
              </a:rPr>
              <a:t>One day</a:t>
            </a:r>
            <a:r>
              <a:rPr lang="en-US" b="1" smtClean="0">
                <a:latin typeface="Calibri" pitchFamily="34" charset="0"/>
              </a:rPr>
              <a:t>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saw information about Youth Health portal in flat screen</a:t>
            </a:r>
            <a:r>
              <a:rPr lang="lt-LT" b="1" smtClean="0">
                <a:latin typeface="Calibri" pitchFamily="34" charset="0"/>
              </a:rPr>
              <a:t>. </a:t>
            </a:r>
            <a:endParaRPr lang="lt-LT" b="1">
              <a:latin typeface="Calibri" pitchFamily="34" charset="0"/>
            </a:endParaRPr>
          </a:p>
        </p:txBody>
      </p:sp>
      <p:pic>
        <p:nvPicPr>
          <p:cNvPr id="4104" name="Picture 8" descr="http://dpsschools.files.wordpress.com/2013/10/img_3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296" y="625339"/>
            <a:ext cx="2972126" cy="417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8250" y="750627"/>
            <a:ext cx="2024262" cy="1077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8" name="Picture 12" descr="http://bradhallart.com/images/Cartoon_girl_with_laptop_compu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7341" y="625339"/>
            <a:ext cx="4404149" cy="31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07342" y="3787088"/>
            <a:ext cx="4404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After reading some short articles in the portal, reading questions-answers in forums, watching some videos, </a:t>
            </a:r>
            <a:r>
              <a:rPr lang="lt-LT" b="1" smtClean="0">
                <a:latin typeface="Calibri" pitchFamily="34" charset="0"/>
              </a:rPr>
              <a:t>Inga understood that </a:t>
            </a:r>
            <a:r>
              <a:rPr lang="en-US" b="1" smtClean="0">
                <a:latin typeface="Calibri" pitchFamily="34" charset="0"/>
              </a:rPr>
              <a:t>she is not alone feeling like this. </a:t>
            </a:r>
          </a:p>
          <a:p>
            <a:r>
              <a:rPr lang="lt-LT" b="1" smtClean="0">
                <a:latin typeface="Calibri" pitchFamily="34" charset="0"/>
              </a:rPr>
              <a:t>S</a:t>
            </a:r>
            <a:r>
              <a:rPr lang="en-US" b="1" smtClean="0">
                <a:latin typeface="Calibri" pitchFamily="34" charset="0"/>
              </a:rPr>
              <a:t>he wanted to talk about her feelings with someone she could trust but keeping everything in confidentiality</a:t>
            </a:r>
            <a:r>
              <a:rPr lang="lt-LT" b="1" smtClean="0">
                <a:latin typeface="Calibri" pitchFamily="34" charset="0"/>
              </a:rPr>
              <a:t> at the same time</a:t>
            </a:r>
            <a:r>
              <a:rPr lang="en-US" b="1" smtClean="0">
                <a:latin typeface="Calibri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994914604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643" y="4324157"/>
            <a:ext cx="3803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In the portal she saw contacts of YFHCS coordinator, wrote her an e-mail… Coordinator wrote her back asking her to come to the </a:t>
            </a:r>
            <a:r>
              <a:rPr lang="en-US" b="1">
                <a:latin typeface="Calibri" pitchFamily="34" charset="0"/>
              </a:rPr>
              <a:t>YFHCS </a:t>
            </a:r>
            <a:r>
              <a:rPr lang="en-US" b="1" smtClean="0">
                <a:latin typeface="Calibri" pitchFamily="34" charset="0"/>
              </a:rPr>
              <a:t>coordination center and promise</a:t>
            </a:r>
            <a:r>
              <a:rPr lang="lt-LT" b="1">
                <a:latin typeface="Calibri" pitchFamily="34" charset="0"/>
              </a:rPr>
              <a:t>d</a:t>
            </a:r>
            <a:r>
              <a:rPr lang="en-US" b="1" smtClean="0">
                <a:latin typeface="Calibri" pitchFamily="34" charset="0"/>
              </a:rPr>
              <a:t> to  help finding a solution.</a:t>
            </a:r>
            <a:endParaRPr lang="lt-LT" b="1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8222" y="4342024"/>
            <a:ext cx="4251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Same day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came to the YFHCS coordination center and told all her biggest fears to the coordinator.</a:t>
            </a:r>
            <a:endParaRPr lang="lt-LT" b="1">
              <a:latin typeface="Calibri" pitchFamily="34" charset="0"/>
            </a:endParaRPr>
          </a:p>
        </p:txBody>
      </p:sp>
      <p:pic>
        <p:nvPicPr>
          <p:cNvPr id="8194" name="Picture 2" descr="https://encrypted-tbn0.gstatic.com/images?q=tbn:ANd9GcRdSH7DsXOBCWRPx6pkdfcdHVekyeonCkegsX9Rxa6EonQOWfX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643" y="749471"/>
            <a:ext cx="4060470" cy="33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pad2.whstatic.com/images/thumb/9/90/Attract-Friends-Step-1.jpg/670px-Attract-Friends-Step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7113" y="749471"/>
            <a:ext cx="4272863" cy="33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08503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937" y="4088107"/>
            <a:ext cx="3803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Coordinator listened to the </a:t>
            </a:r>
            <a:r>
              <a:rPr lang="lt-LT" b="1" smtClean="0">
                <a:latin typeface="Calibri" pitchFamily="34" charset="0"/>
              </a:rPr>
              <a:t>Inga‘</a:t>
            </a:r>
            <a:r>
              <a:rPr lang="en-US" b="1" smtClean="0">
                <a:latin typeface="Calibri" pitchFamily="34" charset="0"/>
              </a:rPr>
              <a:t>s story and </a:t>
            </a:r>
            <a:r>
              <a:rPr lang="lt-LT" b="1">
                <a:latin typeface="Calibri" pitchFamily="34" charset="0"/>
              </a:rPr>
              <a:t>(</a:t>
            </a:r>
            <a:r>
              <a:rPr lang="lt-LT" b="1" smtClean="0">
                <a:latin typeface="Calibri" pitchFamily="34" charset="0"/>
              </a:rPr>
              <a:t>using algorithms as a tool) </a:t>
            </a:r>
            <a:r>
              <a:rPr lang="en-US" b="1" smtClean="0">
                <a:latin typeface="Calibri" pitchFamily="34" charset="0"/>
              </a:rPr>
              <a:t>find out that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need</a:t>
            </a:r>
            <a:r>
              <a:rPr lang="lt-LT" b="1" smtClean="0">
                <a:latin typeface="Calibri" pitchFamily="34" charset="0"/>
              </a:rPr>
              <a:t>s</a:t>
            </a:r>
            <a:r>
              <a:rPr lang="en-US" b="1" smtClean="0">
                <a:latin typeface="Calibri" pitchFamily="34" charset="0"/>
              </a:rPr>
              <a:t> urgent consultation of psychologist. Coordinator registered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for the next day psychologist consultation</a:t>
            </a:r>
            <a:r>
              <a:rPr lang="lt-LT" b="1" smtClean="0">
                <a:latin typeface="Calibri" pitchFamily="34" charset="0"/>
              </a:rPr>
              <a:t> (according to the cooperation agreement signed with primary health care institution (polyclinics)</a:t>
            </a:r>
            <a:endParaRPr lang="lt-LT" b="1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8907" y="4088107"/>
            <a:ext cx="3803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After few </a:t>
            </a:r>
            <a:r>
              <a:rPr lang="lt-LT" b="1" smtClean="0">
                <a:latin typeface="Calibri" pitchFamily="34" charset="0"/>
              </a:rPr>
              <a:t>months of psychologist consultations Inga </a:t>
            </a:r>
            <a:r>
              <a:rPr lang="en-US" b="1" smtClean="0">
                <a:latin typeface="Calibri" pitchFamily="34" charset="0"/>
              </a:rPr>
              <a:t>felt better</a:t>
            </a:r>
            <a:r>
              <a:rPr lang="lt-LT" b="1" smtClean="0">
                <a:latin typeface="Calibri" pitchFamily="34" charset="0"/>
              </a:rPr>
              <a:t>. </a:t>
            </a:r>
            <a:r>
              <a:rPr lang="en-US" b="1" smtClean="0">
                <a:latin typeface="Calibri" pitchFamily="34" charset="0"/>
              </a:rPr>
              <a:t>During all that time coordinator was in contact with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(like </a:t>
            </a:r>
            <a:r>
              <a:rPr lang="en-US" b="1">
                <a:latin typeface="Calibri" pitchFamily="34" charset="0"/>
              </a:rPr>
              <a:t>case manager)</a:t>
            </a:r>
            <a:r>
              <a:rPr lang="lt-LT" b="1">
                <a:latin typeface="Calibri" pitchFamily="34" charset="0"/>
              </a:rPr>
              <a:t>. Inga decided to </a:t>
            </a:r>
            <a:r>
              <a:rPr lang="lt-LT" b="1" smtClean="0">
                <a:latin typeface="Calibri" pitchFamily="34" charset="0"/>
              </a:rPr>
              <a:t>become health training volunteer (after participating in special training).</a:t>
            </a:r>
          </a:p>
        </p:txBody>
      </p:sp>
      <p:pic>
        <p:nvPicPr>
          <p:cNvPr id="7170" name="Picture 2" descr="http://www.minddisorders.com/photos/psychologist-1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225" y="736979"/>
            <a:ext cx="4245288" cy="314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image.freepik.com/free-vector/girl-head-smiley-with-blonde-hair_17-111311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3513" y="736979"/>
            <a:ext cx="3919042" cy="314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46201" y="6304098"/>
            <a:ext cx="38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  <a:hlinkClick r:id="rId4"/>
              </a:rPr>
              <a:t>http</a:t>
            </a:r>
            <a:r>
              <a:rPr lang="en-US" b="1">
                <a:latin typeface="Calibri" pitchFamily="34" charset="0"/>
                <a:hlinkClick r:id="rId4"/>
              </a:rPr>
              <a:t>://www.sveikatostinklas.lt</a:t>
            </a:r>
            <a:r>
              <a:rPr lang="en-US" b="1" smtClean="0">
                <a:latin typeface="Calibri" pitchFamily="34" charset="0"/>
                <a:hlinkClick r:id="rId4"/>
              </a:rPr>
              <a:t>/</a:t>
            </a:r>
            <a:endParaRPr lang="lt-LT" b="1" smtClean="0">
              <a:latin typeface="Calibri" pitchFamily="34" charset="0"/>
            </a:endParaRPr>
          </a:p>
          <a:p>
            <a:endParaRPr lang="lt-LT" b="1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1552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information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60622" y="3271807"/>
            <a:ext cx="3744417" cy="52322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algn="ctr"/>
            <a:r>
              <a:rPr lang="en-GB" sz="1400">
                <a:hlinkClick r:id="rId2"/>
              </a:rPr>
              <a:t>http://</a:t>
            </a:r>
            <a:r>
              <a:rPr lang="en-GB" sz="1400" smtClean="0">
                <a:hlinkClick r:id="rId2"/>
              </a:rPr>
              <a:t>sam.lrv.lt/en/cooperation/norway-grants</a:t>
            </a:r>
            <a:endParaRPr lang="en-GB" sz="1400" smtClean="0"/>
          </a:p>
          <a:p>
            <a:pPr algn="ctr"/>
            <a:endParaRPr lang="lt-LT" sz="140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5" y="3819468"/>
            <a:ext cx="4608512" cy="259498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35488" y="3819468"/>
            <a:ext cx="4608512" cy="259498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Paantraštė 2"/>
          <p:cNvSpPr txBox="1"/>
          <p:nvPr/>
        </p:nvSpPr>
        <p:spPr>
          <a:xfrm>
            <a:off x="2743200" y="6414448"/>
            <a:ext cx="3585759" cy="43733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273050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  <a:defRPr/>
            </a:pPr>
            <a:r>
              <a:rPr lang="lt-LT" sz="22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pitchFamily="34" charset="0"/>
              </a:rPr>
              <a:t>norwaygrants</a:t>
            </a:r>
            <a:r>
              <a:rPr lang="en-US" sz="22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pitchFamily="34" charset="0"/>
              </a:rPr>
              <a:t>@sam.lt</a:t>
            </a:r>
            <a:endParaRPr lang="lt-LT" sz="2200" b="1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endParaRPr lang="lt-LT" sz="2200" b="1" smtClean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  <a:p>
            <a:pPr algn="ctr">
              <a:spcBef>
                <a:spcPct val="0"/>
              </a:spcBef>
              <a:defRPr/>
            </a:pPr>
            <a:endParaRPr lang="lt-LT" sz="220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075548" y="3080804"/>
            <a:ext cx="3528392" cy="738664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algn="ctr"/>
            <a:r>
              <a:rPr lang="en-GB" sz="1400">
                <a:hlinkClick r:id="rId5"/>
              </a:rPr>
              <a:t>http://</a:t>
            </a:r>
            <a:r>
              <a:rPr lang="en-GB" sz="1400" smtClean="0">
                <a:hlinkClick r:id="rId5"/>
              </a:rPr>
              <a:t>www.norwaygrants.lt/en/programmes/description/program-description/program/</a:t>
            </a:r>
            <a:r>
              <a:rPr lang="lt-LT" sz="1400" smtClean="0">
                <a:hlinkClick r:id="rId5"/>
              </a:rPr>
              <a:t>3</a:t>
            </a:r>
            <a:r>
              <a:rPr lang="en-GB" sz="1400" smtClean="0">
                <a:hlinkClick r:id="rId5"/>
              </a:rPr>
              <a:t>3</a:t>
            </a:r>
            <a:endParaRPr lang="lt-LT" sz="1400" smtClean="0"/>
          </a:p>
          <a:p>
            <a:pPr algn="ctr"/>
            <a:endParaRPr lang="lt-LT" sz="1400" smtClean="0"/>
          </a:p>
        </p:txBody>
      </p:sp>
      <p:pic>
        <p:nvPicPr>
          <p:cNvPr id="2050" name="Picture 2" descr="D:\Users\laurinciukaite\Downloads\qrcode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776" y="1348971"/>
            <a:ext cx="1721788" cy="172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Users\LAURIN~1\AppData\Local\Temp\qrcode-1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2803" y="1389529"/>
            <a:ext cx="1691275" cy="16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tačiakampis 9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10123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7" name="Turinio vietos rezervavimo ženklas 2"/>
          <p:cNvSpPr>
            <a:spLocks noGrp="1"/>
          </p:cNvSpPr>
          <p:nvPr>
            <p:ph idx="1"/>
          </p:nvPr>
        </p:nvSpPr>
        <p:spPr>
          <a:xfrm>
            <a:off x="395288" y="2276474"/>
            <a:ext cx="8424862" cy="41243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GB" sz="2000" b="1" smtClean="0">
              <a:latin typeface="Calibri" pitchFamily="34" charset="0"/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GB" sz="2000" b="1" smtClean="0">
              <a:latin typeface="Calibri" pitchFamily="34" charset="0"/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r>
              <a:rPr lang="en-GB" sz="24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 </a:t>
            </a: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800" b="1" smtClean="0"/>
          </a:p>
          <a:p>
            <a:pPr marL="265176" indent="-265176" eaLnBrk="1" fontAlgn="auto" hangingPunct="1"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GB" sz="1800" smtClean="0">
              <a:latin typeface="Calibri" pitchFamily="34" charset="0"/>
              <a:cs typeface="Arial"/>
            </a:endParaRPr>
          </a:p>
        </p:txBody>
      </p:sp>
      <p:pic>
        <p:nvPicPr>
          <p:cNvPr id="21510" name="Paveikslėlis 6" descr="Vilniaus_universitetas_Vilnius_univerc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69" y="1774208"/>
            <a:ext cx="8761862" cy="484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tačiakampis 6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5" name="Antraštė 2"/>
          <p:cNvSpPr txBox="1"/>
          <p:nvPr/>
        </p:nvSpPr>
        <p:spPr>
          <a:xfrm>
            <a:off x="0" y="549924"/>
            <a:ext cx="8158162" cy="641445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kern="1200" smtId="4294967295"/>
            </a:defPPr>
          </a:lstStyle>
          <a:p>
            <a:pPr algn="ctr">
              <a:defRPr/>
            </a:pPr>
            <a:r>
              <a:rPr lang="lt-LT" sz="26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Next time see you in Vi</a:t>
            </a:r>
            <a:r>
              <a:rPr lang="en-US" sz="26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lnius </a:t>
            </a:r>
            <a:r>
              <a:rPr lang="en-US" sz="2600" b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</a:t>
            </a:r>
            <a:endParaRPr lang="en-US" sz="2600" b="1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4607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2015-12-17T16:43:30.495</cp:lastPrinted>
  <dcterms:created xsi:type="dcterms:W3CDTF">2015-12-17T16:43:30Z</dcterms:created>
  <dcterms:modified xsi:type="dcterms:W3CDTF">2015-12-17T16:43:30Z</dcterms:modified>
</cp:coreProperties>
</file>