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8.0.0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  <p:sldId id="335" r:id="rId44"/>
    <p:sldId id="336" r:id="rId45"/>
    <p:sldId id="337" r:id="rId46"/>
  </p:sldIdLst>
  <p:sldSz cx="24380825" cy="13714412"/>
  <p:notesSz cx="6797675" cy="9928225"/>
  <p:custDataLst>
    <p:tags r:id="rId47"/>
  </p:custDataLst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C74"/>
    <a:srgbClr val="003096"/>
    <a:srgbClr val="3EAF79"/>
    <a:srgbClr val="D8222C"/>
    <a:srgbClr val="FF0016"/>
    <a:srgbClr val="20D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057" autoAdjust="0"/>
  </p:normalViewPr>
  <p:slideViewPr>
    <p:cSldViewPr snapToGrid="0">
      <p:cViewPr>
        <p:scale>
          <a:sx n="51" d="100"/>
          <a:sy n="51" d="100"/>
        </p:scale>
        <p:origin x="-132" y="-84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694" y="10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tags" Target="tags/tag1.xml" /><Relationship Id="rId48" Type="http://schemas.openxmlformats.org/officeDocument/2006/relationships/presProps" Target="presProps.xml" /><Relationship Id="rId49" Type="http://schemas.openxmlformats.org/officeDocument/2006/relationships/viewProps" Target="viewProps.xml" /><Relationship Id="rId5" Type="http://schemas.openxmlformats.org/officeDocument/2006/relationships/slide" Target="slides/slide2.xml" /><Relationship Id="rId50" Type="http://schemas.openxmlformats.org/officeDocument/2006/relationships/theme" Target="theme/theme1.xml" /><Relationship Id="rId51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1D2BC0F-7084-4C9F-B157-046C3CBDF955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23D7DFC9-24E8-442D-BDAD-54B920CFC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01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9DA259D-87B2-48A8-8896-0559A1CBD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2522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14.01.2020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11" name="Bilde 19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84923"/>
            <a:ext cx="2386994" cy="1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Tittellysbilde med bakgrunnsbil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defPPr>
              <a:defRPr kern="1200" smtId="4294967295"/>
            </a:defPPr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14.01.2020</a:t>
            </a:fld>
            <a:endParaRPr lang="nb-NO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Name</a:t>
            </a:r>
            <a:endParaRPr lang="en-GB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Title</a:t>
            </a:r>
            <a:endParaRPr lang="en-GB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Office</a:t>
            </a:r>
            <a:endParaRPr lang="en-GB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defPPr>
              <a:defRPr kern="1200" smtId="4294967295"/>
            </a:defPPr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Company</a:t>
            </a:r>
            <a:endParaRPr lang="en-GB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4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0F3C74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ittel, innhold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defPPr>
              <a:defRPr kern="1200" smtId="4294967295"/>
            </a:defPPr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60386" y="1167476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bilde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2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Stort bilde"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2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4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diagram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0F3C74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Tekst og tabell Orang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GB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nb-NO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Oran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Grønn">
    <p:bg>
      <p:bgPr>
        <a:solidFill>
          <a:srgbClr val="3EA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Deloverskrift Blå">
    <p:bg>
      <p:bgPr>
        <a:solidFill>
          <a:srgbClr val="0F3C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defPPr>
              <a:defRPr kern="1200" smtId="4294967295"/>
            </a:defPPr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0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455863" y="13065857"/>
            <a:ext cx="21924962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Ba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0" cy="1231106"/>
          </a:xfrm>
        </p:spPr>
        <p:txBody>
          <a:bodyPr wrap="square" lIns="0" tIns="0" rIns="0" bIns="0" anchor="ctr">
            <a:spAutoFit/>
          </a:bodyPr>
          <a:lstStyle>
            <a:defPPr>
              <a:defRPr kern="1200" smtId="4294967295"/>
            </a:defPPr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/>
              <a:t>Click to add title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add text</a:t>
            </a:r>
          </a:p>
        </p:txBody>
      </p:sp>
      <p:pic>
        <p:nvPicPr>
          <p:cNvPr id="6" name="Bilde 4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57" y="679210"/>
            <a:ext cx="2386994" cy="167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5E604832-2AA2-D04E-9D76-F94A5B0FBA2B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24380825" cy="137144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EB9DE7E-9198-5340-97E1-00B516AA3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014" y="1120333"/>
            <a:ext cx="23367088" cy="3703839"/>
          </a:xfrm>
        </p:spPr>
        <p:txBody>
          <a:bodyPr anchor="t">
            <a:noAutofit/>
          </a:bodyPr>
          <a:lstStyle>
            <a:defPPr>
              <a:defRPr kern="1200" smtId="4294967295"/>
            </a:defPPr>
            <a:lvl1pPr algn="l">
              <a:defRPr sz="14398" b="1" i="0">
                <a:solidFill>
                  <a:schemeClr val="bg1"/>
                </a:solidFill>
                <a:latin typeface="Founders Grotesk Semibold" panose="020b0503030202060203" pitchFamily="34" charset="0"/>
              </a:defRPr>
            </a:lvl1pPr>
          </a:lstStyle>
          <a:p>
            <a:r>
              <a:rPr lang="cs-CZ"/>
              <a:t>Kliknutím lze upravit </a:t>
            </a:r>
            <a:br>
              <a:rPr lang="cs-CZ"/>
            </a:br>
            <a:r>
              <a:rPr lang="cs-CZ"/>
              <a:t>Podnadpis změňte na regular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A4805497-0DD4-664F-929F-203D6224A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013" y="5621939"/>
            <a:ext cx="23367092" cy="4947240"/>
          </a:xfrm>
        </p:spPr>
        <p:txBody>
          <a:bodyPr wrap="square" bIns="46800">
            <a:normAutofit/>
          </a:bodyPr>
          <a:lstStyle>
            <a:defPPr>
              <a:defRPr kern="1200" smtId="4294967295"/>
            </a:defPPr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sz="3799" b="0" i="0">
                <a:solidFill>
                  <a:schemeClr val="bg1"/>
                </a:solidFill>
                <a:latin typeface="Founders Grotesk" panose="020b0503030202060203" pitchFamily="34" charset="0"/>
              </a:defRPr>
            </a:lvl1pPr>
            <a:lvl2pPr marL="914263" indent="0" algn="ctr">
              <a:buNone/>
              <a:defRPr sz="3999"/>
            </a:lvl2pPr>
            <a:lvl3pPr marL="1828526" indent="0" algn="ctr">
              <a:buNone/>
              <a:defRPr sz="3599"/>
            </a:lvl3pPr>
            <a:lvl4pPr marL="2742789" indent="0" algn="ctr">
              <a:buNone/>
              <a:defRPr sz="3200"/>
            </a:lvl4pPr>
            <a:lvl5pPr marL="3657051" indent="0" algn="ctr">
              <a:buNone/>
              <a:defRPr sz="3200"/>
            </a:lvl5pPr>
            <a:lvl6pPr marL="4571314" indent="0" algn="ctr">
              <a:buNone/>
              <a:defRPr sz="3200"/>
            </a:lvl6pPr>
            <a:lvl7pPr marL="5485577" indent="0" algn="ctr">
              <a:buNone/>
              <a:defRPr sz="3200"/>
            </a:lvl7pPr>
            <a:lvl8pPr marL="6399840" indent="0" algn="ctr">
              <a:buNone/>
              <a:defRPr sz="3200"/>
            </a:lvl8pPr>
            <a:lvl9pPr marL="7314103" indent="0" algn="ctr">
              <a:buNone/>
              <a:defRPr sz="3200"/>
            </a:lvl9pPr>
          </a:lstStyle>
          <a:p>
            <a:r>
              <a:rPr lang="cs-CZ"/>
              <a:t>Fondy EHP a Norska</a:t>
            </a:r>
            <a:br>
              <a:rPr lang="cs-CZ"/>
            </a:br>
            <a:r>
              <a:rPr lang="cs-CZ"/>
              <a:t>Program Kultura</a:t>
            </a:r>
          </a:p>
          <a:p>
            <a:br>
              <a:rPr lang="cs-CZ"/>
            </a:br>
            <a:r>
              <a:rPr lang="cs-CZ"/>
              <a:t>Nové příležitosti a výzvy</a:t>
            </a:r>
          </a:p>
          <a:p>
            <a:r>
              <a:rPr lang="cs-CZ"/>
              <a:t>www.eeagrants.cz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xmlns="" id="{0B7114CA-E7B1-014E-B9D2-F639869EB289}"/>
              </a:ext>
            </a:extLst>
          </p:cNvPr>
          <p:cNvCxnSpPr/>
          <p:nvPr userDrawn="1"/>
        </p:nvCxnSpPr>
        <p:spPr>
          <a:xfrm>
            <a:off x="574241" y="577447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xmlns="" id="{6FAC7694-1C38-0D43-9BD7-93F4D1D1E069}"/>
              </a:ext>
            </a:extLst>
          </p:cNvPr>
          <p:cNvCxnSpPr/>
          <p:nvPr userDrawn="1"/>
        </p:nvCxnSpPr>
        <p:spPr>
          <a:xfrm>
            <a:off x="574241" y="5059093"/>
            <a:ext cx="231938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26957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4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kern="1200" smtId="4294967295"/>
            </a:defPPr>
          </a:lstStyle>
          <a:p>
            <a:r>
              <a:rPr lang="nb-NO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4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nb-NO"/>
              <a:t>Click to add text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0" name="Freeform 6"/>
          <p:cNvSpPr/>
          <p:nvPr userDrawn="1"/>
        </p:nvSpPr>
        <p:spPr bwMode="auto">
          <a:xfrm>
            <a:off x="1433513" y="12903932"/>
            <a:ext cx="158750" cy="161925"/>
          </a:xfrm>
          <a:custGeom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2" name="Freeform 8"/>
          <p:cNvSpPr/>
          <p:nvPr userDrawn="1"/>
        </p:nvSpPr>
        <p:spPr bwMode="auto">
          <a:xfrm>
            <a:off x="1592263" y="12746770"/>
            <a:ext cx="155575" cy="476250"/>
          </a:xfrm>
          <a:custGeom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062163" y="13065857"/>
            <a:ext cx="22318662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63" r:id="rId17"/>
    <p:sldLayoutId id="2147483671" r:id="rId18"/>
  </p:sldLayoutIdLst>
  <p:transition/>
  <p:timing/>
  <p:hf sldNum="0" hdr="0" ftr="0"/>
  <p:txStyles>
    <p:titleStyle>
      <a:defPPr>
        <a:defRPr kern="1200" smtId="4294967295"/>
      </a:defPPr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rgbClr val="0F3C74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7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7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9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0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5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6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7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8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9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0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1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2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3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4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5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6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7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8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9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0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1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2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3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4.pn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5.pn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hyperlink" Target="mailto:pavla.petrova@idu.cz" TargetMode="External" /><Relationship Id="rId2" Type="http://schemas.openxmlformats.org/officeDocument/2006/relationships/image" Target="../media/image46.png" /><Relationship Id="rId3" Type="http://schemas.openxmlformats.org/officeDocument/2006/relationships/hyperlink" Target="http://www.eeagrants.cz/" TargetMode="External" /><Relationship Id="rId4" Type="http://schemas.openxmlformats.org/officeDocument/2006/relationships/hyperlink" Target="mailto:hot-line_ehp@software.cz" TargetMode="External" /><Relationship Id="rId5" Type="http://schemas.openxmlformats.org/officeDocument/2006/relationships/hyperlink" Target="mailto:czp@mfcr.cz" TargetMode="External" /><Relationship Id="rId6" Type="http://schemas.openxmlformats.org/officeDocument/2006/relationships/hyperlink" Target="mailto:fondyehp@mkcr.cz" TargetMode="External" /><Relationship Id="rId7" Type="http://schemas.openxmlformats.org/officeDocument/2006/relationships/hyperlink" Target="mailto:eva.zakova@idu.cz" TargetMode="External" /><Relationship Id="rId8" Type="http://schemas.openxmlformats.org/officeDocument/2006/relationships/hyperlink" Target="mailto:jana.navratova@idu.cz" TargetMode="External" /><Relationship Id="rId9" Type="http://schemas.openxmlformats.org/officeDocument/2006/relationships/hyperlink" Target="mailto:magdalena.mullerova@kreativnievropa.cz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490B955-9DE0-B245-B83A-8009C1FEA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cs-CZ" sz="14000" smtClean="0">
                <a:solidFill>
                  <a:prstClr val="white"/>
                </a:solidFill>
                <a:latin typeface="Founders Grotesk Regular" pitchFamily="34" charset="-18"/>
              </a:rPr>
              <a:t>Žijeme.</a:t>
            </a:r>
            <a:br>
              <a:rPr lang="cs-CZ" sz="14000"/>
            </a:br>
            <a:r>
              <a:rPr lang="cs-CZ" sz="14000" b="0">
                <a:latin typeface="Founders Grotesk Regular" pitchFamily="34" charset="-18"/>
              </a:rPr>
              <a:t>Pro živé umění.</a:t>
            </a:r>
            <a:br>
              <a:rPr lang="cs-CZ" sz="14000"/>
            </a:br>
            <a:endParaRPr lang="cs-CZ" sz="14000" b="0">
              <a:latin typeface="Founders Grotesk" panose="020b0503030202060203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053B2405-00D3-094C-AC27-EB6F2427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r>
              <a:rPr lang="cs-CZ">
                <a:latin typeface="Founders Grotesk Regular" pitchFamily="34" charset="-18"/>
              </a:rPr>
              <a:t>Fondy EHP a Norska</a:t>
            </a:r>
            <a:br>
              <a:rPr lang="cs-CZ">
                <a:latin typeface="Founders Grotesk Regular" pitchFamily="34" charset="-18"/>
              </a:rPr>
            </a:br>
            <a:r>
              <a:rPr lang="cs-CZ">
                <a:latin typeface="Founders Grotesk Regular" pitchFamily="34" charset="-18"/>
              </a:rPr>
              <a:t>Program Kultura</a:t>
            </a:r>
          </a:p>
          <a:p>
            <a:endParaRPr lang="cs-CZ">
              <a:latin typeface="Founders Grotesk Regular" pitchFamily="34" charset="-18"/>
            </a:endParaRPr>
          </a:p>
          <a:p>
            <a:r>
              <a:rPr lang="cs-CZ" sz="6000" b="1">
                <a:solidFill>
                  <a:prstClr val="white"/>
                </a:solidFill>
                <a:latin typeface="Founders Grotesk Regular" pitchFamily="34" charset="-18"/>
              </a:rPr>
              <a:t>Doporučení pro přípravu žádostí o grant </a:t>
            </a:r>
            <a:r>
              <a:rPr lang="cs-CZ" sz="6000" b="1" smtClean="0">
                <a:solidFill>
                  <a:prstClr val="white"/>
                </a:solidFill>
                <a:latin typeface="Founders Grotesk Regular" pitchFamily="34" charset="-18"/>
              </a:rPr>
              <a:t>pro výzvy: </a:t>
            </a:r>
          </a:p>
          <a:p>
            <a:r>
              <a:rPr lang="cs-CZ" sz="6000" b="1" smtClean="0">
                <a:solidFill>
                  <a:prstClr val="white"/>
                </a:solidFill>
                <a:latin typeface="Founders Grotesk Regular" pitchFamily="34" charset="-18"/>
              </a:rPr>
              <a:t>Současné umění, Umělecká a kulturní kritika, Posilování kapacit oborových zastřešujících asociací, sítí a platforem</a:t>
            </a:r>
            <a:br>
              <a:rPr lang="cs-CZ" smtClean="0">
                <a:latin typeface="Founders Grotesk Regular" pitchFamily="34" charset="-18"/>
              </a:rPr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38130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Úvodní stránka Fondů EHP/Norska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05192"/>
          </a:xfrm>
          <a:prstGeom prst="rect">
            <a:avLst/>
          </a:prstGeom>
        </p:spPr>
      </p:pic>
      <p:sp>
        <p:nvSpPr>
          <p:cNvPr id="2" name="Šipka doprava 1"/>
          <p:cNvSpPr/>
          <p:nvPr/>
        </p:nvSpPr>
        <p:spPr>
          <a:xfrm>
            <a:off x="3868615" y="5603630"/>
            <a:ext cx="2053766" cy="13364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588300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Základní informace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05192"/>
          </a:xfrm>
          <a:prstGeom prst="rect">
            <a:avLst/>
          </a:prstGeom>
        </p:spPr>
      </p:pic>
      <p:sp>
        <p:nvSpPr>
          <p:cNvPr id="2" name="Šipka doprava 1"/>
          <p:cNvSpPr/>
          <p:nvPr/>
        </p:nvSpPr>
        <p:spPr>
          <a:xfrm>
            <a:off x="9671537" y="692833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52142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Základní dokumenty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9648090" y="69752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962569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Pokyny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75530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896705" y="992944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166072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Kultura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5400000">
            <a:off x="10299774" y="198670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9438479" y="8223386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014841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Výzvy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7" name="Zástupný symbol pro graf 6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286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945002" y="941914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266218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Dokumenty ke stažení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7" name="Zástupný symbol pro graf 6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898110" y="4917478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628359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Vstup do CEDRu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75530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10800000">
            <a:off x="19378244" y="975911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635459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Vstup do CEDRu – základní informace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0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3407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Vstup do CEDRu – založení nového projektu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52084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8009104">
            <a:off x="12320951" y="359898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085976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3439955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„Základní informace“ 1 – kapitola 2.1 Pokynů</a:t>
            </a:r>
            <a:endParaRPr lang="cs-CZ" sz="3600"/>
          </a:p>
        </p:txBody>
      </p:sp>
      <p:pic>
        <p:nvPicPr>
          <p:cNvPr id="10" name="Zástupný symbol pro graf 9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05192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174772">
            <a:off x="6976633" y="4167202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179014" y="935501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2.1.2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10492153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396516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„Základní informace“ </a:t>
            </a:r>
            <a:r>
              <a:rPr lang="cs-CZ" sz="3600"/>
              <a:t>2 – kapitola 2.1 Pokynů</a:t>
            </a:r>
          </a:p>
        </p:txBody>
      </p:sp>
      <p:pic>
        <p:nvPicPr>
          <p:cNvPr id="10" name="Zástupný symbol pro graf 9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600" y="257907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2.1.6</a:t>
            </a:r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181599" y="4900245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2.1.4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654147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2.1.3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787790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2.1.5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0189515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„Žadatel“ 1 </a:t>
            </a:r>
            <a:r>
              <a:rPr lang="cs-CZ" sz="3600"/>
              <a:t>– kapitola </a:t>
            </a:r>
            <a:r>
              <a:rPr lang="cs-CZ" sz="3600" smtClean="0"/>
              <a:t>2.2 </a:t>
            </a:r>
            <a:r>
              <a:rPr lang="cs-CZ" sz="3600"/>
              <a:t>Pokynů</a:t>
            </a:r>
          </a:p>
        </p:txBody>
      </p:sp>
      <p:pic>
        <p:nvPicPr>
          <p:cNvPr id="7" name="Zástupný symbol pro graf 6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4" y="1837085"/>
            <a:ext cx="21012331" cy="11154296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181600" y="621323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2.2.1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9" y="10199075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522983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„Žadatel“ 2 – kapitola 2.2 Pokynů </a:t>
            </a:r>
            <a:endParaRPr lang="cs-CZ" sz="3600"/>
          </a:p>
        </p:txBody>
      </p:sp>
      <p:sp>
        <p:nvSpPr>
          <p:cNvPr id="5" name="Šipka doprava 4"/>
          <p:cNvSpPr/>
          <p:nvPr/>
        </p:nvSpPr>
        <p:spPr>
          <a:xfrm rot="2030343">
            <a:off x="8388211" y="4255475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pic>
        <p:nvPicPr>
          <p:cNvPr id="8" name="Zástupný symbol pro graf 7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80492" y="1767235"/>
            <a:ext cx="20960496" cy="1122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56353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„Žadatel“ 3 – kapitola 2.2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5" y="1837084"/>
            <a:ext cx="21012331" cy="11137043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1969475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2.2.2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429064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2.2.2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52519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2.2.4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600" y="818270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2.2.5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6563987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„Partneři“ 1 </a:t>
            </a:r>
            <a:r>
              <a:rPr lang="cs-CZ" sz="3600"/>
              <a:t>– kapitola </a:t>
            </a:r>
            <a:r>
              <a:rPr lang="cs-CZ" sz="3600" smtClean="0"/>
              <a:t>2.3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4"/>
            <a:ext cx="21012330" cy="11119791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025141">
            <a:off x="9319843" y="42320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066349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„Partneři“ 2 </a:t>
            </a:r>
            <a:r>
              <a:rPr lang="cs-CZ" sz="3600"/>
              <a:t>– kapitola </a:t>
            </a:r>
            <a:r>
              <a:rPr lang="cs-CZ" sz="3600" smtClean="0"/>
              <a:t>2.3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5" y="1837084"/>
            <a:ext cx="21012331" cy="1110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03718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„Partneři“ 3 </a:t>
            </a:r>
            <a:r>
              <a:rPr lang="cs-CZ" sz="3600"/>
              <a:t>– kapitola </a:t>
            </a:r>
            <a:r>
              <a:rPr lang="cs-CZ" sz="3600" smtClean="0"/>
              <a:t>2.3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51738" y="1837084"/>
            <a:ext cx="21012330" cy="1113704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369169" y="356381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2.3.1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369168" y="52284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2.3.2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369167" y="626012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2.3.3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1159227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1 </a:t>
            </a:r>
            <a:r>
              <a:rPr lang="cs-CZ" sz="3600"/>
              <a:t>– kapitola </a:t>
            </a:r>
            <a:r>
              <a:rPr lang="cs-CZ" sz="3600" smtClean="0"/>
              <a:t>2.4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4"/>
            <a:ext cx="21012330" cy="11137043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2078854">
            <a:off x="10204583" y="4255476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626012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2.4.1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9" y="8018583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2.4.2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598" y="1048043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6421641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2 </a:t>
            </a:r>
            <a:r>
              <a:rPr lang="cs-CZ" sz="3600"/>
              <a:t>– kapitola </a:t>
            </a:r>
            <a:r>
              <a:rPr lang="cs-CZ" sz="3600" smtClean="0"/>
              <a:t>2.4, 2.8, 2.9 </a:t>
            </a:r>
            <a:r>
              <a:rPr lang="cs-CZ" sz="3600"/>
              <a:t>Pokynů</a:t>
            </a: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04846" y="1837085"/>
            <a:ext cx="21012330" cy="111025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599" y="3047999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2.4.4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8" y="4571999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2.4.5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7" y="75731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</a:t>
            </a:r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5181596" y="100115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2.9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7333901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3 </a:t>
            </a:r>
            <a:r>
              <a:rPr lang="cs-CZ" sz="3600"/>
              <a:t>– kapitola </a:t>
            </a:r>
            <a:r>
              <a:rPr lang="cs-CZ" sz="3600" smtClean="0"/>
              <a:t>2.4 </a:t>
            </a:r>
            <a:r>
              <a:rPr lang="cs-CZ" sz="3600"/>
              <a:t>Pokynů</a:t>
            </a:r>
          </a:p>
        </p:txBody>
      </p:sp>
      <p:pic>
        <p:nvPicPr>
          <p:cNvPr id="7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57046" y="1837085"/>
            <a:ext cx="20960128" cy="111286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600" y="55567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2.4.6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0071282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4 </a:t>
            </a:r>
            <a:r>
              <a:rPr lang="cs-CZ" sz="3600"/>
              <a:t>– kapitola </a:t>
            </a:r>
            <a:r>
              <a:rPr lang="cs-CZ" sz="3600" smtClean="0"/>
              <a:t>2.4 </a:t>
            </a:r>
            <a:r>
              <a:rPr lang="cs-CZ" sz="3600"/>
              <a:t>Pokynů</a:t>
            </a:r>
          </a:p>
        </p:txBody>
      </p:sp>
      <p:pic>
        <p:nvPicPr>
          <p:cNvPr id="7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39816" y="1837084"/>
            <a:ext cx="21077360" cy="1103485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599" y="55567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2.4.6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3490204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„Záměr“ 5 </a:t>
            </a:r>
            <a:r>
              <a:rPr lang="cs-CZ" sz="3600"/>
              <a:t>– kapitola </a:t>
            </a:r>
            <a:r>
              <a:rPr lang="cs-CZ" sz="3600" smtClean="0"/>
              <a:t>2.8 </a:t>
            </a:r>
            <a:r>
              <a:rPr lang="cs-CZ" sz="3600"/>
              <a:t>Pokynů</a:t>
            </a: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22098" y="1837084"/>
            <a:ext cx="20995077" cy="11137043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55567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2.8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8663013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„Relevance projektu“ 1 </a:t>
            </a:r>
            <a:r>
              <a:rPr lang="cs-CZ" sz="3600"/>
              <a:t>– kapitola </a:t>
            </a:r>
            <a:r>
              <a:rPr lang="cs-CZ" sz="3600" smtClean="0"/>
              <a:t>2.5 </a:t>
            </a:r>
            <a:r>
              <a:rPr lang="cs-CZ" sz="3600"/>
              <a:t>Pokynů</a:t>
            </a:r>
          </a:p>
        </p:txBody>
      </p:sp>
      <p:pic>
        <p:nvPicPr>
          <p:cNvPr id="10" name="Zástupný symbol pro graf 9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286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600" y="621323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2.5.1</a:t>
            </a:r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181599" y="8077199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2.5.2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8" y="96949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2.5.3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 rot="2398802">
            <a:off x="10937630" y="4208584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882676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„Relevance projektu“ 2 </a:t>
            </a:r>
            <a:r>
              <a:rPr lang="cs-CZ" sz="3600"/>
              <a:t>– kapitola </a:t>
            </a:r>
            <a:r>
              <a:rPr lang="cs-CZ" sz="3600" smtClean="0"/>
              <a:t>2.5 </a:t>
            </a:r>
            <a:r>
              <a:rPr lang="cs-CZ" sz="3600"/>
              <a:t>Pokynů</a:t>
            </a:r>
          </a:p>
        </p:txBody>
      </p:sp>
      <p:pic>
        <p:nvPicPr>
          <p:cNvPr id="8" name="Zástupný symbol pro graf 7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79834"/>
            <a:ext cx="21053913" cy="11292761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600" y="621323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2.5.4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1880691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„Aktivity projektu“ 1 – kapitola 2.6 a 2.7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398802">
            <a:off x="12508521" y="4208584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778412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9143998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5626464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„Aktivity projektu“ 2 – kapitola 2.6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4"/>
            <a:ext cx="21007022" cy="11198977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599" y="55801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9555080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„Aktivity projektu“ 3 – kapitola 2.6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28638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558018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2.6.1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9145224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„DPH“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75530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479270">
            <a:off x="13938738" y="406790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627657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0758560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„Podrobný rozpočet“ 1 – kapitola 2.10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28638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 rot="2579802">
            <a:off x="14571782" y="404446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28343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2.10.2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9651356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„Podrobný rozpočet“ 2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75530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5181600" y="55332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2.10.2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0822901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„Podrobný rozpočet“ 3 – kapitola 2.10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63262" y="1837085"/>
            <a:ext cx="21053913" cy="111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70058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„Rozpočet“ 1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75530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654536">
            <a:off x="16213013" y="4067907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334668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2.10.3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1008328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2.10.5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7753894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„Rozpočet“ 2 – kapitola 2.10 Pokynů</a:t>
            </a:r>
            <a:endParaRPr lang="cs-CZ" sz="3600"/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52084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5181600" y="3610706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2.10.6</a:t>
            </a:r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600" y="4876797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2.10.1</a:t>
            </a:r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600" y="6447691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2.10.8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9302130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„Financování“ – kapitola 2.10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5"/>
            <a:ext cx="20983575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593541">
            <a:off x="7045567" y="4654061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23739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8111280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„Horizontální témata“ – kapitola 2.10 Pokynů</a:t>
            </a:r>
            <a:endParaRPr lang="cs-CZ" sz="3600"/>
          </a:p>
        </p:txBody>
      </p:sp>
      <p:pic>
        <p:nvPicPr>
          <p:cNvPr id="12" name="Zástupný symbol pro graf 11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39816" y="1837085"/>
            <a:ext cx="21077360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398802">
            <a:off x="8006859" y="4513384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5181599" y="6237392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2.10.10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4507404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/>
              <a:t>Záložka „Zpracovatel“ – kapitola 2.11 Pokynů</a:t>
            </a:r>
            <a:endParaRPr lang="cs-CZ" sz="3600"/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286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 rot="2498370">
            <a:off x="9741875" y="453682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7" name="Šipka doprava 6"/>
          <p:cNvSpPr/>
          <p:nvPr/>
        </p:nvSpPr>
        <p:spPr>
          <a:xfrm>
            <a:off x="5181599" y="6113844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2.11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8364526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Přílohy 1 – kapitola 2.12 Pokynů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8" name="Zástupný symbol pro graf 7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797070"/>
            <a:ext cx="21030467" cy="11128638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3927229" y="563880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>
            <a:off x="5023688" y="7051690"/>
            <a:ext cx="3534039" cy="1312985"/>
          </a:xfrm>
          <a:prstGeom prst="rightArrow">
            <a:avLst>
              <a:gd name="adj1" fmla="val 53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cs-CZ" smtClean="0"/>
              <a:t>2.12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7352498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Přílohy 2 – kapitola 2.12 Pokynů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10154" y="1837085"/>
            <a:ext cx="21007022" cy="1117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44328"/>
      </p:ext>
    </p:extLst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Nástěnka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6" name="Zástupný symbol pro graf 5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086708" y="1837085"/>
            <a:ext cx="21030467" cy="11152084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3927229" y="6131169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1178361"/>
      </p:ext>
    </p:extLst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087592" y="1082135"/>
            <a:ext cx="12180499" cy="55399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3600" smtClean="0">
                <a:solidFill>
                  <a:srgbClr val="0070C0"/>
                </a:solidFill>
              </a:rPr>
              <a:t>Kontakty</a:t>
            </a:r>
            <a:endParaRPr lang="cs-CZ" sz="3600">
              <a:solidFill>
                <a:srgbClr val="0070C0"/>
              </a:solidFill>
            </a:endParaRPr>
          </a:p>
        </p:txBody>
      </p:sp>
      <p:pic>
        <p:nvPicPr>
          <p:cNvPr id="5" name="Zástupný symbol pro graf 4"/>
          <p:cNvPicPr>
            <a:picLocks noGrp="1"/>
          </p:cNvPicPr>
          <p:nvPr>
            <p:ph type="chart" sz="quarter" idx="11"/>
          </p:nvPr>
        </p:nvPicPr>
        <p:blipFill>
          <a:blip r:embed="rId2"/>
          <a:stretch>
            <a:fillRect/>
          </a:stretch>
        </p:blipFill>
        <p:spPr>
          <a:xfrm>
            <a:off x="2133600" y="1837084"/>
            <a:ext cx="20983575" cy="11198977"/>
          </a:xfrm>
          <a:prstGeom prst="rect">
            <a:avLst/>
          </a:prstGeom>
        </p:spPr>
      </p:pic>
      <p:sp>
        <p:nvSpPr>
          <p:cNvPr id="6" name="Šipka doprava 5"/>
          <p:cNvSpPr/>
          <p:nvPr/>
        </p:nvSpPr>
        <p:spPr>
          <a:xfrm>
            <a:off x="3950675" y="3317630"/>
            <a:ext cx="2192919" cy="17225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4116565"/>
      </p:ext>
    </p:extLst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Zástupný objekt grafu 4">
            <a:extLst>
              <a:ext uri="{FF2B5EF4-FFF2-40B4-BE49-F238E27FC236}">
                <a16:creationId xmlns:a16="http://schemas.microsoft.com/office/drawing/2014/main" xmlns="" id="{37B16695-1582-4BE4-88B7-AE21B147A1F2}"/>
              </a:ext>
            </a:extLst>
          </p:cNvPr>
          <p:cNvPicPr>
            <a:picLocks noGrp="1" noChangeAspect="1"/>
          </p:cNvPicPr>
          <p:nvPr>
            <p:ph type="chart" sz="quarter" idx="11"/>
          </p:nvPr>
        </p:nvPicPr>
        <p:blipFill>
          <a:blip r:embed="rId2"/>
          <a:srcRect l="49166" t="28102" r="37114" b="51364"/>
          <a:stretch>
            <a:fillRect/>
          </a:stretch>
        </p:blipFill>
        <p:spPr>
          <a:xfrm rot="10800000">
            <a:off x="12846119" y="1327119"/>
            <a:ext cx="4828625" cy="406478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B22C643-0F42-43DE-B56D-0B1D9BAAADF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11958" y="1969476"/>
            <a:ext cx="7808969" cy="1594339"/>
          </a:xfrm>
        </p:spPr>
        <p:txBody>
          <a:bodyPr>
            <a:normAutofit lnSpcReduction="10000"/>
          </a:bodyPr>
          <a:lstStyle>
            <a:defPPr>
              <a:defRPr kern="1200" smtId="4294967295"/>
            </a:defPPr>
          </a:lstStyle>
          <a:p>
            <a:pPr marL="0" indent="0">
              <a:buNone/>
            </a:pPr>
            <a:endParaRPr lang="cs-CZ" sz="4800">
              <a:hlinkClick r:id="rId3"/>
            </a:endParaRPr>
          </a:p>
          <a:p>
            <a:r>
              <a:rPr lang="cs-CZ" sz="4800" smtClean="0">
                <a:hlinkClick r:id="rId3"/>
              </a:rPr>
              <a:t>www.fondyehp.cz</a:t>
            </a:r>
            <a:endParaRPr lang="cs-CZ" sz="4800"/>
          </a:p>
          <a:p>
            <a:pPr marL="0" indent="0">
              <a:buNone/>
            </a:pPr>
            <a:endParaRPr lang="cs-CZ" sz="4800"/>
          </a:p>
          <a:p>
            <a:endParaRPr lang="cs-CZ" sz="4800"/>
          </a:p>
          <a:p>
            <a:pPr marL="0" indent="0">
              <a:buNone/>
            </a:pPr>
            <a:endParaRPr lang="cs-CZ" sz="480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76BD3635-C6F0-47C0-96C1-A630DDF308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60" y="597160"/>
            <a:ext cx="5794383" cy="11079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cs-CZ" sz="7200" u="sng">
                <a:solidFill>
                  <a:schemeClr val="tx2">
                    <a:lumMod val="90000"/>
                    <a:lumOff val="10000"/>
                  </a:schemeClr>
                </a:solidFill>
              </a:rPr>
              <a:t>Informace</a:t>
            </a:r>
          </a:p>
        </p:txBody>
      </p:sp>
      <p:sp>
        <p:nvSpPr>
          <p:cNvPr id="6" name="Zástupný text 3">
            <a:extLst>
              <a:ext uri="{FF2B5EF4-FFF2-40B4-BE49-F238E27FC236}">
                <a16:creationId xmlns:a16="http://schemas.microsoft.com/office/drawing/2014/main" xmlns="" id="{76BD3635-C6F0-47C0-96C1-A630DDF30888}"/>
              </a:ext>
            </a:extLst>
          </p:cNvPr>
          <p:cNvSpPr txBox="1"/>
          <p:nvPr/>
        </p:nvSpPr>
        <p:spPr>
          <a:xfrm>
            <a:off x="1411958" y="5391899"/>
            <a:ext cx="579438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1200" smtId="4294967295"/>
            </a:defPPr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rgbClr val="D8222C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7200" u="sng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Dotazy</a:t>
            </a:r>
            <a:endParaRPr lang="cs-CZ" sz="7200" u="sng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xmlns="" id="{7B22C643-0F42-43DE-B56D-0B1D9BAAADFD}"/>
              </a:ext>
            </a:extLst>
          </p:cNvPr>
          <p:cNvSpPr txBox="1"/>
          <p:nvPr/>
        </p:nvSpPr>
        <p:spPr>
          <a:xfrm>
            <a:off x="1564359" y="6682155"/>
            <a:ext cx="20475026" cy="5573532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defPPr>
              <a:defRPr kern="1200" smtId="4294967295"/>
            </a:defPPr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4800" smtClean="0"/>
              <a:t>Technické problémy CEDR – </a:t>
            </a:r>
            <a:r>
              <a:rPr lang="cs-CZ" sz="4800" smtClean="0">
                <a:hlinkClick r:id="rId4"/>
              </a:rPr>
              <a:t>hot-line_ehp@software.cz</a:t>
            </a:r>
            <a:r>
              <a:rPr lang="cs-CZ" sz="4800" smtClean="0"/>
              <a:t> </a:t>
            </a:r>
            <a:endParaRPr lang="cs-CZ" sz="480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800" smtClean="0"/>
              <a:t>Obsah žádosti - </a:t>
            </a:r>
            <a:r>
              <a:rPr lang="cs-CZ" sz="4800" smtClean="0">
                <a:hlinkClick r:id="rId5"/>
              </a:rPr>
              <a:t>czp@mfcr.cz</a:t>
            </a:r>
            <a:r>
              <a:rPr lang="cs-CZ" sz="4800" smtClean="0"/>
              <a:t> </a:t>
            </a:r>
          </a:p>
          <a:p>
            <a:pPr marL="0" indent="0">
              <a:buNone/>
            </a:pPr>
            <a:r>
              <a:rPr lang="cs-CZ" sz="4800" smtClean="0"/>
              <a:t>Obsah (náplň) proj. - </a:t>
            </a:r>
            <a:r>
              <a:rPr lang="cs-CZ" sz="4800" smtClean="0">
                <a:hlinkClick r:id="rId6"/>
              </a:rPr>
              <a:t>fondyehp@mkcr.cz</a:t>
            </a:r>
            <a:r>
              <a:rPr lang="cs-CZ" sz="4800" smtClean="0"/>
              <a:t> (současné umění)</a:t>
            </a:r>
          </a:p>
          <a:p>
            <a:pPr marL="0" indent="0">
              <a:buNone/>
            </a:pPr>
            <a:r>
              <a:rPr lang="cs-CZ" sz="4800"/>
              <a:t> </a:t>
            </a:r>
            <a:r>
              <a:rPr lang="cs-CZ" sz="4800" smtClean="0"/>
              <a:t>                               - </a:t>
            </a:r>
            <a:r>
              <a:rPr lang="cs-CZ" sz="4800" smtClean="0">
                <a:hlinkClick r:id="rId7"/>
              </a:rPr>
              <a:t>eva.zakova@idu.cz</a:t>
            </a:r>
            <a:r>
              <a:rPr lang="cs-CZ" sz="4800" smtClean="0"/>
              <a:t>, </a:t>
            </a:r>
            <a:r>
              <a:rPr lang="cs-CZ" sz="4800" smtClean="0">
                <a:hlinkClick r:id="rId8"/>
              </a:rPr>
              <a:t>jana.navratova@idu.cz</a:t>
            </a:r>
            <a:r>
              <a:rPr lang="cs-CZ" sz="4800" smtClean="0"/>
              <a:t> (kritika)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800" smtClean="0"/>
              <a:t>                                - </a:t>
            </a:r>
            <a:r>
              <a:rPr lang="cs-CZ" sz="4800" smtClean="0">
                <a:hlinkClick r:id="rId9"/>
              </a:rPr>
              <a:t>magdalena.mullerova@kreativnievropa.cz</a:t>
            </a:r>
            <a:r>
              <a:rPr lang="cs-CZ" sz="4800" smtClean="0"/>
              <a:t>,</a:t>
            </a:r>
          </a:p>
          <a:p>
            <a:pPr marL="0" indent="0">
              <a:buNone/>
            </a:pPr>
            <a:r>
              <a:rPr lang="cs-CZ" sz="4800" smtClean="0"/>
              <a:t>                                  </a:t>
            </a:r>
            <a:r>
              <a:rPr lang="cs-CZ" sz="4800" smtClean="0">
                <a:hlinkClick r:id="rId10"/>
              </a:rPr>
              <a:t>pavla.petrova@idu.cz</a:t>
            </a:r>
            <a:r>
              <a:rPr lang="cs-CZ" sz="4800" smtClean="0"/>
              <a:t>, </a:t>
            </a:r>
            <a:r>
              <a:rPr lang="cs-CZ" sz="4800" smtClean="0">
                <a:solidFill>
                  <a:prstClr val="black"/>
                </a:solidFill>
                <a:hlinkClick r:id="rId7"/>
              </a:rPr>
              <a:t>eva.zakova@idu.cz</a:t>
            </a:r>
            <a:r>
              <a:rPr lang="cs-CZ" sz="4800" smtClean="0">
                <a:solidFill>
                  <a:prstClr val="black"/>
                </a:solidFill>
              </a:rPr>
              <a:t> (platformy)</a:t>
            </a:r>
            <a:r>
              <a:rPr lang="cs-CZ" sz="4800" smtClean="0"/>
              <a:t> </a:t>
            </a:r>
            <a:endParaRPr lang="cs-CZ" sz="4800"/>
          </a:p>
        </p:txBody>
      </p:sp>
    </p:spTree>
    <p:extLst>
      <p:ext uri="{BB962C8B-B14F-4D97-AF65-F5344CB8AC3E}">
        <p14:creationId xmlns:p14="http://schemas.microsoft.com/office/powerpoint/2010/main" val="164264320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6543"/>
  <p:tag name="AS_OS" val="Microsoft Windows NT 6.1.7601 Service Pack 1"/>
  <p:tag name="AS_RELEASE_DATE" val="2015.10.05"/>
  <p:tag name="AS_TITLE" val="Aspose.Slides for .NET 4.0"/>
  <p:tag name="AS_VERSION" val="15.8.0.0"/>
</p:tagLst>
</file>

<file path=ppt/theme/theme1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E1E1C"/>
      </a:dk2>
      <a:lt2>
        <a:srgbClr val="0573BA"/>
      </a:lt2>
      <a:accent1>
        <a:srgbClr val="0573BA"/>
      </a:accent1>
      <a:accent2>
        <a:srgbClr val="E94E2E"/>
      </a:accent2>
      <a:accent3>
        <a:srgbClr val="02AB84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1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/>
  <SharedDoc>0</SharedDoc>
  <Application>Aspose.Slides for .NET</Application>
  <AppVersion>15.0800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2020-01-14T14:04:34.910</cp:lastPrinted>
  <dcterms:created xsi:type="dcterms:W3CDTF">2020-01-14T14:04:34Z</dcterms:created>
  <dcterms:modified xsi:type="dcterms:W3CDTF">2020-01-14T14:04:34Z</dcterms:modified>
</cp:coreProperties>
</file>