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95" r:id="rId4"/>
    <p:sldId id="296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11" r:id="rId15"/>
    <p:sldId id="297" r:id="rId16"/>
    <p:sldId id="298" r:id="rId17"/>
    <p:sldId id="341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7" r:id="rId26"/>
    <p:sldId id="308" r:id="rId27"/>
    <p:sldId id="309" r:id="rId28"/>
    <p:sldId id="310" r:id="rId29"/>
    <p:sldId id="321" r:id="rId30"/>
    <p:sldId id="322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7" r:id="rId44"/>
    <p:sldId id="338" r:id="rId45"/>
    <p:sldId id="340" r:id="rId46"/>
  </p:sldIdLst>
  <p:sldSz cx="24380825" cy="13714412"/>
  <p:notesSz cx="6797675" cy="9928225"/>
  <p:custDataLst>
    <p:tags r:id="rId47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057" autoAdjust="0"/>
  </p:normalViewPr>
  <p:slideViewPr>
    <p:cSldViewPr snapToGrid="0">
      <p:cViewPr>
        <p:scale>
          <a:sx n="51" d="100"/>
          <a:sy n="51" d="100"/>
        </p:scale>
        <p:origin x="-132" y="-13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tags" Target="tags/tag1.xml" /><Relationship Id="rId48" Type="http://schemas.openxmlformats.org/officeDocument/2006/relationships/presProps" Target="presProps.xml" /><Relationship Id="rId49" Type="http://schemas.openxmlformats.org/officeDocument/2006/relationships/viewProps" Target="viewProps.xml" /><Relationship Id="rId5" Type="http://schemas.openxmlformats.org/officeDocument/2006/relationships/slide" Target="slides/slide2.xml" /><Relationship Id="rId50" Type="http://schemas.openxmlformats.org/officeDocument/2006/relationships/theme" Target="theme/theme1.xml" /><Relationship Id="rId51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13.01.2020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13.01.2020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4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93586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8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4000"/>
            </a:lvl2pPr>
            <a:lvl3pPr marL="1828526" indent="0" algn="ctr">
              <a:buNone/>
              <a:defRPr sz="3600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=""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=""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3242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9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0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5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6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7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8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9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0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1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2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3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4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5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6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7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8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9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0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1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2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3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4.pn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5.pn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6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mailto:hot-line_ehp@software.cz" TargetMode="External" /><Relationship Id="rId5" Type="http://schemas.openxmlformats.org/officeDocument/2006/relationships/hyperlink" Target="mailto:czp@mfcr.cz" TargetMode="External" /><Relationship Id="rId6" Type="http://schemas.openxmlformats.org/officeDocument/2006/relationships/hyperlink" Target="mailto:fondyehp@mkcr.cz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prstClr val="white"/>
                </a:solidFill>
                <a:latin typeface="Founders Grotesk Regular" pitchFamily="34" charset="-18"/>
              </a:rPr>
              <a:t>Oživujeme.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Kulturní dědictví.</a:t>
            </a:r>
            <a:br>
              <a:rPr lang="cs-CZ">
                <a:latin typeface="Founders Grotesk Regular" pitchFamily="34" charset="-18"/>
              </a:rPr>
            </a:br>
            <a:endParaRPr lang="cs-CZ" b="0">
              <a:latin typeface="Founders Grotesk Regular" pitchFamily="34" charset="-18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 smtClean="0">
                <a:latin typeface="Founders Grotesk Regular" pitchFamily="34" charset="-18"/>
              </a:rPr>
              <a:t>Doporučení pro přípravu žádostí o grant - výzva </a:t>
            </a:r>
            <a:r>
              <a:rPr lang="cs-CZ" sz="6000" b="1">
                <a:latin typeface="Founders Grotesk Regular" pitchFamily="34" charset="-18"/>
              </a:rPr>
              <a:t>Revitalizace novitého a nemovitého kulturního </a:t>
            </a:r>
            <a:r>
              <a:rPr lang="cs-CZ" sz="6000" b="1" smtClean="0">
                <a:latin typeface="Founders Grotesk Regular" pitchFamily="34" charset="-18"/>
              </a:rPr>
              <a:t>dědictví</a:t>
            </a:r>
            <a:br>
              <a:rPr lang="cs-CZ">
                <a:latin typeface="Founders Grotesk Regular" pitchFamily="34" charset="-18"/>
              </a:rPr>
            </a:br>
            <a:r>
              <a:rPr lang="cs-CZ" smtClean="0">
                <a:latin typeface="Founders Grotesk Regular" pitchFamily="34" charset="-18"/>
              </a:rPr>
              <a:t>www.fondyehp.cz</a:t>
            </a:r>
            <a:endParaRPr lang="cs-CZ">
              <a:latin typeface="Founders Grotesk Regular" pitchFamily="34" charset="-18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56066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Úvodní stránka Fondů EHP/Norska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05192"/>
          </a:xfrm>
          <a:prstGeom prst="rect">
            <a:avLst/>
          </a:prstGeom>
        </p:spPr>
      </p:pic>
      <p:sp>
        <p:nvSpPr>
          <p:cNvPr id="2" name="Šipka doprava 1"/>
          <p:cNvSpPr/>
          <p:nvPr/>
        </p:nvSpPr>
        <p:spPr>
          <a:xfrm>
            <a:off x="3868615" y="5603630"/>
            <a:ext cx="2053766" cy="13364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57994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Základní informace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05192"/>
          </a:xfrm>
          <a:prstGeom prst="rect">
            <a:avLst/>
          </a:prstGeom>
        </p:spPr>
      </p:pic>
      <p:sp>
        <p:nvSpPr>
          <p:cNvPr id="2" name="Šipka doprava 1"/>
          <p:cNvSpPr/>
          <p:nvPr/>
        </p:nvSpPr>
        <p:spPr>
          <a:xfrm>
            <a:off x="9671537" y="692833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605301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Základní dokumenty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9648090" y="69752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818553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Pokyny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75530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896705" y="992944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5436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Kultura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5400000">
            <a:off x="10299774" y="198670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9438479" y="8223386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610994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Výzvy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52084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6107720" y="7297963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004359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Dokumenty ke stažení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39816" y="1837085"/>
            <a:ext cx="21077360" cy="111286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732583" y="5193322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866034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Vstup do CEDRu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75530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10800000">
            <a:off x="19378244" y="975911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7366969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Vstup do CEDRu – základní informace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0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5681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Vstup do CEDRu – založení nového projektu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52084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8009104">
            <a:off x="12320951" y="359898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077177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„Základní informace“ 1 – kapitola 2.1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57047" y="1813638"/>
            <a:ext cx="20983575" cy="11085286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2292360">
            <a:off x="7045567" y="418513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Šipka doprava 1"/>
          <p:cNvSpPr/>
          <p:nvPr/>
        </p:nvSpPr>
        <p:spPr>
          <a:xfrm>
            <a:off x="5181600" y="88860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2.1.2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99763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857533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„Základní informace“ </a:t>
            </a:r>
            <a:r>
              <a:rPr lang="cs-CZ" sz="3600"/>
              <a:t>2 – kapitola 2.1 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56604" y="1837084"/>
            <a:ext cx="20960572" cy="11154297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599" y="361070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2.1.6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58849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2.1.4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75731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2.1.3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598" y="905021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2.1.5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632960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„Žadatel“ 1 </a:t>
            </a:r>
            <a:r>
              <a:rPr lang="cs-CZ" sz="3600"/>
              <a:t>– kapitola </a:t>
            </a:r>
            <a:r>
              <a:rPr lang="cs-CZ" sz="3600" smtClean="0"/>
              <a:t>2.2 </a:t>
            </a:r>
            <a:r>
              <a:rPr lang="cs-CZ" sz="3600"/>
              <a:t>Pokynů</a:t>
            </a:r>
          </a:p>
        </p:txBody>
      </p:sp>
      <p:pic>
        <p:nvPicPr>
          <p:cNvPr id="7" name="Zástupný symbol pro graf 6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4" y="1837085"/>
            <a:ext cx="21012331" cy="11154296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181600" y="621323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2.2.1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9" y="10199075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908145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„Žadatel“ 2 – kapitola 2.2 Pokynů </a:t>
            </a:r>
            <a:endParaRPr lang="cs-CZ" sz="3600"/>
          </a:p>
        </p:txBody>
      </p:sp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8" name="Zástupný symbol pro graf 7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80492" y="1767235"/>
            <a:ext cx="20960496" cy="1122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32363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„Žadatel“ 3 – kapitola 2.2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5" y="1837084"/>
            <a:ext cx="21012331" cy="11137043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1969475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2.2.2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429064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2.2.2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52519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2.2.4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600" y="818270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2.2.5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3476059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„Partneři“ 1 </a:t>
            </a:r>
            <a:r>
              <a:rPr lang="cs-CZ" sz="3600"/>
              <a:t>– kapitola </a:t>
            </a:r>
            <a:r>
              <a:rPr lang="cs-CZ" sz="3600" smtClean="0"/>
              <a:t>2.3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4"/>
            <a:ext cx="21012330" cy="11119791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25141">
            <a:off x="9319843" y="42320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3656652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„Partneři“ 2 </a:t>
            </a:r>
            <a:r>
              <a:rPr lang="cs-CZ" sz="3600"/>
              <a:t>– kapitola </a:t>
            </a:r>
            <a:r>
              <a:rPr lang="cs-CZ" sz="3600" smtClean="0"/>
              <a:t>2.3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5" y="1837084"/>
            <a:ext cx="21012331" cy="1110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33107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„Partneři“ 3 </a:t>
            </a:r>
            <a:r>
              <a:rPr lang="cs-CZ" sz="3600"/>
              <a:t>– kapitola </a:t>
            </a:r>
            <a:r>
              <a:rPr lang="cs-CZ" sz="3600" smtClean="0"/>
              <a:t>2.3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51738" y="1837084"/>
            <a:ext cx="21012330" cy="1113704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369169" y="356381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2.3.1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369168" y="52284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2.3.2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369167" y="626012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7662854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1 </a:t>
            </a:r>
            <a:r>
              <a:rPr lang="cs-CZ" sz="3600"/>
              <a:t>– kapitola </a:t>
            </a:r>
            <a:r>
              <a:rPr lang="cs-CZ" sz="3600" smtClean="0"/>
              <a:t>2.4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4"/>
            <a:ext cx="21012330" cy="11137043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2078854">
            <a:off x="10204583" y="4255476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626012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2.4.1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9" y="8018583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2.4.2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598" y="1048043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2492754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2 </a:t>
            </a:r>
            <a:r>
              <a:rPr lang="cs-CZ" sz="3600"/>
              <a:t>– kapitola </a:t>
            </a:r>
            <a:r>
              <a:rPr lang="cs-CZ" sz="3600" smtClean="0"/>
              <a:t>2.4, 2.8, 2.9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5"/>
            <a:ext cx="21012330" cy="111025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599" y="3047999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2.4.4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8" y="4571999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2.4.5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7" y="75731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596" y="100115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2.9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5021598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3 </a:t>
            </a:r>
            <a:r>
              <a:rPr lang="cs-CZ" sz="3600"/>
              <a:t>– kapitola </a:t>
            </a:r>
            <a:r>
              <a:rPr lang="cs-CZ" sz="3600" smtClean="0"/>
              <a:t>2.4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7592" y="1837085"/>
            <a:ext cx="21029583" cy="11154296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5556738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2.4.6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2798138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4 </a:t>
            </a:r>
            <a:r>
              <a:rPr lang="cs-CZ" sz="3600"/>
              <a:t>– kapitola </a:t>
            </a:r>
            <a:r>
              <a:rPr lang="cs-CZ" sz="3600" smtClean="0"/>
              <a:t>2.4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7592" y="1837084"/>
            <a:ext cx="21029583" cy="1113704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600" y="55567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2.4.6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5300039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5 </a:t>
            </a:r>
            <a:r>
              <a:rPr lang="cs-CZ" sz="3600"/>
              <a:t>– kapitola </a:t>
            </a:r>
            <a:r>
              <a:rPr lang="cs-CZ" sz="3600" smtClean="0"/>
              <a:t>2.8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22098" y="1837084"/>
            <a:ext cx="20995077" cy="11137043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55567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4821918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„Relevance projektu“ 1 </a:t>
            </a:r>
            <a:r>
              <a:rPr lang="cs-CZ" sz="3600"/>
              <a:t>– kapitola </a:t>
            </a:r>
            <a:r>
              <a:rPr lang="cs-CZ" sz="3600" smtClean="0"/>
              <a:t>2.5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22098" y="1837085"/>
            <a:ext cx="20995077" cy="11154296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1808498">
            <a:off x="10867290" y="4255478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4121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2.5.1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80185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2.5.2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598" y="98004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8395990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„Relevance projektu“ 2 </a:t>
            </a:r>
            <a:r>
              <a:rPr lang="cs-CZ" sz="3600"/>
              <a:t>– kapitola </a:t>
            </a:r>
            <a:r>
              <a:rPr lang="cs-CZ" sz="3600" smtClean="0"/>
              <a:t>2.5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22098" y="1837085"/>
            <a:ext cx="20995077" cy="11102538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75731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2.5.4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8659379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„Aktivity projektu“ 1 – kapitola 2.6 a 2.7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398802">
            <a:off x="12508521" y="4208584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778412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9143998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4882706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„Aktivity projektu“ 2 – kapitola 2.6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4"/>
            <a:ext cx="21007022" cy="11198977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599" y="55801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3309004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„Aktivity projektu“ 3 – kapitola 2.6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28638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55801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8438005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„DPH“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75530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479270">
            <a:off x="13938738" y="406790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627657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6152489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„Podrobný rozpočet“ 1 – kapitola 2.10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28638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2579802">
            <a:off x="14571782" y="404446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2834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2.10.2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8462266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„Podrobný rozpočet“ 2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75530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600" y="55332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2.10.2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9989718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„Podrobný rozpočet“ 3 – kapitola 2.10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89329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„Rozpočet“ 1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75530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654536">
            <a:off x="16213013" y="406790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334668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2.10.3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8" y="1021391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2.10.5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246905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„Rozpočet“ 2 – kapitola 2.10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52084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36107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2.10.6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487679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2.10.1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64476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2.10.8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173875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„Financování“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593541">
            <a:off x="7045567" y="4654061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23739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1214819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„Horizontální témata“ – kapitola 2.10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28638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2659133">
            <a:off x="8077198" y="4560276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147345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2.10.10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9245924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„Zpracovatel“ – kapitola 2.11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286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498370">
            <a:off x="9741875" y="453682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11384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6570143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Přílohy 1 – kapitola 2.12 Pokynů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39816" y="1837085"/>
            <a:ext cx="21077360" cy="11128638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4067906" y="559190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4947139" y="79716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2.12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0396743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Přílohy 2 – kapitola 2.12 Pokynů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4"/>
            <a:ext cx="21053913" cy="111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02863"/>
      </p:ext>
    </p:extLst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Nástěnka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3927229" y="613116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663270"/>
      </p:ext>
    </p:extLst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Kontakty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4"/>
            <a:ext cx="20983575" cy="11198977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3950675" y="33176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850967"/>
      </p:ext>
    </p:extLst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:a16="http://schemas.microsoft.com/office/drawing/2014/main" xmlns="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12846119" y="1327119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11958" y="1969476"/>
            <a:ext cx="7808969" cy="1594339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800">
              <a:hlinkClick r:id="rId3"/>
            </a:endParaRPr>
          </a:p>
          <a:p>
            <a:r>
              <a:rPr lang="cs-CZ" sz="4800" smtClean="0">
                <a:hlinkClick r:id="rId3"/>
              </a:rPr>
              <a:t>www.fondyehp.cz</a:t>
            </a:r>
            <a:endParaRPr lang="cs-CZ" sz="4800"/>
          </a:p>
          <a:p>
            <a:pPr marL="0" indent="0">
              <a:buNone/>
            </a:pP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  <p:sp>
        <p:nvSpPr>
          <p:cNvPr id="6" name="Zástupný text 3">
            <a:extLst>
              <a:ext uri="{FF2B5EF4-FFF2-40B4-BE49-F238E27FC236}">
                <a16:creationId xmlns:a16="http://schemas.microsoft.com/office/drawing/2014/main" xmlns="" id="{76BD3635-C6F0-47C0-96C1-A630DDF30888}"/>
              </a:ext>
            </a:extLst>
          </p:cNvPr>
          <p:cNvSpPr txBox="1"/>
          <p:nvPr/>
        </p:nvSpPr>
        <p:spPr>
          <a:xfrm>
            <a:off x="1411958" y="5391899"/>
            <a:ext cx="579438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D8222C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7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Dotazy</a:t>
            </a:r>
            <a:endParaRPr lang="cs-CZ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xmlns="" id="{7B22C643-0F42-43DE-B56D-0B1D9BAAADFD}"/>
              </a:ext>
            </a:extLst>
          </p:cNvPr>
          <p:cNvSpPr txBox="1"/>
          <p:nvPr/>
        </p:nvSpPr>
        <p:spPr>
          <a:xfrm>
            <a:off x="1564359" y="8047341"/>
            <a:ext cx="16371950" cy="4208345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4800" smtClean="0"/>
              <a:t>Technické problémy CEDR – </a:t>
            </a:r>
            <a:r>
              <a:rPr lang="cs-CZ" sz="4800" smtClean="0">
                <a:hlinkClick r:id="rId4"/>
              </a:rPr>
              <a:t>hot-line_ehp@software.cz</a:t>
            </a:r>
            <a:r>
              <a:rPr lang="cs-CZ" sz="480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sz="480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800" smtClean="0"/>
              <a:t>Obsah žádosti - </a:t>
            </a:r>
            <a:r>
              <a:rPr lang="cs-CZ" sz="4800" smtClean="0">
                <a:hlinkClick r:id="rId5"/>
              </a:rPr>
              <a:t>czp@mfcr.cz</a:t>
            </a:r>
            <a:r>
              <a:rPr lang="cs-CZ" sz="4800" smtClean="0"/>
              <a:t> </a:t>
            </a:r>
          </a:p>
          <a:p>
            <a:pPr marL="0" indent="0">
              <a:buNone/>
            </a:pPr>
            <a:endParaRPr lang="cs-CZ" sz="4800" smtClean="0"/>
          </a:p>
          <a:p>
            <a:pPr marL="0" indent="0">
              <a:buNone/>
            </a:pPr>
            <a:r>
              <a:rPr lang="cs-CZ" sz="4800" smtClean="0"/>
              <a:t>Obsah (náplň) projektu - </a:t>
            </a:r>
            <a:r>
              <a:rPr lang="cs-CZ" sz="4800" smtClean="0">
                <a:hlinkClick r:id="rId6"/>
              </a:rPr>
              <a:t>fondyehp@mkcr.cz</a:t>
            </a:r>
            <a:endParaRPr lang="cs-CZ" sz="4800" smtClean="0"/>
          </a:p>
          <a:p>
            <a:endParaRPr lang="cs-CZ" sz="4800" smtClean="0"/>
          </a:p>
          <a:p>
            <a:pPr marL="0" indent="0">
              <a:buFont typeface="Arial" panose="020b0604020202020204" pitchFamily="34" charset="0"/>
              <a:buNone/>
            </a:pPr>
            <a:endParaRPr lang="cs-CZ" sz="4800"/>
          </a:p>
        </p:txBody>
      </p:sp>
    </p:spTree>
    <p:extLst>
      <p:ext uri="{BB962C8B-B14F-4D97-AF65-F5344CB8AC3E}">
        <p14:creationId xmlns:p14="http://schemas.microsoft.com/office/powerpoint/2010/main" val="347345357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2020-01-14T10:34:26.876</cp:lastPrinted>
  <dcterms:created xsi:type="dcterms:W3CDTF">2020-01-14T10:34:26Z</dcterms:created>
  <dcterms:modified xsi:type="dcterms:W3CDTF">2020-01-14T10:34:26Z</dcterms:modified>
</cp:coreProperties>
</file>