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Default Extension="mp3" ContentType="audio/m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57" r:id="rId10"/>
    <p:sldId id="264" r:id="rId11"/>
    <p:sldId id="270" r:id="rId12"/>
    <p:sldId id="265" r:id="rId13"/>
    <p:sldId id="266" r:id="rId14"/>
    <p:sldId id="271" r:id="rId15"/>
    <p:sldId id="267" r:id="rId16"/>
    <p:sldId id="268" r:id="rId17"/>
    <p:sldId id="272" r:id="rId18"/>
    <p:sldId id="273" r:id="rId19"/>
    <p:sldId id="283" r:id="rId20"/>
    <p:sldId id="274" r:id="rId21"/>
    <p:sldId id="275" r:id="rId22"/>
    <p:sldId id="278" r:id="rId23"/>
    <p:sldId id="279" r:id="rId24"/>
    <p:sldId id="280" r:id="rId25"/>
    <p:sldId id="281" r:id="rId26"/>
    <p:sldId id="282" r:id="rId27"/>
  </p:sldIdLst>
  <p:sldSz cx="9753600" cy="7315200"/>
  <p:notesSz cx="6858000" cy="9144000"/>
  <p:embeddedFontLst>
    <p:embeddedFont>
      <p:font typeface="Barlow Condensed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Barlow Condensed Bold" panose="020B0604020202020204" charset="0"/>
      <p:regular r:id="rId37"/>
      <p:bold r:id="rId38"/>
    </p:embeddedFont>
    <p:embeddedFont>
      <p:font typeface="Lato" panose="020B0604020202020204" charset="0"/>
      <p:regular r:id="rId39"/>
      <p:bold r:id="rId40"/>
      <p:italic r:id="rId41"/>
      <p:boldItalic r:id="rId42"/>
    </p:embeddedFont>
  </p:embeddedFontLst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59" autoAdjust="0"/>
  </p:normalViewPr>
  <p:slideViewPr>
    <p:cSldViewPr>
      <p:cViewPr varScale="1">
        <p:scale>
          <a:sx n="77" d="100"/>
          <a:sy n="77" d="100"/>
        </p:scale>
        <p:origin x="147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tags" Target="tags/tag235.xml" /><Relationship Id="rId29" Type="http://schemas.openxmlformats.org/officeDocument/2006/relationships/font" Target="fonts/font1.fntdata" /><Relationship Id="rId3" Type="http://schemas.openxmlformats.org/officeDocument/2006/relationships/slide" Target="slides/slide2.xml" /><Relationship Id="rId30" Type="http://schemas.openxmlformats.org/officeDocument/2006/relationships/font" Target="fonts/font2.fntdata" /><Relationship Id="rId31" Type="http://schemas.openxmlformats.org/officeDocument/2006/relationships/font" Target="fonts/font3.fntdata" /><Relationship Id="rId32" Type="http://schemas.openxmlformats.org/officeDocument/2006/relationships/font" Target="fonts/font4.fntdata" /><Relationship Id="rId33" Type="http://schemas.openxmlformats.org/officeDocument/2006/relationships/font" Target="fonts/font5.fntdata" /><Relationship Id="rId34" Type="http://schemas.openxmlformats.org/officeDocument/2006/relationships/font" Target="fonts/font6.fntdata" /><Relationship Id="rId35" Type="http://schemas.openxmlformats.org/officeDocument/2006/relationships/font" Target="fonts/font7.fntdata" /><Relationship Id="rId36" Type="http://schemas.openxmlformats.org/officeDocument/2006/relationships/font" Target="fonts/font8.fntdata" /><Relationship Id="rId37" Type="http://schemas.openxmlformats.org/officeDocument/2006/relationships/font" Target="fonts/font9.fntdata" /><Relationship Id="rId38" Type="http://schemas.openxmlformats.org/officeDocument/2006/relationships/font" Target="fonts/font10.fntdata" /><Relationship Id="rId39" Type="http://schemas.openxmlformats.org/officeDocument/2006/relationships/font" Target="fonts/font11.fntdata" /><Relationship Id="rId4" Type="http://schemas.openxmlformats.org/officeDocument/2006/relationships/slide" Target="slides/slide3.xml" /><Relationship Id="rId40" Type="http://schemas.openxmlformats.org/officeDocument/2006/relationships/font" Target="fonts/font12.fntdata" /><Relationship Id="rId41" Type="http://schemas.openxmlformats.org/officeDocument/2006/relationships/font" Target="fonts/font13.fntdata" /><Relationship Id="rId42" Type="http://schemas.openxmlformats.org/officeDocument/2006/relationships/font" Target="fonts/font14.fntdata" /><Relationship Id="rId43" Type="http://schemas.openxmlformats.org/officeDocument/2006/relationships/presProps" Target="presProps.xml" /><Relationship Id="rId44" Type="http://schemas.openxmlformats.org/officeDocument/2006/relationships/viewProps" Target="viewProps.xml" /><Relationship Id="rId45" Type="http://schemas.openxmlformats.org/officeDocument/2006/relationships/theme" Target="theme/theme1.xml" /><Relationship Id="rId46" Type="http://schemas.openxmlformats.org/officeDocument/2006/relationships/tableStyles" Target="tableStyles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defPPr>
        <a:defRPr kern="1200" smtId="4294967295"/>
      </a:defPPr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Relationship Id="rId4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image" Target="../media/image12.png" /><Relationship Id="rId16" Type="http://schemas.openxmlformats.org/officeDocument/2006/relationships/tags" Target="../tags/tag12.xml" /><Relationship Id="rId17" Type="" Target="../media/media1.mp3" /><Relationship Id="rId18" Type="http://schemas.microsoft.com/office/2007/relationships/media" Target="../media/media1.mp3" TargetMode="Internal" /><Relationship Id="rId19" Type="http://schemas.openxmlformats.org/officeDocument/2006/relationships/tags" Target="../tags/tag13.xml" /><Relationship Id="rId2" Type="http://schemas.openxmlformats.org/officeDocument/2006/relationships/tags" Target="../tags/tag1.xml" /><Relationship Id="rId20" Type="http://schemas.openxmlformats.org/officeDocument/2006/relationships/image" Target="../media/image13.png" /><Relationship Id="rId21" Type="http://schemas.openxmlformats.org/officeDocument/2006/relationships/tags" Target="../tags/tag14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1.xml" /><Relationship Id="rId11" Type="http://schemas.openxmlformats.org/officeDocument/2006/relationships/tags" Target="../tags/tag22.xml" /><Relationship Id="rId12" Type="http://schemas.openxmlformats.org/officeDocument/2006/relationships/tags" Target="../tags/tag23.xml" /><Relationship Id="rId13" Type="http://schemas.openxmlformats.org/officeDocument/2006/relationships/tags" Target="../tags/tag24.xml" /><Relationship Id="rId14" Type="http://schemas.openxmlformats.org/officeDocument/2006/relationships/tags" Target="../tags/tag25.xml" /><Relationship Id="rId15" Type="http://schemas.openxmlformats.org/officeDocument/2006/relationships/tags" Target="../tags/tag26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image" Target="../media/image2.jpeg" /><Relationship Id="rId8" Type="http://schemas.openxmlformats.org/officeDocument/2006/relationships/tags" Target="../tags/tag20.xml" /><Relationship Id="rId9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.jpeg" /><Relationship Id="rId11" Type="http://schemas.openxmlformats.org/officeDocument/2006/relationships/tags" Target="../tags/tag34.xml" /><Relationship Id="rId12" Type="http://schemas.openxmlformats.org/officeDocument/2006/relationships/image" Target="../media/image3.png" /><Relationship Id="rId13" Type="http://schemas.openxmlformats.org/officeDocument/2006/relationships/tags" Target="../tags/tag35.xml" /><Relationship Id="rId14" Type="http://schemas.openxmlformats.org/officeDocument/2006/relationships/tags" Target="../tags/tag36.xml" /><Relationship Id="rId15" Type="http://schemas.openxmlformats.org/officeDocument/2006/relationships/tags" Target="../tags/tag37.xml" /><Relationship Id="rId16" Type="http://schemas.openxmlformats.org/officeDocument/2006/relationships/tags" Target="../tags/tag38.xml" /><Relationship Id="rId17" Type="http://schemas.openxmlformats.org/officeDocument/2006/relationships/tags" Target="../tags/tag39.xml" /><Relationship Id="rId18" Type="http://schemas.openxmlformats.org/officeDocument/2006/relationships/tags" Target="../tags/tag40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image" Target="../media/image14.jpeg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tags" Target="../tags/tag3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tags" Target="../tags/tag49.xml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image" Target="../media/image2.jpeg" /><Relationship Id="rId8" Type="http://schemas.openxmlformats.org/officeDocument/2006/relationships/tags" Target="../tags/tag46.xml" /><Relationship Id="rId9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tags" Target="../tags/tag62.xml" /><Relationship Id="rId14" Type="http://schemas.openxmlformats.org/officeDocument/2006/relationships/tags" Target="../tags/tag63.xml" /><Relationship Id="rId15" Type="http://schemas.openxmlformats.org/officeDocument/2006/relationships/tags" Target="../tags/tag64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image" Target="../media/image2.jpeg" /><Relationship Id="rId8" Type="http://schemas.openxmlformats.org/officeDocument/2006/relationships/tags" Target="../tags/tag58.xml" /><Relationship Id="rId9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image" Target="../media/image11.jpe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image" Target="../media/image2.jpeg" /><Relationship Id="rId8" Type="http://schemas.openxmlformats.org/officeDocument/2006/relationships/tags" Target="../tags/tag70.xml" /><Relationship Id="rId9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.jpeg" /><Relationship Id="rId11" Type="http://schemas.openxmlformats.org/officeDocument/2006/relationships/tags" Target="../tags/tag86.xml" /><Relationship Id="rId12" Type="http://schemas.openxmlformats.org/officeDocument/2006/relationships/image" Target="../media/image3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image" Target="../media/image15.jpeg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tags" Target="../tags/tag8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.jpeg" /><Relationship Id="rId11" Type="http://schemas.openxmlformats.org/officeDocument/2006/relationships/tags" Target="../tags/tag101.xml" /><Relationship Id="rId12" Type="http://schemas.openxmlformats.org/officeDocument/2006/relationships/image" Target="../media/image3.png" /><Relationship Id="rId13" Type="http://schemas.openxmlformats.org/officeDocument/2006/relationships/tags" Target="../tags/tag102.xml" /><Relationship Id="rId14" Type="http://schemas.openxmlformats.org/officeDocument/2006/relationships/tags" Target="../tags/tag103.xml" /><Relationship Id="rId15" Type="http://schemas.openxmlformats.org/officeDocument/2006/relationships/tags" Target="../tags/tag104.xml" /><Relationship Id="rId16" Type="http://schemas.openxmlformats.org/officeDocument/2006/relationships/tags" Target="../tags/tag105.xml" /><Relationship Id="rId17" Type="http://schemas.openxmlformats.org/officeDocument/2006/relationships/tags" Target="../tags/tag106.xml" /><Relationship Id="rId18" Type="http://schemas.openxmlformats.org/officeDocument/2006/relationships/tags" Target="../tags/tag107.xml" /><Relationship Id="rId19" Type="http://schemas.openxmlformats.org/officeDocument/2006/relationships/tags" Target="../tags/tag108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image" Target="../media/image16.jpeg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image" Target="../media/image12.png" /><Relationship Id="rId16" Type="http://schemas.openxmlformats.org/officeDocument/2006/relationships/tags" Target="../tags/tag144.xml" /><Relationship Id="rId17" Type="" Target="../media/media2.mp3" /><Relationship Id="rId18" Type="http://schemas.microsoft.com/office/2007/relationships/media" Target="../media/media2.mp3" TargetMode="Internal" /><Relationship Id="rId19" Type="http://schemas.openxmlformats.org/officeDocument/2006/relationships/tags" Target="../tags/tag145.xml" /><Relationship Id="rId2" Type="http://schemas.openxmlformats.org/officeDocument/2006/relationships/tags" Target="../tags/tag133.xml" /><Relationship Id="rId20" Type="http://schemas.openxmlformats.org/officeDocument/2006/relationships/image" Target="../media/image17.png" /><Relationship Id="rId21" Type="http://schemas.openxmlformats.org/officeDocument/2006/relationships/tags" Target="../tags/tag146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image" Target="../media/image2.jpeg" /><Relationship Id="rId8" Type="http://schemas.openxmlformats.org/officeDocument/2006/relationships/tags" Target="../tags/tag138.xml" /><Relationship Id="rId9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53.xml" /><Relationship Id="rId11" Type="http://schemas.openxmlformats.org/officeDocument/2006/relationships/image" Target="../media/image2.jpeg" /><Relationship Id="rId12" Type="http://schemas.openxmlformats.org/officeDocument/2006/relationships/tags" Target="../tags/tag154.xml" /><Relationship Id="rId13" Type="http://schemas.openxmlformats.org/officeDocument/2006/relationships/image" Target="../media/image3.png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tags" Target="../tags/tag160.xml" /><Relationship Id="rId2" Type="http://schemas.openxmlformats.org/officeDocument/2006/relationships/themeOverride" Target="../theme/themeOverride1.xml" /><Relationship Id="rId20" Type="http://schemas.openxmlformats.org/officeDocument/2006/relationships/tags" Target="../tags/tag161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image" Target="../media/image1.jpeg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68.xml" /><Relationship Id="rId11" Type="http://schemas.openxmlformats.org/officeDocument/2006/relationships/image" Target="../media/image2.jpeg" /><Relationship Id="rId12" Type="http://schemas.openxmlformats.org/officeDocument/2006/relationships/tags" Target="../tags/tag169.xml" /><Relationship Id="rId13" Type="http://schemas.openxmlformats.org/officeDocument/2006/relationships/image" Target="../media/image3.png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hemeOverride" Target="../theme/themeOverride2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image" Target="../media/image1.jpeg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image" Target="../media/image2.jpeg" /><Relationship Id="rId15" Type="http://schemas.openxmlformats.org/officeDocument/2006/relationships/tags" Target="../tags/tag231.xml" /><Relationship Id="rId16" Type="http://schemas.openxmlformats.org/officeDocument/2006/relationships/image" Target="../media/image3.png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image" Target="../media/image1.jpeg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1484" y="1"/>
            <a:ext cx="9642115" cy="7086600"/>
            <a:chExt cx="19007999" cy="134546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2"/>
              <a:stretch>
                <a:fillRect l="-5063" r="-20774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2696196"/>
            <a:ext cx="2299810" cy="520922"/>
            <a:chExt cx="2234756" cy="5061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34692" cy="506222"/>
            </a:xfrm>
            <a:custGeom>
              <a:rect l="l" t="t" r="r" b="b"/>
              <a:pathLst>
                <a:path w="2234692" h="506222">
                  <a:moveTo>
                    <a:pt x="0" y="0"/>
                  </a:moveTo>
                  <a:lnTo>
                    <a:pt x="0" y="506222"/>
                  </a:lnTo>
                  <a:lnTo>
                    <a:pt x="2234692" y="506222"/>
                  </a:lnTo>
                  <a:lnTo>
                    <a:pt x="1900682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4658" y="2928953"/>
            <a:ext cx="6587839" cy="3474175"/>
            <a:chExt cx="5799023" cy="30581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99074" cy="3058160"/>
            </a:xfrm>
            <a:custGeom>
              <a:rect l="l" t="t" r="r" b="b"/>
              <a:pathLst>
                <a:path w="5799074" h="3058160">
                  <a:moveTo>
                    <a:pt x="0" y="0"/>
                  </a:moveTo>
                  <a:lnTo>
                    <a:pt x="0" y="3058160"/>
                  </a:lnTo>
                  <a:lnTo>
                    <a:pt x="5799074" y="3058160"/>
                  </a:lnTo>
                  <a:lnTo>
                    <a:pt x="5799074" y="3058160"/>
                  </a:lnTo>
                  <a:lnTo>
                    <a:pt x="3780028" y="0"/>
                  </a:lnTo>
                  <a:close/>
                </a:path>
              </a:pathLst>
            </a:custGeom>
            <a:solidFill>
              <a:srgbClr val="C00E0F">
                <a:alpha val="89804"/>
              </a:srgbClr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4658" y="5913352"/>
            <a:ext cx="9753600" cy="1470548"/>
            <a:chExt cx="5162238" cy="77028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62238" cy="770287"/>
            </a:xfrm>
            <a:custGeom>
              <a:rect l="l" t="t" r="r" b="b"/>
              <a:pathLst>
                <a:path w="5162238" h="770287">
                  <a:moveTo>
                    <a:pt x="0" y="0"/>
                  </a:moveTo>
                  <a:lnTo>
                    <a:pt x="5162238" y="0"/>
                  </a:lnTo>
                  <a:lnTo>
                    <a:pt x="5162238" y="770287"/>
                  </a:lnTo>
                  <a:lnTo>
                    <a:pt x="0" y="770287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5162238" cy="789337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11485" y="5321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2" name="Freeform 12"/>
          <p:cNvSpPr/>
          <p:nvPr/>
        </p:nvSpPr>
        <p:spPr>
          <a:xfrm>
            <a:off x="266034" y="1241773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3" name="TextBox 13"/>
          <p:cNvSpPr txBox="1"/>
          <p:nvPr/>
        </p:nvSpPr>
        <p:spPr>
          <a:xfrm>
            <a:off x="274154" y="5995948"/>
            <a:ext cx="9205293" cy="734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940"/>
              </a:lnSpc>
            </a:pPr>
            <a:r>
              <a:rPr lang="en-US" sz="20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6034" y="3624838"/>
            <a:ext cx="4151459" cy="9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ZÁVĚREČNÁ KONFERENCE </a:t>
            </a:r>
          </a:p>
          <a:p>
            <a:pPr algn="l">
              <a:lnSpc>
                <a:spcPts val="3441"/>
              </a:lnSpc>
            </a:pPr>
            <a:endParaRPr lang="en-US" sz="3431">
              <a:solidFill>
                <a:srgbClr val="FFFFFF"/>
              </a:solidFill>
              <a:latin typeface="Barlow Condensed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6034" y="4470964"/>
            <a:ext cx="4292816" cy="100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4045"/>
              </a:lnSpc>
            </a:pPr>
            <a:r>
              <a:rPr lang="en-US" sz="2889">
                <a:solidFill>
                  <a:srgbClr val="FFFFFF"/>
                </a:solidFill>
                <a:latin typeface="Barlow Condensed"/>
              </a:rPr>
              <a:t>K PROJEKTU CENTRUM PRO OBĚTI DOMÁCÍHO NÁSILÍ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101667" y="2977916"/>
            <a:ext cx="4651933" cy="3778867"/>
            <a:chExt cx="19007999" cy="134546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2"/>
              <a:stretch>
                <a:fillRect l="-19173" r="-6664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/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/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POTŘEBNOST PROJEKTU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1661964"/>
            <a:ext cx="7601447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V našich službách (SAS, Terénní programy, OSP) jsme od roku 2018 zaznamenali větší výskyt problémů klientek v souvislosti s řešením domácího násilí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3252577"/>
            <a:ext cx="6099534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V roce 2018 se pracovalo s 15 případy, v roce 2019 s 29 </a:t>
            </a:r>
            <a:r>
              <a:rPr lang="cs-CZ" sz="2199" smtClean="0">
                <a:solidFill>
                  <a:srgbClr val="000000"/>
                </a:solidFill>
                <a:latin typeface="Lato"/>
              </a:rPr>
              <a:t>případy </a:t>
            </a:r>
            <a:r>
              <a:rPr lang="en-US" sz="2199" smtClean="0">
                <a:solidFill>
                  <a:srgbClr val="000000"/>
                </a:solidFill>
                <a:latin typeface="Lato"/>
              </a:rPr>
              <a:t>a </a:t>
            </a:r>
            <a:r>
              <a:rPr lang="en-US" sz="2199">
                <a:solidFill>
                  <a:srgbClr val="000000"/>
                </a:solidFill>
                <a:latin typeface="Lato"/>
              </a:rPr>
              <a:t>v roce 2020 dokonce s 39 </a:t>
            </a:r>
            <a:r>
              <a:rPr lang="cs-CZ" sz="2199">
                <a:solidFill>
                  <a:srgbClr val="000000"/>
                </a:solidFill>
                <a:latin typeface="Lato"/>
              </a:rPr>
              <a:t>případy</a:t>
            </a: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Lato"/>
              </a:rPr>
              <a:t>V posledním roce jsme zaznamenali stoupající tendenci případů</a:t>
            </a:r>
          </a:p>
        </p:txBody>
      </p:sp>
    </p:spTree>
    <p:extLst>
      <p:ext uri="{BB962C8B-B14F-4D97-AF65-F5344CB8AC3E}">
        <p14:creationId xmlns:p14="http://schemas.microsoft.com/office/powerpoint/2010/main" val="1946659277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181601" y="2997764"/>
            <a:ext cx="4572000" cy="3778867"/>
            <a:chExt cx="19007999" cy="134546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2"/>
              <a:stretch>
                <a:fillRect l="-804" r="-5438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/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/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POTŘEBNOST PROJEKTU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9517" y="1562675"/>
            <a:ext cx="7601447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Nejblíže k nám je intervenční centrum Spirála, která řeší případy domácího násilí, ale bohužel je relativně vzdálená pro klientky z Mostu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9517" y="3192720"/>
            <a:ext cx="5930017" cy="2334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Navíc intervenční centrum řeší klientky v ohrožení života a té nejakutnější krizi. Nemá kapacity na práci, která by tomuto jevu předcházela a už vůbec nemá kapacitu na následnou práci, která by vedla k návratu klientek do normálního života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Freeform 6"/>
          <p:cNvSpPr/>
          <p:nvPr/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7" name="Group 7"/>
          <p:cNvGrpSpPr/>
          <p:nvPr/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20467" y="4275285"/>
            <a:ext cx="3349773" cy="2233182"/>
          </a:xfrm>
          <a:custGeom>
            <a:rect l="l" t="t" r="r" b="b"/>
            <a:pathLst>
              <a:path w="3349773" h="2233182">
                <a:moveTo>
                  <a:pt x="0" y="0"/>
                </a:moveTo>
                <a:lnTo>
                  <a:pt x="3349773" y="0"/>
                </a:lnTo>
                <a:lnTo>
                  <a:pt x="3349773" y="2233182"/>
                </a:lnTo>
                <a:lnTo>
                  <a:pt x="0" y="2233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1" name="Freeform 11"/>
          <p:cNvSpPr/>
          <p:nvPr/>
        </p:nvSpPr>
        <p:spPr>
          <a:xfrm>
            <a:off x="4191000" y="4275285"/>
            <a:ext cx="3349773" cy="2233182"/>
          </a:xfrm>
          <a:custGeom>
            <a:rect l="l" t="t" r="r" b="b"/>
            <a:pathLst>
              <a:path w="3349773" h="2233182">
                <a:moveTo>
                  <a:pt x="0" y="0"/>
                </a:moveTo>
                <a:lnTo>
                  <a:pt x="3349773" y="0"/>
                </a:lnTo>
                <a:lnTo>
                  <a:pt x="3349773" y="2233182"/>
                </a:lnTo>
                <a:lnTo>
                  <a:pt x="0" y="22331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2" name="TextBox 12"/>
          <p:cNvSpPr txBox="1"/>
          <p:nvPr/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POTŘEBNOST PROJEKTU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9517" y="1562675"/>
            <a:ext cx="7601447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Dalším důvodem, proč jsme se rozhodli realizovat projekt, byla nemožnost zajistit pro oběti dočasné bydlení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9517" y="2553717"/>
            <a:ext cx="7601447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Právě tuto potřebu jsme v projektu vyřešili koupí jednoho bytu, který jsme díky </a:t>
            </a:r>
            <a:r>
              <a:rPr lang="cs-CZ" sz="2199">
                <a:solidFill>
                  <a:srgbClr val="000000"/>
                </a:solidFill>
                <a:latin typeface="Lato"/>
              </a:rPr>
              <a:t>finančním </a:t>
            </a:r>
            <a:r>
              <a:rPr lang="en-US" sz="2199">
                <a:solidFill>
                  <a:srgbClr val="000000"/>
                </a:solidFill>
                <a:latin typeface="Lato"/>
              </a:rPr>
              <a:t>prostředkům z Norských fondů zrekonstruovali, a druhý byt, který Charita Most již vlastnila, jsme vybavili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Freeform 6"/>
          <p:cNvSpPr/>
          <p:nvPr/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7" name="Group 7"/>
          <p:cNvGrpSpPr/>
          <p:nvPr/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483180" y="4050953"/>
            <a:ext cx="1858584" cy="2478112"/>
          </a:xfrm>
          <a:custGeom>
            <a:rect l="l" t="t" r="r" b="b"/>
            <a:pathLst>
              <a:path w="1858584" h="2478112">
                <a:moveTo>
                  <a:pt x="0" y="0"/>
                </a:moveTo>
                <a:lnTo>
                  <a:pt x="1858583" y="0"/>
                </a:lnTo>
                <a:lnTo>
                  <a:pt x="1858583" y="2478111"/>
                </a:lnTo>
                <a:lnTo>
                  <a:pt x="0" y="2478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1" name="Freeform 11"/>
          <p:cNvSpPr/>
          <p:nvPr/>
        </p:nvSpPr>
        <p:spPr>
          <a:xfrm>
            <a:off x="2558909" y="4050953"/>
            <a:ext cx="1858584" cy="2478112"/>
          </a:xfrm>
          <a:custGeom>
            <a:rect l="l" t="t" r="r" b="b"/>
            <a:pathLst>
              <a:path w="1858584" h="2478112">
                <a:moveTo>
                  <a:pt x="0" y="0"/>
                </a:moveTo>
                <a:lnTo>
                  <a:pt x="1858584" y="0"/>
                </a:lnTo>
                <a:lnTo>
                  <a:pt x="1858584" y="2478111"/>
                </a:lnTo>
                <a:lnTo>
                  <a:pt x="0" y="24781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2" name="Freeform 12"/>
          <p:cNvSpPr/>
          <p:nvPr/>
        </p:nvSpPr>
        <p:spPr>
          <a:xfrm>
            <a:off x="4636568" y="4050953"/>
            <a:ext cx="3304149" cy="2478112"/>
          </a:xfrm>
          <a:custGeom>
            <a:rect l="l" t="t" r="r" b="b"/>
            <a:pathLst>
              <a:path w="3304149" h="2478112">
                <a:moveTo>
                  <a:pt x="0" y="0"/>
                </a:moveTo>
                <a:lnTo>
                  <a:pt x="3304149" y="0"/>
                </a:lnTo>
                <a:lnTo>
                  <a:pt x="3304149" y="2478111"/>
                </a:lnTo>
                <a:lnTo>
                  <a:pt x="0" y="24781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3" name="TextBox 13"/>
          <p:cNvSpPr txBox="1"/>
          <p:nvPr/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POTŘEBNOST PROJEKTU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9517" y="1419513"/>
            <a:ext cx="7601447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Všeobecně známou skutečností byla také špatná informovanost široké veřejnosti ohledně problematiky domácího násilí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9517" y="2906683"/>
            <a:ext cx="7601447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Vzhledem k tomu, že jsme tuto situaci chtěli změnit, jsme vydali několik článků v novinách na téma domácího násilí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/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/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/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PŘEDSTAVENÍ PROJEKTU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9517" y="1280609"/>
            <a:ext cx="8136282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Doba realizace: </a:t>
            </a:r>
            <a:r>
              <a:rPr lang="en-US" sz="2199" b="1">
                <a:solidFill>
                  <a:srgbClr val="000000"/>
                </a:solidFill>
                <a:latin typeface="Lato"/>
              </a:rPr>
              <a:t>1.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 </a:t>
            </a:r>
            <a:r>
              <a:rPr lang="en-US" sz="2199" b="1">
                <a:solidFill>
                  <a:srgbClr val="000000"/>
                </a:solidFill>
                <a:latin typeface="Lato"/>
              </a:rPr>
              <a:t>11.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 </a:t>
            </a:r>
            <a:r>
              <a:rPr lang="en-US" sz="2199" b="1">
                <a:solidFill>
                  <a:srgbClr val="000000"/>
                </a:solidFill>
                <a:latin typeface="Lato"/>
              </a:rPr>
              <a:t>2021 - 30.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 </a:t>
            </a:r>
            <a:r>
              <a:rPr lang="en-US" sz="2199" b="1">
                <a:solidFill>
                  <a:srgbClr val="000000"/>
                </a:solidFill>
                <a:latin typeface="Lato"/>
              </a:rPr>
              <a:t>4.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 </a:t>
            </a:r>
            <a:r>
              <a:rPr lang="en-US" sz="2199" b="1">
                <a:solidFill>
                  <a:srgbClr val="000000"/>
                </a:solidFill>
                <a:latin typeface="Lato"/>
              </a:rPr>
              <a:t>2024</a:t>
            </a: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Celkové náklady projektu: </a:t>
            </a:r>
            <a:r>
              <a:rPr lang="en-US" sz="2199" b="1">
                <a:solidFill>
                  <a:srgbClr val="000000"/>
                </a:solidFill>
                <a:latin typeface="Lato"/>
              </a:rPr>
              <a:t>8 118 597 Kč</a:t>
            </a:r>
          </a:p>
          <a:p>
            <a:pPr>
              <a:lnSpc>
                <a:spcPts val="3079"/>
              </a:lnSpc>
            </a:pPr>
            <a:endParaRPr lang="en-US" sz="2199" b="1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Projekt je finančně podpořen z Norských fondů prostřednictvím programu Lidská práva</a:t>
            </a: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9923" y="3920915"/>
            <a:ext cx="7012877" cy="3140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Projekt je zaměřen na pomoc a podporu obětí domácího a genderově podmíněného násilí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Jeho účelem je posílit kapacitu systému pro prevenci a boj proti domácímu násilí prostřednictvím vytvoření Centra, které bude poskytovat komplexní program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492358" y="2951714"/>
            <a:ext cx="5269362" cy="3778884"/>
            <a:chOff x="266680" y="-1809"/>
            <a:chExt cx="18770240" cy="13454672"/>
          </a:xfrm>
        </p:grpSpPr>
        <p:sp>
          <p:nvSpPr>
            <p:cNvPr id="3" name="Freeform 3"/>
            <p:cNvSpPr/>
            <p:nvPr/>
          </p:nvSpPr>
          <p:spPr>
            <a:xfrm>
              <a:off x="266680" y="-1809"/>
              <a:ext cx="18770240" cy="13454672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2"/>
              <a:stretch>
                <a:fillRect t="-24027" b="-87619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/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/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PŘEDSTAVENÍ PROJEKTU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27112" y="3818486"/>
            <a:ext cx="6126646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V rámci projektu vzniklo Centrum</a:t>
            </a:r>
            <a:r>
              <a:rPr lang="cs-CZ" sz="2199">
                <a:solidFill>
                  <a:srgbClr val="000000"/>
                </a:solidFill>
                <a:latin typeface="Lato"/>
              </a:rPr>
              <a:t> pro </a:t>
            </a:r>
            <a:r>
              <a:rPr lang="en-US" sz="2199">
                <a:solidFill>
                  <a:srgbClr val="000000"/>
                </a:solidFill>
                <a:latin typeface="Lato"/>
              </a:rPr>
              <a:t>pomoc obětem domácího násilí, které se skládá z poradenského místa a dvou krizových bytů</a:t>
            </a: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0" y="2378878"/>
            <a:ext cx="7142038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Cílovou skupinou jsou nejen ženy,</a:t>
            </a:r>
            <a:r>
              <a:rPr lang="cs-CZ" sz="2199">
                <a:solidFill>
                  <a:srgbClr val="000000"/>
                </a:solidFill>
                <a:latin typeface="Lato"/>
              </a:rPr>
              <a:t> ale i</a:t>
            </a:r>
            <a:r>
              <a:rPr lang="en-US" sz="2199">
                <a:solidFill>
                  <a:srgbClr val="000000"/>
                </a:solidFill>
                <a:latin typeface="Lato"/>
              </a:rPr>
              <a:t> muži,</a:t>
            </a:r>
            <a:r>
              <a:rPr lang="cs-CZ" sz="2199">
                <a:solidFill>
                  <a:srgbClr val="000000"/>
                </a:solidFill>
                <a:latin typeface="Lato"/>
              </a:rPr>
              <a:t> děti či </a:t>
            </a:r>
            <a:r>
              <a:rPr lang="en-US" sz="2199">
                <a:solidFill>
                  <a:srgbClr val="000000"/>
                </a:solidFill>
                <a:latin typeface="Lato"/>
              </a:rPr>
              <a:t>senioři, kteří tuto obtížnou situaci prožívají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225355" y="2952222"/>
            <a:ext cx="4528246" cy="3778867"/>
            <a:chExt cx="19007999" cy="134546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2"/>
              <a:stretch>
                <a:fillRect r="-6043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/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/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PŘEDSTAVENÍ PROJEKTU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178" y="1622480"/>
            <a:ext cx="6947673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Byty pomáhají klientkám se odpoutat od násilníka    a osamostatnit se. Jsou důležitou součástí Centra</a:t>
            </a: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4178" y="2738175"/>
            <a:ext cx="5965356" cy="311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Personální obsazení projektu: </a:t>
            </a:r>
          </a:p>
          <a:p>
            <a:pPr marL="949959" lvl="2" indent="-316653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Lato"/>
              </a:rPr>
              <a:t>dvě poradkyně pro oběti domácího násilí a poradce pro muže </a:t>
            </a:r>
          </a:p>
          <a:p>
            <a:pPr marL="949959" lvl="2" indent="-316653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Lato"/>
              </a:rPr>
              <a:t>psycholog</a:t>
            </a:r>
          </a:p>
          <a:p>
            <a:pPr marL="949959" lvl="2" indent="-316653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Lato"/>
              </a:rPr>
              <a:t>právník</a:t>
            </a:r>
          </a:p>
          <a:p>
            <a:pPr marL="949959" lvl="2" indent="-316653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Lato"/>
              </a:rPr>
              <a:t>koordinátor aktivit</a:t>
            </a:r>
          </a:p>
          <a:p>
            <a:pPr marL="949959" lvl="2" indent="-316653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Lato"/>
              </a:rPr>
              <a:t>finanční manažer projektu</a:t>
            </a: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8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0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2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3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4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KAZUISTIKY</a:t>
            </a:r>
          </a:p>
        </p:txBody>
      </p:sp>
      <p:pic>
        <p:nvPicPr>
          <p:cNvPr id="16" name="ODN - Jana (2).mp3">
            <a:hlinkClick action="ppaction://media"/>
            <a:extLst>
              <a:ext uri="{FF2B5EF4-FFF2-40B4-BE49-F238E27FC236}">
                <a16:creationId xmlns:a16="http://schemas.microsoft.com/office/drawing/2014/main" id="{BA9C2F6E-32D1-2CE0-DCA8-D09592369494}"/>
              </a:ext>
            </a:extLst>
          </p:cNvPr>
          <p:cNvPicPr>
            <a:picLocks noChangeAspect="1"/>
          </p:cNvPicPr>
          <p:nvPr>
            <a:audioFile r:link="rId17"/>
            <p:custDataLst>
              <p:tags r:id="rId16"/>
            </p:custDataLst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82864" y="4038600"/>
            <a:ext cx="812800" cy="812800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ABEA63BF-C37E-2BB9-B317-BFDBA9F427E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70334" y="1333883"/>
            <a:ext cx="5029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3500">
                <a:solidFill>
                  <a:srgbClr val="000000"/>
                </a:solidFill>
                <a:latin typeface="Lato"/>
              </a:rPr>
              <a:t>Příběh paní Jany</a:t>
            </a:r>
          </a:p>
        </p:txBody>
      </p:sp>
      <p:pic>
        <p:nvPicPr>
          <p:cNvPr id="15" name="Obrázek 1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3" y="2001192"/>
            <a:ext cx="6453792" cy="47294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8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0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2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3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4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5"/>
            </p:custDataLst>
          </p:nvPr>
        </p:nvSpPr>
        <p:spPr>
          <a:xfrm>
            <a:off x="134179" y="2514600"/>
            <a:ext cx="7917084" cy="3577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Lato"/>
              </a:rPr>
              <a:t>Na začátku projektu byly obsazeny pozice v realizačním týmu projektu</a:t>
            </a:r>
          </a:p>
          <a:p>
            <a:pPr marL="237489" lvl="1"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 smtClean="0">
                <a:solidFill>
                  <a:srgbClr val="000000"/>
                </a:solidFill>
                <a:latin typeface="Lato"/>
              </a:rPr>
              <a:t>Byl koupen a zrekonstruován krizový byt a druhý krizový byt byl vybaven. Oba tyto byty slouží jako krizové pro </a:t>
            </a:r>
            <a:r>
              <a:rPr lang="cs-CZ" sz="2199">
                <a:solidFill>
                  <a:srgbClr val="000000"/>
                </a:solidFill>
                <a:latin typeface="Lato"/>
              </a:rPr>
              <a:t>oběti domácího násilí. Cílem bylo v rámci projektu ubytovat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12 klientek/klientů</a:t>
            </a:r>
            <a:r>
              <a:rPr lang="cs-CZ" sz="2199">
                <a:solidFill>
                  <a:srgbClr val="000000"/>
                </a:solidFill>
                <a:latin typeface="Lato"/>
              </a:rPr>
              <a:t>. V těchto bytech bylo ubytováno celkem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10 klientek</a:t>
            </a:r>
            <a:endParaRPr lang="cs-CZ" sz="2199" smtClean="0">
              <a:solidFill>
                <a:srgbClr val="000000"/>
              </a:solidFill>
              <a:latin typeface="Lato"/>
            </a:endParaRPr>
          </a:p>
          <a:p>
            <a:pPr marL="237489" lvl="1">
              <a:lnSpc>
                <a:spcPts val="3079"/>
              </a:lnSpc>
            </a:pPr>
            <a:endParaRPr lang="cs-CZ" sz="2199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>
            <p:custDataLst>
              <p:tags r:id="rId3"/>
            </p:custDataLst>
          </p:nvPr>
        </p:nvGrpSpPr>
        <p:grpSpPr>
          <a:xfrm>
            <a:off x="5225355" y="2952222"/>
            <a:ext cx="4528246" cy="3778867"/>
            <a:chExt cx="19007999" cy="13454611"/>
          </a:xfrm>
        </p:grpSpPr>
        <p:sp>
          <p:nvSpPr>
            <p:cNvPr id="3" name="Freeform 3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5"/>
              <a:stretch>
                <a:fillRect l="-3121" r="-3121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>
            <p:custDataLst>
              <p:tags r:id="rId6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8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9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11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3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5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6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7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8"/>
            </p:custDataLst>
          </p:nvPr>
        </p:nvSpPr>
        <p:spPr>
          <a:xfrm>
            <a:off x="76200" y="2368128"/>
            <a:ext cx="6495222" cy="3577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Zřídilo se poradenské centrum, kde mají zázemí dvě poradkyně a příležitostně ho využívá právnička nebo psycholožka k sezením s klientkami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cs-CZ" sz="18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Ihned od začátku projektu bylo o poradenství velký zájem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995099967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599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8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0"/>
            </p:custDataLst>
          </p:nvPr>
        </p:nvGrpSpPr>
        <p:grpSpPr>
          <a:xfrm>
            <a:off x="0" y="144403"/>
            <a:ext cx="6176807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2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3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4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5"/>
            </p:custDataLst>
          </p:nvPr>
        </p:nvSpPr>
        <p:spPr>
          <a:xfrm>
            <a:off x="134179" y="1622480"/>
            <a:ext cx="7642931" cy="5168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cs-CZ" sz="2199" smtClean="0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cs-CZ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 smtClean="0">
                <a:solidFill>
                  <a:srgbClr val="000000"/>
                </a:solidFill>
                <a:latin typeface="Lato"/>
              </a:rPr>
              <a:t>Cílem </a:t>
            </a:r>
            <a:r>
              <a:rPr lang="cs-CZ" sz="2199">
                <a:solidFill>
                  <a:srgbClr val="000000"/>
                </a:solidFill>
                <a:latin typeface="Lato"/>
              </a:rPr>
              <a:t>projektu bylo podpořit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60 klientek/klientů </a:t>
            </a:r>
            <a:r>
              <a:rPr lang="cs-CZ" sz="2199">
                <a:solidFill>
                  <a:srgbClr val="000000"/>
                </a:solidFill>
                <a:latin typeface="Lato"/>
              </a:rPr>
              <a:t>za celou dobu trvání projektu 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Počet podpořených osob od 1. 11. 2021 – 29. 2. 2024 je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84 </a:t>
            </a:r>
            <a:r>
              <a:rPr lang="cs-CZ" sz="2199" b="1" smtClean="0">
                <a:solidFill>
                  <a:srgbClr val="000000"/>
                </a:solidFill>
                <a:latin typeface="Lato"/>
              </a:rPr>
              <a:t>osob.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Z toho 74 žen a 10 mužů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cs-CZ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V prvním roce byl nárůst nejvyšší a to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50 klientek/klientů 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237489" lvl="1"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8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0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2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3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4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5"/>
            </p:custDataLst>
          </p:nvPr>
        </p:nvSpPr>
        <p:spPr>
          <a:xfrm>
            <a:off x="152400" y="1724783"/>
            <a:ext cx="7638222" cy="43336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237489" lvl="1">
              <a:lnSpc>
                <a:spcPts val="3079"/>
              </a:lnSpc>
            </a:pPr>
            <a:r>
              <a:rPr lang="cs-CZ" sz="2199" b="1">
                <a:solidFill>
                  <a:srgbClr val="000000"/>
                </a:solidFill>
                <a:latin typeface="Lato"/>
              </a:rPr>
              <a:t>Součástí projektu je setkávání 2 interdisciplinárních týmů</a:t>
            </a:r>
            <a:r>
              <a:rPr lang="cs-CZ" sz="2199">
                <a:solidFill>
                  <a:srgbClr val="000000"/>
                </a:solidFill>
                <a:latin typeface="Lato"/>
              </a:rPr>
              <a:t>:</a:t>
            </a:r>
          </a:p>
          <a:p>
            <a:pPr marL="237489" lvl="1">
              <a:lnSpc>
                <a:spcPts val="3079"/>
              </a:lnSpc>
            </a:pPr>
            <a:endParaRPr lang="cs-CZ" sz="2199">
              <a:solidFill>
                <a:srgbClr val="000000"/>
              </a:solidFill>
              <a:latin typeface="Lato"/>
            </a:endParaRPr>
          </a:p>
          <a:p>
            <a:pPr marL="694689" lvl="1" indent="-457200">
              <a:lnSpc>
                <a:spcPts val="3079"/>
              </a:lnSpc>
              <a:buAutoNum type="arabicPeriod"/>
            </a:pPr>
            <a:r>
              <a:rPr lang="cs-CZ" sz="2199">
                <a:solidFill>
                  <a:srgbClr val="000000"/>
                </a:solidFill>
                <a:latin typeface="Lato"/>
              </a:rPr>
              <a:t>Užší interdisciplinární tým se schází jednou za 14 dnů a skládá se z pracovníků Charity Most, kteří působí v rámci projektu: vedoucí projektu, dvě odborné poradkyně, právnička a psycholožka a řeší jednotlivé situace klientek</a:t>
            </a:r>
          </a:p>
          <a:p>
            <a:pPr marL="694689" lvl="1" indent="-457200">
              <a:lnSpc>
                <a:spcPts val="3079"/>
              </a:lnSpc>
              <a:buAutoNum type="arabicPeriod"/>
            </a:pPr>
            <a:endParaRPr lang="cs-CZ" sz="2199">
              <a:solidFill>
                <a:srgbClr val="000000"/>
              </a:solidFill>
              <a:latin typeface="Lato"/>
            </a:endParaRPr>
          </a:p>
          <a:p>
            <a:pPr marL="694689" lvl="1" indent="-457200">
              <a:lnSpc>
                <a:spcPts val="3079"/>
              </a:lnSpc>
              <a:buAutoNum type="arabicPeriod"/>
            </a:pPr>
            <a:r>
              <a:rPr lang="cs-CZ" sz="2199">
                <a:solidFill>
                  <a:srgbClr val="000000"/>
                </a:solidFill>
                <a:latin typeface="Lato"/>
              </a:rPr>
              <a:t>Širší interdisciplinární tým se setkává pouze nad složitějšími případy, které vyžadují zapojení většího množství aktérů (pracovnice OSPOD, Policie ČR aj.)  </a:t>
            </a: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8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0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2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3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4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5"/>
            </p:custDataLst>
          </p:nvPr>
        </p:nvSpPr>
        <p:spPr>
          <a:xfrm>
            <a:off x="152400" y="1724783"/>
            <a:ext cx="6099534" cy="4790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cs-CZ" sz="2199">
                <a:solidFill>
                  <a:srgbClr val="000000"/>
                </a:solidFill>
                <a:latin typeface="Lato"/>
              </a:rPr>
              <a:t>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Ze všech setkání vznikl zápis.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Cílem bylo 67 zápisů ze setkání.</a:t>
            </a:r>
            <a:r>
              <a:rPr lang="cs-CZ" sz="2199">
                <a:solidFill>
                  <a:srgbClr val="000000"/>
                </a:solidFill>
                <a:latin typeface="Lato"/>
              </a:rPr>
              <a:t> Užší tým se setkal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56 krát a širší tým 11 krát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cs-CZ" sz="2199">
              <a:solidFill>
                <a:srgbClr val="000000"/>
              </a:solidFill>
              <a:latin typeface="Lato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V rámci povinné aktivity projektu – publicita bylo cílem zveřejnit v místních médiích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6 článků na téma domácí násilí</a:t>
            </a:r>
            <a:r>
              <a:rPr lang="cs-CZ" sz="2199">
                <a:solidFill>
                  <a:srgbClr val="000000"/>
                </a:solidFill>
                <a:latin typeface="Lato"/>
              </a:rPr>
              <a:t>. V průběhu projektu vyšel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1 článek v Mosteckém deníku a 5 článků v Mosteckých listech </a:t>
            </a: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5ED324BD-27FD-572C-081E-1CC387193880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5225355" y="2952222"/>
            <a:ext cx="4528246" cy="3778867"/>
            <a:chExt cx="19007999" cy="134546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776603E-B6AB-EB20-CDFE-885895C91E6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18"/>
              <a:stretch>
                <a:fillRect r="-6043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52050699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>
            <p:custDataLst>
              <p:tags r:id="rId3"/>
            </p:custDataLst>
          </p:nvPr>
        </p:nvGrpSpPr>
        <p:grpSpPr>
          <a:xfrm>
            <a:off x="4800600" y="2952439"/>
            <a:ext cx="4952999" cy="3778867"/>
            <a:chExt cx="19007999" cy="13454611"/>
          </a:xfrm>
        </p:grpSpPr>
        <p:sp>
          <p:nvSpPr>
            <p:cNvPr id="3" name="Freeform 3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5"/>
              <a:stretch>
                <a:fillRect l="-3121" r="-3121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>
            <p:custDataLst>
              <p:tags r:id="rId6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8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9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11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3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5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6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7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8"/>
            </p:custDataLst>
          </p:nvPr>
        </p:nvSpPr>
        <p:spPr>
          <a:xfrm>
            <a:off x="134178" y="1799175"/>
            <a:ext cx="6947673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V rámci vzdělávacích aktivit bylo cílem </a:t>
            </a:r>
            <a:r>
              <a:rPr lang="cs-CZ" sz="2199" smtClean="0">
                <a:solidFill>
                  <a:srgbClr val="000000"/>
                </a:solidFill>
                <a:latin typeface="Lato"/>
              </a:rPr>
              <a:t>uspořádat </a:t>
            </a:r>
            <a:r>
              <a:rPr lang="cs-CZ" sz="2199" b="1" smtClean="0">
                <a:solidFill>
                  <a:srgbClr val="000000"/>
                </a:solidFill>
                <a:latin typeface="Lato"/>
              </a:rPr>
              <a:t>5 </a:t>
            </a:r>
            <a:r>
              <a:rPr lang="cs-CZ" sz="2199" b="1">
                <a:solidFill>
                  <a:srgbClr val="000000"/>
                </a:solidFill>
                <a:latin typeface="Lato"/>
              </a:rPr>
              <a:t>seminářů na téma domácí násilí </a:t>
            </a:r>
            <a:endParaRPr lang="en-US" sz="2199" b="1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sp>
        <p:nvSpPr>
          <p:cNvPr id="15" name="TextBox 15"/>
          <p:cNvSpPr txBox="1"/>
          <p:nvPr>
            <p:custDataLst>
              <p:tags r:id="rId19"/>
            </p:custDataLst>
          </p:nvPr>
        </p:nvSpPr>
        <p:spPr>
          <a:xfrm>
            <a:off x="134179" y="3063623"/>
            <a:ext cx="5580822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 b="1">
                <a:solidFill>
                  <a:srgbClr val="000000"/>
                </a:solidFill>
                <a:latin typeface="Lato"/>
              </a:rPr>
              <a:t>První čtyři </a:t>
            </a:r>
            <a:r>
              <a:rPr lang="cs-CZ" sz="2199">
                <a:solidFill>
                  <a:srgbClr val="000000"/>
                </a:solidFill>
                <a:latin typeface="Lato"/>
              </a:rPr>
              <a:t>semináře na téma – úvod do tématu domácího násilí </a:t>
            </a:r>
            <a:r>
              <a:rPr lang="cs-CZ" sz="2199" smtClean="0">
                <a:solidFill>
                  <a:srgbClr val="000000"/>
                </a:solidFill>
                <a:latin typeface="Lato"/>
              </a:rPr>
              <a:t>proběhly 29 – 30. 11. 2022 a 20 – 21. 2. 2023</a:t>
            </a:r>
            <a:endParaRPr lang="cs-CZ" sz="2199">
              <a:solidFill>
                <a:srgbClr val="000000"/>
              </a:solidFill>
              <a:latin typeface="Lato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cs-CZ" sz="2199" b="1">
                <a:solidFill>
                  <a:srgbClr val="000000"/>
                </a:solidFill>
                <a:latin typeface="Lato"/>
              </a:rPr>
              <a:t>Poslední seminář</a:t>
            </a:r>
            <a:r>
              <a:rPr lang="cs-CZ" sz="2199">
                <a:solidFill>
                  <a:srgbClr val="000000"/>
                </a:solidFill>
                <a:latin typeface="Lato"/>
              </a:rPr>
              <a:t> na téma – metody práce s osobou ohroženou domácím násilím proběhl v říjnu roku 2023 </a:t>
            </a: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>
            <p:custDataLst>
              <p:tags r:id="rId3"/>
            </p:custDataLst>
          </p:nvPr>
        </p:nvGrpSpPr>
        <p:grpSpPr>
          <a:xfrm>
            <a:off x="4876800" y="2952222"/>
            <a:ext cx="4876801" cy="3778867"/>
            <a:chExt cx="19007999" cy="13454611"/>
          </a:xfrm>
        </p:grpSpPr>
        <p:sp>
          <p:nvSpPr>
            <p:cNvPr id="3" name="Freeform 3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5"/>
              <a:stretch>
                <a:fillRect r="-3334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>
            <p:custDataLst>
              <p:tags r:id="rId6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8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9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11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3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5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6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7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8"/>
            </p:custDataLst>
          </p:nvPr>
        </p:nvSpPr>
        <p:spPr>
          <a:xfrm>
            <a:off x="134180" y="1799175"/>
            <a:ext cx="6099534" cy="4372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marL="237489" lvl="1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Lato"/>
              </a:rPr>
              <a:t>V průběhu projektu vznikly celkem 3 metodiky</a:t>
            </a:r>
            <a:r>
              <a:rPr lang="en-US" sz="2199">
                <a:solidFill>
                  <a:srgbClr val="000000"/>
                </a:solidFill>
                <a:latin typeface="Lato"/>
              </a:rPr>
              <a:t>: </a:t>
            </a:r>
          </a:p>
          <a:p>
            <a:pPr marL="237489" lvl="1"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580389" lvl="1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Metodika </a:t>
            </a:r>
            <a:r>
              <a:rPr lang="en-US" sz="2199">
                <a:solidFill>
                  <a:srgbClr val="000000"/>
                </a:solidFill>
                <a:latin typeface="Lato"/>
              </a:rPr>
              <a:t>bydlení</a:t>
            </a:r>
          </a:p>
          <a:p>
            <a:pPr marL="580389" lvl="1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Metodika </a:t>
            </a:r>
            <a:r>
              <a:rPr lang="en-US" sz="2199">
                <a:solidFill>
                  <a:srgbClr val="000000"/>
                </a:solidFill>
                <a:latin typeface="Lato"/>
              </a:rPr>
              <a:t>interdisciplinární týmy </a:t>
            </a:r>
          </a:p>
          <a:p>
            <a:pPr marL="580389" lvl="1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cs-CZ" sz="2199">
                <a:solidFill>
                  <a:srgbClr val="000000"/>
                </a:solidFill>
                <a:latin typeface="Lato"/>
              </a:rPr>
              <a:t>Metodika </a:t>
            </a:r>
            <a:r>
              <a:rPr lang="en-US" sz="2199">
                <a:solidFill>
                  <a:srgbClr val="000000"/>
                </a:solidFill>
                <a:latin typeface="Lato"/>
              </a:rPr>
              <a:t>poradenské centrum </a:t>
            </a:r>
          </a:p>
          <a:p>
            <a:pPr marL="237489" lvl="1"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 marL="580389" lvl="1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b="1">
                <a:solidFill>
                  <a:srgbClr val="000000"/>
                </a:solidFill>
                <a:latin typeface="Lato"/>
              </a:rPr>
              <a:t>jejich cílem bylo vytvořit jednotný postup pro práci s oběťmi domácího násilí</a:t>
            </a: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sp>
        <p:nvSpPr>
          <p:cNvPr id="15" name="TextBox 15"/>
          <p:cNvSpPr txBox="1"/>
          <p:nvPr>
            <p:custDataLst>
              <p:tags r:id="rId19"/>
            </p:custDataLst>
          </p:nvPr>
        </p:nvSpPr>
        <p:spPr>
          <a:xfrm>
            <a:off x="134178" y="3894092"/>
            <a:ext cx="6947673" cy="75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>
            <p:custDataLst>
              <p:tags r:id="rId6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8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9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0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1"/>
            </p:custDataLst>
          </p:nvPr>
        </p:nvSpPr>
        <p:spPr>
          <a:xfrm>
            <a:off x="134180" y="1799175"/>
            <a:ext cx="6099534" cy="755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sp>
        <p:nvSpPr>
          <p:cNvPr id="15" name="TextBox 15"/>
          <p:cNvSpPr txBox="1"/>
          <p:nvPr>
            <p:custDataLst>
              <p:tags r:id="rId12"/>
            </p:custDataLst>
          </p:nvPr>
        </p:nvSpPr>
        <p:spPr>
          <a:xfrm>
            <a:off x="134178" y="3894092"/>
            <a:ext cx="6947673" cy="75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graphicFrame>
        <p:nvGraphicFramePr>
          <p:cNvPr id="17" name="Tabulka 16">
            <a:extLst>
              <a:ext uri="{FF2B5EF4-FFF2-40B4-BE49-F238E27FC236}">
                <a16:creationId xmlns:a16="http://schemas.microsoft.com/office/drawing/2014/main" id="{1971C18D-1623-8E1F-1C78-F5D9AE857938}"/>
              </a:ext>
            </a:extLst>
          </p:cNvPr>
          <p:cNvGraphicFramePr>
            <a:graphicFrameLocks noGrp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868326094"/>
              </p:ext>
            </p:extLst>
          </p:nvPr>
        </p:nvGraphicFramePr>
        <p:xfrm>
          <a:off x="266034" y="1331706"/>
          <a:ext cx="9205296" cy="5038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324">
                  <a:extLst>
                    <a:ext uri="{9D8B030D-6E8A-4147-A177-3AD203B41FA5}">
                      <a16:colId xmlns:a16="http://schemas.microsoft.com/office/drawing/2014/main" val="2810735232"/>
                    </a:ext>
                  </a:extLst>
                </a:gridCol>
                <a:gridCol w="2301324">
                  <a:extLst>
                    <a:ext uri="{9D8B030D-6E8A-4147-A177-3AD203B41FA5}">
                      <a16:colId xmlns:a16="http://schemas.microsoft.com/office/drawing/2014/main" val="2716806479"/>
                    </a:ext>
                  </a:extLst>
                </a:gridCol>
                <a:gridCol w="2301324">
                  <a:extLst>
                    <a:ext uri="{9D8B030D-6E8A-4147-A177-3AD203B41FA5}">
                      <a16:colId xmlns:a16="http://schemas.microsoft.com/office/drawing/2014/main" val="228951340"/>
                    </a:ext>
                  </a:extLst>
                </a:gridCol>
                <a:gridCol w="2301324">
                  <a:extLst>
                    <a:ext uri="{9D8B030D-6E8A-4147-A177-3AD203B41FA5}">
                      <a16:colId xmlns:a16="http://schemas.microsoft.com/office/drawing/2014/main" val="2063873338"/>
                    </a:ext>
                  </a:extLst>
                </a:gridCol>
              </a:tblGrid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Název aktivity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Cíl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Plnění v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Popis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687961"/>
                  </a:ext>
                </a:extLst>
              </a:tr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/>
                        <a:t>Management projektu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/>
                        <a:t>2,5 pracovních míst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b="1"/>
                        <a:t>100 %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 sz="2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940705"/>
                  </a:ext>
                </a:extLst>
              </a:tr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/>
                        <a:t>Publicita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zveřejněných článků v místních médiích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b="1"/>
                        <a:t>100 %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smtClean="0"/>
                        <a:t>6 článků</a:t>
                      </a:r>
                      <a:endParaRPr lang="cs-CZ" sz="2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309428"/>
                  </a:ext>
                </a:extLst>
              </a:tr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/>
                        <a:t>Zprovoznění Centra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b="1"/>
                        <a:t>100 %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Koupě 1 bytu + rekonstrukce. Druhý byt byl vybaven z finančních prostředků Norských fondů. Byt již Charita Most vlastnila dříve.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201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268175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>
            <p:custDataLst>
              <p:tags r:id="rId6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8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9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0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PRŮBĚH PROJEKTU</a:t>
            </a:r>
          </a:p>
        </p:txBody>
      </p:sp>
      <p:sp>
        <p:nvSpPr>
          <p:cNvPr id="14" name="TextBox 14"/>
          <p:cNvSpPr txBox="1"/>
          <p:nvPr>
            <p:custDataLst>
              <p:tags r:id="rId11"/>
            </p:custDataLst>
          </p:nvPr>
        </p:nvSpPr>
        <p:spPr>
          <a:xfrm>
            <a:off x="134180" y="1799175"/>
            <a:ext cx="6099534" cy="755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sp>
        <p:nvSpPr>
          <p:cNvPr id="15" name="TextBox 15"/>
          <p:cNvSpPr txBox="1"/>
          <p:nvPr>
            <p:custDataLst>
              <p:tags r:id="rId12"/>
            </p:custDataLst>
          </p:nvPr>
        </p:nvSpPr>
        <p:spPr>
          <a:xfrm>
            <a:off x="134178" y="3894092"/>
            <a:ext cx="6947673" cy="75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  <a:p>
            <a:pPr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Lato"/>
            </a:endParaRPr>
          </a:p>
        </p:txBody>
      </p:sp>
      <p:graphicFrame>
        <p:nvGraphicFramePr>
          <p:cNvPr id="17" name="Tabulka 16">
            <a:extLst>
              <a:ext uri="{FF2B5EF4-FFF2-40B4-BE49-F238E27FC236}">
                <a16:creationId xmlns:a16="http://schemas.microsoft.com/office/drawing/2014/main" id="{1971C18D-1623-8E1F-1C78-F5D9AE857938}"/>
              </a:ext>
            </a:extLst>
          </p:cNvPr>
          <p:cNvGraphicFramePr>
            <a:graphicFrameLocks noGrp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119055663"/>
              </p:ext>
            </p:extLst>
          </p:nvPr>
        </p:nvGraphicFramePr>
        <p:xfrm>
          <a:off x="266034" y="1331706"/>
          <a:ext cx="9205296" cy="4875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324">
                  <a:extLst>
                    <a:ext uri="{9D8B030D-6E8A-4147-A177-3AD203B41FA5}">
                      <a16:colId xmlns:a16="http://schemas.microsoft.com/office/drawing/2014/main" val="2810735232"/>
                    </a:ext>
                  </a:extLst>
                </a:gridCol>
                <a:gridCol w="2301324">
                  <a:extLst>
                    <a:ext uri="{9D8B030D-6E8A-4147-A177-3AD203B41FA5}">
                      <a16:colId xmlns:a16="http://schemas.microsoft.com/office/drawing/2014/main" val="2716806479"/>
                    </a:ext>
                  </a:extLst>
                </a:gridCol>
                <a:gridCol w="2301324">
                  <a:extLst>
                    <a:ext uri="{9D8B030D-6E8A-4147-A177-3AD203B41FA5}">
                      <a16:colId xmlns:a16="http://schemas.microsoft.com/office/drawing/2014/main" val="228951340"/>
                    </a:ext>
                  </a:extLst>
                </a:gridCol>
                <a:gridCol w="2301324">
                  <a:extLst>
                    <a:ext uri="{9D8B030D-6E8A-4147-A177-3AD203B41FA5}">
                      <a16:colId xmlns:a16="http://schemas.microsoft.com/office/drawing/2014/main" val="2063873338"/>
                    </a:ext>
                  </a:extLst>
                </a:gridCol>
              </a:tblGrid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Název aktivity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Cíl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Plnění v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400">
                          <a:solidFill>
                            <a:schemeClr val="bg1"/>
                          </a:solidFill>
                        </a:rPr>
                        <a:t>Popis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687961"/>
                  </a:ext>
                </a:extLst>
              </a:tr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Provoz Centra - bydlení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ubytovaných klientek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b="1"/>
                        <a:t>83 %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 krizových bytech bylo ubytováno 10 klientek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940705"/>
                  </a:ext>
                </a:extLst>
              </a:tr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Poradenské centrum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podpořených osob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b="1" smtClean="0"/>
                        <a:t>140%</a:t>
                      </a:r>
                      <a:endParaRPr lang="cs-CZ" sz="20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Podpořeno bylo 84 klientek/klientů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309428"/>
                  </a:ext>
                </a:extLst>
              </a:tr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Interdisciplinární týmy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 zápisů ze setkání </a:t>
                      </a:r>
                      <a:endParaRPr lang="cs-CZ" sz="2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b="1"/>
                        <a:t>100 %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 širšího IT + 54 užšího IT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201871"/>
                  </a:ext>
                </a:extLst>
              </a:tr>
              <a:tr h="75141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Vzdělávací aktivity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seminářů</a:t>
                      </a:r>
                    </a:p>
                    <a:p>
                      <a:pPr algn="ctr"/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metodiky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2000" b="1"/>
                        <a:t>100 %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 rámci projektu proběhlo 5 vzdělávacích seminářů a vznikly 3 metodiky</a:t>
                      </a:r>
                      <a:r>
                        <a:rPr lang="cs-CZ" sz="200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758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295082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5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8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0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2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3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4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KAZUISTIKY</a:t>
            </a:r>
          </a:p>
        </p:txBody>
      </p:sp>
      <p:pic>
        <p:nvPicPr>
          <p:cNvPr id="17" name="ODN - Anička (2).mp3">
            <a:hlinkClick action="ppaction://media"/>
            <a:extLst>
              <a:ext uri="{FF2B5EF4-FFF2-40B4-BE49-F238E27FC236}">
                <a16:creationId xmlns:a16="http://schemas.microsoft.com/office/drawing/2014/main" id="{92A5112D-EC25-AF34-764A-83F84A02199F}"/>
              </a:ext>
            </a:extLst>
          </p:cNvPr>
          <p:cNvPicPr>
            <a:picLocks noChangeAspect="1"/>
          </p:cNvPicPr>
          <p:nvPr>
            <a:audioFile r:link="rId17"/>
            <p:custDataLst>
              <p:tags r:id="rId16"/>
            </p:custDataLst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09368" y="3910413"/>
            <a:ext cx="812800" cy="812800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898C6EE9-8CEE-0F44-8493-3730E39DEAE2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62000" y="1314167"/>
            <a:ext cx="5029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3500">
                <a:solidFill>
                  <a:srgbClr val="000000"/>
                </a:solidFill>
                <a:latin typeface="Lato"/>
              </a:rPr>
              <a:t>Příběh slečny Aničky</a:t>
            </a:r>
          </a:p>
        </p:txBody>
      </p:sp>
      <p:pic>
        <p:nvPicPr>
          <p:cNvPr id="14" name="Obrázek 1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85826"/>
            <a:ext cx="6099533" cy="464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737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>
            <p:custDataLst>
              <p:tags r:id="rId4"/>
            </p:custDataLst>
          </p:nvPr>
        </p:nvGrpSpPr>
        <p:grpSpPr>
          <a:xfrm>
            <a:off x="5101667" y="2977916"/>
            <a:ext cx="4651933" cy="3778867"/>
            <a:chExt cx="19007999" cy="13454611"/>
          </a:xfrm>
        </p:grpSpPr>
        <p:sp>
          <p:nvSpPr>
            <p:cNvPr id="3" name="Freeform 3"/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6"/>
              <a:stretch>
                <a:fillRect l="-19173" r="-6664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>
            <p:custDataLst>
              <p:tags r:id="rId7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9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10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12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4"/>
            </p:custDataLst>
          </p:nvPr>
        </p:nvGrpSpPr>
        <p:grpSpPr>
          <a:xfrm>
            <a:off x="0" y="144403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6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7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8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O DOMÁCÍM NÁSILÍ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BEA63BF-C37E-2BB9-B317-BFDBA9F427E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291570" y="1594226"/>
            <a:ext cx="6414029" cy="34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cs-CZ" sz="2800"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PhDr. Jana Solnařová </a:t>
            </a:r>
            <a:endParaRPr lang="cs-CZ" sz="28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cs-CZ" sz="2800"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Psycholožka a psychoterapeutka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cs-CZ" sz="2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témata klientů; „</a:t>
            </a:r>
            <a:r>
              <a:rPr lang="cs-CZ" sz="2200" i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není to jen o násilí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vliv na další členy domácnosti; „</a:t>
            </a:r>
            <a:r>
              <a:rPr lang="cs-CZ" sz="2200" i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dítě jako oběť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tabu, která mají vliv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 dál? 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EBFCC31-CCB9-665A-931F-AB8543D00EA4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291570" y="5407608"/>
            <a:ext cx="4915565" cy="816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cs-CZ" sz="2200"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„</a:t>
            </a:r>
            <a:r>
              <a:rPr lang="cs-CZ" sz="2200" b="1"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Není to jen ochrana obětí, ale ochrana celé společnosti</a:t>
            </a:r>
            <a:r>
              <a:rPr lang="cs-CZ" sz="2200"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3524876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>
            <p:custDataLst>
              <p:tags r:id="rId4"/>
            </p:custDataLst>
          </p:nvPr>
        </p:nvGrpSpPr>
        <p:grpSpPr>
          <a:xfrm>
            <a:off x="5101667" y="2977916"/>
            <a:ext cx="4651933" cy="3778867"/>
            <a:chExt cx="19007999" cy="13454611"/>
          </a:xfrm>
        </p:grpSpPr>
        <p:sp>
          <p:nvSpPr>
            <p:cNvPr id="3" name="Freeform 3"/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6"/>
              <a:stretch>
                <a:fillRect l="-19173" r="-6664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/>
          <p:nvPr>
            <p:custDataLst>
              <p:tags r:id="rId7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5" name="Freeform 5"/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6"/>
            <p:cNvSpPr txBox="1"/>
            <p:nvPr>
              <p:custDataLst>
                <p:tags r:id="rId9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10"/>
            </p:custDataLst>
          </p:nvPr>
        </p:nvSpPr>
        <p:spPr>
          <a:xfrm>
            <a:off x="7435242" y="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Freeform 8"/>
          <p:cNvSpPr/>
          <p:nvPr>
            <p:custDataLst>
              <p:tags r:id="rId12"/>
            </p:custDataLst>
          </p:nvPr>
        </p:nvSpPr>
        <p:spPr>
          <a:xfrm>
            <a:off x="8051263" y="1297774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pSp>
        <p:nvGrpSpPr>
          <p:cNvPr id="9" name="Group 9"/>
          <p:cNvGrpSpPr/>
          <p:nvPr>
            <p:custDataLst>
              <p:tags r:id="rId14"/>
            </p:custDataLst>
          </p:nvPr>
        </p:nvGrpSpPr>
        <p:grpSpPr>
          <a:xfrm>
            <a:off x="0" y="148540"/>
            <a:ext cx="6099534" cy="948910"/>
            <a:chExt cx="2298352" cy="351448"/>
          </a:xfrm>
        </p:grpSpPr>
        <p:sp>
          <p:nvSpPr>
            <p:cNvPr id="10" name="Freeform 10"/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1" name="TextBox 11"/>
            <p:cNvSpPr txBox="1"/>
            <p:nvPr>
              <p:custDataLst>
                <p:tags r:id="rId16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>
            <p:custDataLst>
              <p:tags r:id="rId17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13" name="TextBox 13"/>
          <p:cNvSpPr txBox="1"/>
          <p:nvPr>
            <p:custDataLst>
              <p:tags r:id="rId18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EVALUAČNÍ ZPRÁVA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BEA63BF-C37E-2BB9-B317-BFDBA9F427E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291570" y="1594226"/>
            <a:ext cx="6414029" cy="357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PhDr. Petr Vojtíšek, Ph.D.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cs-CZ" sz="2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cs-CZ" sz="2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 přineslo Centrum pro oběti domácího násilí do lokality a regionu?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cs-CZ" sz="2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cs-CZ" sz="2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Evaluace výsledků</a:t>
            </a:r>
            <a:br>
              <a:rPr lang="cs-CZ" sz="2400"/>
            </a:br>
            <a:endParaRPr lang="cs-CZ" sz="2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604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4DF72F-C3DB-2BF0-DA96-916D26C23FE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097278" y="1193492"/>
            <a:ext cx="8035218" cy="702183"/>
          </a:xfrm>
        </p:spPr>
        <p:txBody>
          <a:bodyPr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z="3200">
                <a:solidFill>
                  <a:srgbClr val="FFFFFF"/>
                </a:solidFill>
              </a:rPr>
              <a:t>Evaluační design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84E2A52B-985B-934C-2CA7-5157BFA3B247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11558279"/>
              </p:ext>
            </p:extLst>
          </p:nvPr>
        </p:nvGraphicFramePr>
        <p:xfrm>
          <a:off x="76200" y="2133600"/>
          <a:ext cx="9525000" cy="3570984"/>
        </p:xfrm>
        <a:graphic>
          <a:graphicData uri="http://schemas.openxmlformats.org/drawingml/2006/table">
            <a:tbl>
              <a:tblPr firstRow="1" bandRow="1"/>
              <a:tblGrid>
                <a:gridCol w="706316">
                  <a:extLst>
                    <a:ext uri="{9D8B030D-6E8A-4147-A177-3AD203B41FA5}">
                      <a16:colId xmlns:a16="http://schemas.microsoft.com/office/drawing/2014/main" val="1041150387"/>
                    </a:ext>
                  </a:extLst>
                </a:gridCol>
                <a:gridCol w="2743594">
                  <a:extLst>
                    <a:ext uri="{9D8B030D-6E8A-4147-A177-3AD203B41FA5}">
                      <a16:colId xmlns:a16="http://schemas.microsoft.com/office/drawing/2014/main" val="565813414"/>
                    </a:ext>
                  </a:extLst>
                </a:gridCol>
                <a:gridCol w="738279">
                  <a:extLst>
                    <a:ext uri="{9D8B030D-6E8A-4147-A177-3AD203B41FA5}">
                      <a16:colId xmlns:a16="http://schemas.microsoft.com/office/drawing/2014/main" val="998049850"/>
                    </a:ext>
                  </a:extLst>
                </a:gridCol>
                <a:gridCol w="2964100">
                  <a:extLst>
                    <a:ext uri="{9D8B030D-6E8A-4147-A177-3AD203B41FA5}">
                      <a16:colId xmlns:a16="http://schemas.microsoft.com/office/drawing/2014/main" val="2436727523"/>
                    </a:ext>
                  </a:extLst>
                </a:gridCol>
                <a:gridCol w="2372711">
                  <a:extLst>
                    <a:ext uri="{9D8B030D-6E8A-4147-A177-3AD203B41FA5}">
                      <a16:colId xmlns:a16="http://schemas.microsoft.com/office/drawing/2014/main" val="1315011521"/>
                    </a:ext>
                  </a:extLst>
                </a:gridCol>
              </a:tblGrid>
              <a:tr h="27418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#</a:t>
                      </a:r>
                      <a:endParaRPr lang="cs-CZ" sz="1900" b="0" i="0" u="none" strike="noStrike">
                        <a:highlight>
                          <a:srgbClr val="FFF2CC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Evaluační otázka</a:t>
                      </a:r>
                      <a:endParaRPr lang="cs-CZ" sz="1900" b="0" i="0" u="none" strike="noStrike">
                        <a:highlight>
                          <a:srgbClr val="FFF2CC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Kód KPI</a:t>
                      </a:r>
                      <a:endParaRPr lang="cs-CZ" sz="1900" b="0" i="0" u="none" strike="noStrike">
                        <a:highlight>
                          <a:srgbClr val="FFF2CC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Ukazatel /KPI/</a:t>
                      </a:r>
                      <a:endParaRPr lang="cs-CZ" sz="1400"/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Nástroj</a:t>
                      </a:r>
                      <a:endParaRPr lang="cs-CZ" sz="1900" b="0" i="0" u="none" strike="noStrike">
                        <a:highlight>
                          <a:srgbClr val="FFF2CC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528974"/>
                  </a:ext>
                </a:extLst>
              </a:tr>
              <a:tr h="605986">
                <a:tc gridSpan="5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1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Jaké jsou dopady intervencí Centra pro oběti domácího násilí do jejich dalšího života po aktuální náročné situace klientek spojené s domácím násilím?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304810"/>
                  </a:ext>
                </a:extLst>
              </a:tr>
              <a:tr h="27418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1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5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Jak se pozitivně změní situace klientek projektu po intervencích Centra pro oběti domácího násilí?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1.1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ukončení násilného vztahu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5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rozhovory s klientkami</a:t>
                      </a:r>
                      <a:b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rozhovory se sociálními pracovnicem</a:t>
                      </a:r>
                      <a:b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kategorizace případů a přínosů</a:t>
                      </a:r>
                      <a:b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statistická deskripce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691433"/>
                  </a:ext>
                </a:extLst>
              </a:tr>
              <a:tr h="27418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22657"/>
                  </a:ext>
                </a:extLst>
              </a:tr>
              <a:tr h="27418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1.2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ukončení násilí v rodině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43663"/>
                  </a:ext>
                </a:extLst>
              </a:tr>
              <a:tr h="27418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1.3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změna postoje k partnerovi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561921"/>
                  </a:ext>
                </a:extLst>
              </a:tr>
              <a:tr h="27418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1.4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kroky k nezávislosti</a:t>
                      </a:r>
                      <a:endParaRPr lang="cs-CZ" sz="1900" b="0" i="0" u="none" strike="noStrike">
                        <a:highlight>
                          <a:srgbClr val="E2EFD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0867"/>
                  </a:ext>
                </a:extLst>
              </a:tr>
              <a:tr h="274188">
                <a:tc rowSpan="4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Jaké jsou největší přínosy do dalšího  fungování v běžném životě Centrum přináší?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2.1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přínos v oblasti práce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rozhovory s klientkami</a:t>
                      </a:r>
                      <a:b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rozhovory se sociálními pracovnicem</a:t>
                      </a:r>
                      <a:b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kategorizace případů a přínosů</a:t>
                      </a:r>
                      <a:b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statistická deskripce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94486" marR="94486" marT="47244" marB="47244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43333"/>
                  </a:ext>
                </a:extLst>
              </a:tr>
              <a:tr h="497306"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2.2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přínos v oblasti prosazování vlastních práv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630683"/>
                  </a:ext>
                </a:extLst>
              </a:tr>
              <a:tr h="274188"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2.3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přínos v oblasti zdraví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87179"/>
                  </a:ext>
                </a:extLst>
              </a:tr>
              <a:tr h="274188"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2.4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přínos v oblasti osobního rozvoje</a:t>
                      </a:r>
                      <a:endParaRPr lang="cs-CZ" sz="1900" b="0" i="0" u="none" strike="noStrike">
                        <a:latin typeface="Arial" panose="020b0604020202020204" pitchFamily="34" charset="0"/>
                      </a:endParaRPr>
                    </a:p>
                  </a:txBody>
                  <a:tcPr marL="7874" marR="7874" marT="7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20481"/>
                  </a:ext>
                </a:extLst>
              </a:tr>
            </a:tbl>
          </a:graphicData>
        </a:graphic>
      </p:graphicFrame>
      <p:grpSp>
        <p:nvGrpSpPr>
          <p:cNvPr id="3" name="Group 9">
            <a:extLst>
              <a:ext uri="{FF2B5EF4-FFF2-40B4-BE49-F238E27FC236}">
                <a16:creationId xmlns:a16="http://schemas.microsoft.com/office/drawing/2014/main" id="{40D5177C-701A-A902-D1CE-0F3BB1E65EA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148540"/>
            <a:ext cx="6099534" cy="948910"/>
            <a:chExt cx="2298352" cy="351448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E6FFF24-46A0-280D-BB36-7AB2BE246BC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4027A132-E678-7466-5397-355611F60E49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0" name="TextBox 13">
            <a:extLst>
              <a:ext uri="{FF2B5EF4-FFF2-40B4-BE49-F238E27FC236}">
                <a16:creationId xmlns:a16="http://schemas.microsoft.com/office/drawing/2014/main" id="{347A669C-EC9E-91CE-2570-24261536DA0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6034" y="384973"/>
            <a:ext cx="4151459" cy="4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EVALUAČNÍ DESIGN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FD0BA8B-7CC9-A3E1-39E9-FA6ECC81B3BD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6F042E-AD89-6514-C337-C85677C44B9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CC07065B-02B4-DEA2-9C50-6DD9A29528C0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AF566586-2EA3-6F81-1189-019F2BDBE7F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</p:spTree>
    <p:extLst>
      <p:ext uri="{BB962C8B-B14F-4D97-AF65-F5344CB8AC3E}">
        <p14:creationId xmlns:p14="http://schemas.microsoft.com/office/powerpoint/2010/main" val="531483522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4DF72F-C3DB-2BF0-DA96-916D26C23FE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097278" y="1193492"/>
            <a:ext cx="8035218" cy="702183"/>
          </a:xfrm>
        </p:spPr>
        <p:txBody>
          <a:bodyPr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z="3200">
                <a:solidFill>
                  <a:srgbClr val="FFFFFF"/>
                </a:solidFill>
              </a:rPr>
              <a:t>Evaluační design</a:t>
            </a: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40D5177C-701A-A902-D1CE-0F3BB1E65EA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0" y="148540"/>
            <a:ext cx="6781800" cy="948910"/>
            <a:chExt cx="2298352" cy="351448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E6FFF24-46A0-280D-BB36-7AB2BE246BC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4027A132-E678-7466-5397-355611F60E49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0" name="TextBox 13">
            <a:extLst>
              <a:ext uri="{FF2B5EF4-FFF2-40B4-BE49-F238E27FC236}">
                <a16:creationId xmlns:a16="http://schemas.microsoft.com/office/drawing/2014/main" id="{347A669C-EC9E-91CE-2570-24261536DA0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6034" y="384973"/>
            <a:ext cx="6515766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VYBRANÉ VÝSLEDKY - KVANTITATIVNÍ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FD0BA8B-7CC9-A3E1-39E9-FA6ECC81B3BD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6F042E-AD89-6514-C337-C85677C44B9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CC07065B-02B4-DEA2-9C50-6DD9A29528C0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AF566586-2EA3-6F81-1189-019F2BDBE7F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graphicFrame>
        <p:nvGraphicFramePr>
          <p:cNvPr id="9" name="Zástupný obsah 3">
            <a:extLst>
              <a:ext uri="{FF2B5EF4-FFF2-40B4-BE49-F238E27FC236}">
                <a16:creationId xmlns:a16="http://schemas.microsoft.com/office/drawing/2014/main" id="{96A10CDE-57CB-C837-BD1A-4193B67C3C23}"/>
              </a:ext>
            </a:extLst>
          </p:cNvPr>
          <p:cNvGraphicFramePr/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575000806"/>
              </p:ext>
            </p:extLst>
          </p:nvPr>
        </p:nvGraphicFramePr>
        <p:xfrm>
          <a:off x="152400" y="1932043"/>
          <a:ext cx="9448800" cy="39639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95891979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val="16987964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40852394"/>
                    </a:ext>
                  </a:extLst>
                </a:gridCol>
              </a:tblGrid>
              <a:tr h="44207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Výsledková kritéria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Evaluační výsledek – na základě rozhovorů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Počet případů, u kterých se podařilo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1503886112"/>
                  </a:ext>
                </a:extLst>
              </a:tr>
              <a:tr h="35790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ukončení násilného vztahu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Prokázáno u třetiny případů. Ženy v průběhu spolupráce s centrem ukončily násilný vztah. Ženy v průběhu rozhovoru reflektovaly, že po zahájení spolupráce odešly od partnerů a v současnosti žijí odděleně. 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28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1081319629"/>
                  </a:ext>
                </a:extLst>
              </a:tr>
              <a:tr h="35790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ukončení násilí v rodině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Prokázalo se v polovině případů. Ženy (i pracovnice) centra reflektovaly, že v průběhu vzájemné spolupráce bylo ukončeno násilí páchané na nich, zároveň jejich děti přestaly být svědky tohoto násilí. 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40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715437043"/>
                  </a:ext>
                </a:extLst>
              </a:tr>
              <a:tr h="52256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změna postoje k partnerovi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Prokázalo se u nadpoloviční většiny případů. Postoj žen k partnerům se mění ve chvíli, kdy si ženy uvědomí, že nikdo nemá právo jim ubližovat, k čemuž se dopracovala většina žen po zahájení spolupráce s centrem. 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47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197276177"/>
                  </a:ext>
                </a:extLst>
              </a:tr>
              <a:tr h="35790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kroky k nezávislosti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Prokázalo se u 2/3 případů. Ženy využívají možnost právní pomoci v rámci programu a násilí, které na nich bylo páchané řeší oficiální cestou, což přispívá k větší míře nezávislosti.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56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751148805"/>
                  </a:ext>
                </a:extLst>
              </a:tr>
              <a:tr h="52256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přínos v oblasti práce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Neprokázalo se v naprosté většině. Většina žen navštěvující centrum a) má dlouhodobě zaměstnání, b) je na mateřské dovolené, c) je v evidenci úřadu práce. Centrum intervenuje více v jiných akutnějších oblastech, případně pomáhá s evidencí na ÚP.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5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560754116"/>
                  </a:ext>
                </a:extLst>
              </a:tr>
              <a:tr h="35790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přínos v oblasti prosazování vlastních práv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Prokázalo se u 1/3 případů. Pracovnice a ženy reflektovaly, že s důvěrou využívají možnost právní pomoci. Pracovnice dále reflektovaly, že je s nimi průběžně pracováno na zplnomocňování.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27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3774678381"/>
                  </a:ext>
                </a:extLst>
              </a:tr>
              <a:tr h="52256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přínos v oblasti zdraví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Prokázalo se téměř u poloviny. Projevil se progres především v oblasti duševního zdraví. Ženy reflektovaly, že nyní více prožívají pocit klidu a bezpečí v novém domově. A to převážně z důvodů, že centrum nabízí využití psychoterapeutické péče zdarma a že centrum disponuje sociálními byty.  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42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1031005176"/>
                  </a:ext>
                </a:extLst>
              </a:tr>
              <a:tr h="52256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přínos v oblasti osobního rozvoje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Prokázalo se u ¼ případů. Ženy i pracovnice reflektovaly, že došlo ke zvýšení sebevědomí. Ženy zjistily, že je v jejich silách si obstarat a zajistit prosperující život- kvalitní trávení volného času, seberealizace v různých aktivitách, rozvoj hlubšího vztahu s dětmi.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 anchor="ctr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/>
                        <a:t>22</a:t>
                      </a:r>
                      <a:endParaRPr lang="cs-CZ" sz="90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478" marR="27478" marT="0" marB="0"/>
                </a:tc>
                <a:extLst>
                  <a:ext uri="{0D108BD9-81ED-4DB2-BD59-A6C34878D82A}">
                    <a16:rowId xmlns:a16="http://schemas.microsoft.com/office/drawing/2014/main" val="1894251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426437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4DF72F-C3DB-2BF0-DA96-916D26C23FE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097278" y="1193492"/>
            <a:ext cx="8035218" cy="702183"/>
          </a:xfrm>
        </p:spPr>
        <p:txBody>
          <a:bodyPr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z="3200">
                <a:solidFill>
                  <a:srgbClr val="FFFFFF"/>
                </a:solidFill>
              </a:rPr>
              <a:t>Evaluační design</a:t>
            </a: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40D5177C-701A-A902-D1CE-0F3BB1E65EA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0" y="148540"/>
            <a:ext cx="6781800" cy="948910"/>
            <a:chExt cx="2298352" cy="351448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E6FFF24-46A0-280D-BB36-7AB2BE246BC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4027A132-E678-7466-5397-355611F60E49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0" name="TextBox 13">
            <a:extLst>
              <a:ext uri="{FF2B5EF4-FFF2-40B4-BE49-F238E27FC236}">
                <a16:creationId xmlns:a16="http://schemas.microsoft.com/office/drawing/2014/main" id="{347A669C-EC9E-91CE-2570-24261536DA0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6034" y="384973"/>
            <a:ext cx="6515766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EKONOMICKÁ A PERSONÁLNÍ EFEKTIVITA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FD0BA8B-7CC9-A3E1-39E9-FA6ECC81B3BD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6F042E-AD89-6514-C337-C85677C44B9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CC07065B-02B4-DEA2-9C50-6DD9A29528C0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AF566586-2EA3-6F81-1189-019F2BDBE7F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12F274EF-E58C-AB1C-2AF6-DF4822819122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747440133"/>
              </p:ext>
            </p:extLst>
          </p:nvPr>
        </p:nvGraphicFramePr>
        <p:xfrm>
          <a:off x="229024" y="1766779"/>
          <a:ext cx="9250424" cy="4192807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3312278">
                  <a:extLst>
                    <a:ext uri="{9D8B030D-6E8A-4147-A177-3AD203B41FA5}">
                      <a16:colId xmlns:a16="http://schemas.microsoft.com/office/drawing/2014/main" val="296833997"/>
                    </a:ext>
                  </a:extLst>
                </a:gridCol>
                <a:gridCol w="5938146">
                  <a:extLst>
                    <a:ext uri="{9D8B030D-6E8A-4147-A177-3AD203B41FA5}">
                      <a16:colId xmlns:a16="http://schemas.microsoft.com/office/drawing/2014/main" val="240604240"/>
                    </a:ext>
                  </a:extLst>
                </a:gridCol>
              </a:tblGrid>
              <a:tr h="69166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b="1" cap="none" spc="0">
                          <a:solidFill>
                            <a:schemeClr val="tx1"/>
                          </a:solidFill>
                        </a:rPr>
                        <a:t>Nepřímá práce</a:t>
                      </a:r>
                      <a:endParaRPr lang="cs-CZ" sz="2000" b="1" cap="none" spc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91175" marT="36470" marB="2735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000" b="1" cap="none" spc="0">
                          <a:solidFill>
                            <a:schemeClr val="tx1"/>
                          </a:solidFill>
                        </a:rPr>
                        <a:t>Přímá „klientská“ práce</a:t>
                      </a:r>
                      <a:endParaRPr lang="cs-CZ" sz="2000" b="1" cap="none" spc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91175" marT="36470" marB="2735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026252"/>
                  </a:ext>
                </a:extLst>
              </a:tr>
              <a:tr h="281428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b="0" cap="none" spc="0">
                          <a:solidFill>
                            <a:schemeClr val="tx1"/>
                          </a:solidFill>
                        </a:rPr>
                        <a:t>Koordinátor aktivit – 0,25</a:t>
                      </a:r>
                    </a:p>
                    <a:p>
                      <a:r>
                        <a:rPr lang="cs-CZ" sz="2000" b="0" cap="none" spc="0">
                          <a:solidFill>
                            <a:schemeClr val="tx1"/>
                          </a:solidFill>
                        </a:rPr>
                        <a:t>Finanční manažer – 0,2</a:t>
                      </a:r>
                    </a:p>
                    <a:p>
                      <a:r>
                        <a:rPr lang="cs-CZ" sz="2000" b="0" cap="none" spc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  <a:p>
                      <a:r>
                        <a:rPr lang="cs-CZ" sz="2000" b="1" cap="none" spc="0">
                          <a:solidFill>
                            <a:schemeClr val="tx1"/>
                          </a:solidFill>
                        </a:rPr>
                        <a:t>Celkem - 0,45</a:t>
                      </a:r>
                      <a:endParaRPr lang="cs-CZ" sz="2000" b="1" cap="none" spc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91175" marT="36470" marB="2735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cap="none" spc="0">
                          <a:solidFill>
                            <a:schemeClr val="tx1"/>
                          </a:solidFill>
                        </a:rPr>
                        <a:t>Poradce pro muže – 0,25 (úvazek adekvátně odpovídá poměru mužů jako obětí domácího násilí)</a:t>
                      </a:r>
                    </a:p>
                    <a:p>
                      <a:r>
                        <a:rPr lang="cs-CZ" sz="2000" cap="none" spc="0">
                          <a:solidFill>
                            <a:schemeClr val="tx1"/>
                          </a:solidFill>
                        </a:rPr>
                        <a:t>Sociální pracovnice – 1,0</a:t>
                      </a:r>
                    </a:p>
                    <a:p>
                      <a:r>
                        <a:rPr lang="cs-CZ" sz="2000" cap="none" spc="0">
                          <a:solidFill>
                            <a:schemeClr val="tx1"/>
                          </a:solidFill>
                        </a:rPr>
                        <a:t>Sociální pracovnice – 1,0</a:t>
                      </a:r>
                    </a:p>
                    <a:p>
                      <a:r>
                        <a:rPr lang="cs-CZ" sz="2000" cap="none" spc="0">
                          <a:solidFill>
                            <a:schemeClr val="tx1"/>
                          </a:solidFill>
                        </a:rPr>
                        <a:t>Právní služby,  Psycholožka, Psychoterapeutka – dohromady cca 0,2</a:t>
                      </a:r>
                    </a:p>
                    <a:p>
                      <a:r>
                        <a:rPr lang="cs-CZ" sz="2000" cap="none" spc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  <a:p>
                      <a:r>
                        <a:rPr lang="cs-CZ" sz="2000" b="1" cap="none" spc="0">
                          <a:solidFill>
                            <a:schemeClr val="tx1"/>
                          </a:solidFill>
                        </a:rPr>
                        <a:t>Celkem – 2,45</a:t>
                      </a:r>
                      <a:endParaRPr lang="cs-CZ" sz="2000" b="1" cap="none" spc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91175" marT="36470" marB="2735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398182"/>
                  </a:ext>
                </a:extLst>
              </a:tr>
              <a:tr h="68685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b="1" cap="none" spc="0">
                          <a:solidFill>
                            <a:schemeClr val="tx1"/>
                          </a:solidFill>
                        </a:rPr>
                        <a:t>15  %</a:t>
                      </a:r>
                      <a:endParaRPr lang="cs-CZ" sz="2000" b="1" cap="none" spc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91175" marT="36470" marB="2735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000" b="1" cap="none" spc="0">
                          <a:solidFill>
                            <a:schemeClr val="tx1"/>
                          </a:solidFill>
                        </a:rPr>
                        <a:t>85 %</a:t>
                      </a:r>
                      <a:endParaRPr lang="cs-CZ" sz="2000" b="1" cap="none" spc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91175" marT="36470" marB="2735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411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172915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4DF72F-C3DB-2BF0-DA96-916D26C23FE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097278" y="1193492"/>
            <a:ext cx="8035218" cy="702183"/>
          </a:xfrm>
        </p:spPr>
        <p:txBody>
          <a:bodyPr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z="3200">
                <a:solidFill>
                  <a:srgbClr val="FFFFFF"/>
                </a:solidFill>
              </a:rPr>
              <a:t>Evaluační design</a:t>
            </a: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40D5177C-701A-A902-D1CE-0F3BB1E65EA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0" y="148540"/>
            <a:ext cx="5638800" cy="948910"/>
            <a:chExt cx="2298352" cy="351448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E6FFF24-46A0-280D-BB36-7AB2BE246BC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2298352" cy="351448"/>
            </a:xfrm>
            <a:custGeom>
              <a:rect l="l" t="t" r="r" b="b"/>
              <a:pathLst>
                <a:path w="2298352" h="351448">
                  <a:moveTo>
                    <a:pt x="0" y="0"/>
                  </a:moveTo>
                  <a:lnTo>
                    <a:pt x="2298352" y="0"/>
                  </a:lnTo>
                  <a:lnTo>
                    <a:pt x="2298352" y="351448"/>
                  </a:lnTo>
                  <a:lnTo>
                    <a:pt x="0" y="351448"/>
                  </a:lnTo>
                  <a:close/>
                </a:path>
              </a:pathLst>
            </a:custGeom>
            <a:solidFill>
              <a:srgbClr val="C00E0F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4027A132-E678-7466-5397-355611F60E49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0" y="-19050"/>
              <a:ext cx="2298352" cy="37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10" name="TextBox 13">
            <a:extLst>
              <a:ext uri="{FF2B5EF4-FFF2-40B4-BE49-F238E27FC236}">
                <a16:creationId xmlns:a16="http://schemas.microsoft.com/office/drawing/2014/main" id="{347A669C-EC9E-91CE-2570-24261536DA0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6034" y="384973"/>
            <a:ext cx="6515766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l">
              <a:lnSpc>
                <a:spcPts val="3740"/>
              </a:lnSpc>
            </a:pPr>
            <a:r>
              <a:rPr lang="en-US" sz="3431">
                <a:solidFill>
                  <a:srgbClr val="FFFFFF"/>
                </a:solidFill>
                <a:latin typeface="Barlow Condensed Bold"/>
              </a:rPr>
              <a:t>DOPORUČENÍ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FD0BA8B-7CC9-A3E1-39E9-FA6ECC81B3BD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" y="6730598"/>
            <a:ext cx="9753600" cy="584602"/>
            <a:chExt cx="5162238" cy="30622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6F042E-AD89-6514-C337-C85677C44B9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0"/>
              <a:ext cx="5162238" cy="306220"/>
            </a:xfrm>
            <a:custGeom>
              <a:rect l="l" t="t" r="r" b="b"/>
              <a:pathLst>
                <a:path w="5162238" h="306220">
                  <a:moveTo>
                    <a:pt x="0" y="0"/>
                  </a:moveTo>
                  <a:lnTo>
                    <a:pt x="5162238" y="0"/>
                  </a:lnTo>
                  <a:lnTo>
                    <a:pt x="5162238" y="306220"/>
                  </a:lnTo>
                  <a:lnTo>
                    <a:pt x="0" y="30622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CC07065B-02B4-DEA2-9C50-6DD9A29528C0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0" y="-19050"/>
              <a:ext cx="5162238" cy="325270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AF566586-2EA3-6F81-1189-019F2BDBE7F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74154" y="6871315"/>
            <a:ext cx="9205293" cy="26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 algn="ctr">
              <a:lnSpc>
                <a:spcPts val="2213"/>
              </a:lnSpc>
            </a:pPr>
            <a:r>
              <a:rPr lang="en-US" sz="1520">
                <a:solidFill>
                  <a:srgbClr val="FFFFFF"/>
                </a:solidFill>
                <a:latin typeface="Lato"/>
              </a:rPr>
              <a:t>Projekt č. LP-HROVA3-001 je finančně podpořen z Norských fondů prostřednictvím programu Lidská práva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0564F87D-AAB0-9796-4DD3-B9835F4B37C1}"/>
              </a:ext>
            </a:extLst>
          </p:cNvPr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266034" y="1394618"/>
            <a:ext cx="9213412" cy="452596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 tohoto typu služby taková </a:t>
            </a:r>
            <a:r>
              <a:rPr lang="cs-CZ" sz="2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dostupnost postačuje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i když možnost situaci řešit bezodkladně je výhodou. Služby Centra </a:t>
            </a:r>
            <a:r>
              <a:rPr lang="cs-CZ" sz="2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nenahrazují ani krizovou pomoc, ani intervenční centrum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ale jsou vhodným mezičlánkem podpory.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Služby Centra řeší problematiku násilí v rodině, případně domácího násilí </a:t>
            </a:r>
            <a:r>
              <a:rPr lang="cs-CZ" sz="2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především v oblasti změny postojů oběti k násilí, které nevnímá jako normu chování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U řady klientek došlo k </a:t>
            </a:r>
            <a:r>
              <a:rPr lang="cs-CZ" sz="2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posílení sebevědomí a vědomé a aktivní změně 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(např. trestně právní kroky).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Doporučujeme se </a:t>
            </a:r>
            <a:r>
              <a:rPr lang="cs-CZ" sz="2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dále zabývat problematikou domácího násilí metodicky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lépe ho vyspecifikovat a tím precizněji vybírat metody práce s ohledem na potřeby v případu.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Službu lze doporučit jako </a:t>
            </a:r>
            <a:r>
              <a:rPr lang="cs-CZ" sz="2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ověřenou službu pro zařazení do systémových nástrojů sociální ochrany </a:t>
            </a:r>
            <a:r>
              <a:rPr lang="cs-CZ" sz="2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úrovni lokality i regionu </a:t>
            </a:r>
          </a:p>
        </p:txBody>
      </p:sp>
    </p:spTree>
    <p:extLst>
      <p:ext uri="{BB962C8B-B14F-4D97-AF65-F5344CB8AC3E}">
        <p14:creationId xmlns:p14="http://schemas.microsoft.com/office/powerpoint/2010/main" val="2185421391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>
            <p:custDataLst>
              <p:tags r:id="rId3"/>
            </p:custDataLst>
          </p:nvPr>
        </p:nvGrpSpPr>
        <p:grpSpPr>
          <a:xfrm>
            <a:off x="111484" y="1"/>
            <a:ext cx="9642115" cy="7086600"/>
            <a:chExt cx="19007999" cy="13454611"/>
          </a:xfrm>
        </p:grpSpPr>
        <p:sp>
          <p:nvSpPr>
            <p:cNvPr id="3" name="Freeform 3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19007999" cy="13454673"/>
            </a:xfrm>
            <a:custGeom>
              <a:rect l="l" t="t" r="r" b="b"/>
              <a:pathLst>
                <a:path w="19007999" h="13454672">
                  <a:moveTo>
                    <a:pt x="10412130" y="0"/>
                  </a:moveTo>
                  <a:lnTo>
                    <a:pt x="0" y="13454673"/>
                  </a:lnTo>
                  <a:lnTo>
                    <a:pt x="19007999" y="13454673"/>
                  </a:lnTo>
                  <a:lnTo>
                    <a:pt x="19007999" y="0"/>
                  </a:lnTo>
                  <a:close/>
                </a:path>
              </a:pathLst>
            </a:custGeom>
            <a:blipFill>
              <a:blip r:embed="rId5"/>
              <a:stretch>
                <a:fillRect l="-5063" r="-20774"/>
              </a:stretch>
            </a:blip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4" name="Group 4"/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0" y="2696196"/>
            <a:ext cx="2299810" cy="520922"/>
            <a:chExt cx="2234756" cy="506184"/>
          </a:xfrm>
        </p:grpSpPr>
        <p:sp>
          <p:nvSpPr>
            <p:cNvPr id="5" name="Freeform 5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2234692" cy="506222"/>
            </a:xfrm>
            <a:custGeom>
              <a:rect l="l" t="t" r="r" b="b"/>
              <a:pathLst>
                <a:path w="2234692" h="506222">
                  <a:moveTo>
                    <a:pt x="0" y="0"/>
                  </a:moveTo>
                  <a:lnTo>
                    <a:pt x="0" y="506222"/>
                  </a:lnTo>
                  <a:lnTo>
                    <a:pt x="2234692" y="506222"/>
                  </a:lnTo>
                  <a:lnTo>
                    <a:pt x="1900682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6" name="Group 6"/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-4658" y="2928953"/>
            <a:ext cx="6587839" cy="3474175"/>
            <a:chExt cx="5799023" cy="3058185"/>
          </a:xfrm>
        </p:grpSpPr>
        <p:sp>
          <p:nvSpPr>
            <p:cNvPr id="7" name="Freeform 7"/>
            <p:cNvSpPr/>
            <p:nvPr>
              <p:custDataLst>
                <p:tags r:id="rId9"/>
              </p:custDataLst>
            </p:nvPr>
          </p:nvSpPr>
          <p:spPr>
            <a:xfrm>
              <a:off x="0" y="0"/>
              <a:ext cx="5799074" cy="3058160"/>
            </a:xfrm>
            <a:custGeom>
              <a:rect l="l" t="t" r="r" b="b"/>
              <a:pathLst>
                <a:path w="5799074" h="3058160">
                  <a:moveTo>
                    <a:pt x="0" y="0"/>
                  </a:moveTo>
                  <a:lnTo>
                    <a:pt x="0" y="3058160"/>
                  </a:lnTo>
                  <a:lnTo>
                    <a:pt x="5799074" y="3058160"/>
                  </a:lnTo>
                  <a:lnTo>
                    <a:pt x="5799074" y="3058160"/>
                  </a:lnTo>
                  <a:lnTo>
                    <a:pt x="3780028" y="0"/>
                  </a:lnTo>
                  <a:close/>
                </a:path>
              </a:pathLst>
            </a:custGeom>
            <a:solidFill>
              <a:srgbClr val="C00E0F">
                <a:alpha val="89804"/>
              </a:srgbClr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</p:grpSp>
      <p:grpSp>
        <p:nvGrpSpPr>
          <p:cNvPr id="8" name="Group 8"/>
          <p:cNvGrpSpPr/>
          <p:nvPr>
            <p:custDataLst>
              <p:tags r:id="rId10"/>
            </p:custDataLst>
          </p:nvPr>
        </p:nvGrpSpPr>
        <p:grpSpPr>
          <a:xfrm>
            <a:off x="-4658" y="5913352"/>
            <a:ext cx="9753600" cy="1470548"/>
            <a:chExt cx="5162238" cy="770287"/>
          </a:xfrm>
        </p:grpSpPr>
        <p:sp>
          <p:nvSpPr>
            <p:cNvPr id="9" name="Freeform 9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5162238" cy="770287"/>
            </a:xfrm>
            <a:custGeom>
              <a:rect l="l" t="t" r="r" b="b"/>
              <a:pathLst>
                <a:path w="5162238" h="770287">
                  <a:moveTo>
                    <a:pt x="0" y="0"/>
                  </a:moveTo>
                  <a:lnTo>
                    <a:pt x="5162238" y="0"/>
                  </a:lnTo>
                  <a:lnTo>
                    <a:pt x="5162238" y="770287"/>
                  </a:lnTo>
                  <a:lnTo>
                    <a:pt x="0" y="770287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/>
            <a:lstStyle>
              <a:defPPr>
                <a:defRPr kern="1200" smtId="4294967295"/>
              </a:defPPr>
            </a:lstStyle>
            <a:p>
              <a:endParaRPr lang="cs-CZ"/>
            </a:p>
          </p:txBody>
        </p:sp>
        <p:sp>
          <p:nvSpPr>
            <p:cNvPr id="10" name="TextBox 10"/>
            <p:cNvSpPr txBox="1"/>
            <p:nvPr>
              <p:custDataLst>
                <p:tags r:id="rId12"/>
              </p:custDataLst>
            </p:nvPr>
          </p:nvSpPr>
          <p:spPr>
            <a:xfrm>
              <a:off x="0" y="-19050"/>
              <a:ext cx="5162238" cy="789337"/>
            </a:xfrm>
            <a:prstGeom prst="rect">
              <a:avLst/>
            </a:prstGeom>
          </p:spPr>
          <p:txBody>
            <a:bodyPr lIns="34756" tIns="34756" rIns="34756" bIns="34756" rtlCol="0" anchor="ctr"/>
            <a:lstStyle>
              <a:defPPr>
                <a:defRPr kern="1200" smtId="4294967295"/>
              </a:defPPr>
            </a:lstStyle>
            <a:p>
              <a:pPr algn="ctr">
                <a:lnSpc>
                  <a:spcPts val="13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>
            <p:custDataLst>
              <p:tags r:id="rId13"/>
            </p:custDataLst>
          </p:nvPr>
        </p:nvSpPr>
        <p:spPr>
          <a:xfrm>
            <a:off x="111485" y="53210"/>
            <a:ext cx="2320844" cy="1093313"/>
          </a:xfrm>
          <a:custGeom>
            <a:rect l="l" t="t" r="r" b="b"/>
            <a:pathLst>
              <a:path w="2320844" h="1093313">
                <a:moveTo>
                  <a:pt x="0" y="0"/>
                </a:moveTo>
                <a:lnTo>
                  <a:pt x="2320844" y="0"/>
                </a:lnTo>
                <a:lnTo>
                  <a:pt x="2320844" y="1093313"/>
                </a:lnTo>
                <a:lnTo>
                  <a:pt x="0" y="109331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2" name="Freeform 12"/>
          <p:cNvSpPr/>
          <p:nvPr>
            <p:custDataLst>
              <p:tags r:id="rId15"/>
            </p:custDataLst>
          </p:nvPr>
        </p:nvSpPr>
        <p:spPr>
          <a:xfrm>
            <a:off x="266034" y="1241773"/>
            <a:ext cx="1428183" cy="1454423"/>
          </a:xfrm>
          <a:custGeom>
            <a:rect l="l" t="t" r="r" b="b"/>
            <a:pathLst>
              <a:path w="1428183" h="1454423">
                <a:moveTo>
                  <a:pt x="0" y="0"/>
                </a:moveTo>
                <a:lnTo>
                  <a:pt x="1428183" y="0"/>
                </a:lnTo>
                <a:lnTo>
                  <a:pt x="1428183" y="1454423"/>
                </a:lnTo>
                <a:lnTo>
                  <a:pt x="0" y="145442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13" name="TextBox 13"/>
          <p:cNvSpPr txBox="1"/>
          <p:nvPr>
            <p:custDataLst>
              <p:tags r:id="rId17"/>
            </p:custDataLst>
          </p:nvPr>
        </p:nvSpPr>
        <p:spPr>
          <a:xfrm>
            <a:off x="266033" y="6091512"/>
            <a:ext cx="4374046" cy="1077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940"/>
              </a:lnSpc>
            </a:pPr>
            <a:r>
              <a:rPr lang="en-US" sz="2400">
                <a:solidFill>
                  <a:srgbClr val="FFFFFF"/>
                </a:solidFill>
                <a:latin typeface="Lato"/>
              </a:rPr>
              <a:t>Charita Most</a:t>
            </a:r>
          </a:p>
          <a:p>
            <a:pPr>
              <a:lnSpc>
                <a:spcPts val="2940"/>
              </a:lnSpc>
            </a:pPr>
            <a:r>
              <a:rPr lang="en-US" sz="2400">
                <a:solidFill>
                  <a:srgbClr val="FFFFFF"/>
                </a:solidFill>
                <a:latin typeface="Lato"/>
              </a:rPr>
              <a:t>Fr. Malíka 956/16a</a:t>
            </a:r>
          </a:p>
          <a:p>
            <a:pPr>
              <a:lnSpc>
                <a:spcPts val="2940"/>
              </a:lnSpc>
            </a:pPr>
            <a:r>
              <a:rPr lang="en-US" sz="2400">
                <a:solidFill>
                  <a:srgbClr val="FFFFFF"/>
                </a:solidFill>
                <a:latin typeface="Lato"/>
              </a:rPr>
              <a:t>434 01 Most</a:t>
            </a:r>
          </a:p>
        </p:txBody>
      </p:sp>
      <p:sp>
        <p:nvSpPr>
          <p:cNvPr id="14" name="TextBox 14"/>
          <p:cNvSpPr txBox="1"/>
          <p:nvPr>
            <p:custDataLst>
              <p:tags r:id="rId18"/>
            </p:custDataLst>
          </p:nvPr>
        </p:nvSpPr>
        <p:spPr>
          <a:xfrm>
            <a:off x="266033" y="4109337"/>
            <a:ext cx="4610767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3740"/>
              </a:lnSpc>
            </a:pPr>
            <a:r>
              <a:rPr lang="en-US" sz="3600">
                <a:solidFill>
                  <a:srgbClr val="FFFFFF"/>
                </a:solidFill>
                <a:latin typeface="Barlow Condensed Bold"/>
              </a:rPr>
              <a:t>DĚKUJEME ZA POZORNOST</a:t>
            </a:r>
          </a:p>
          <a:p>
            <a:pPr algn="l">
              <a:lnSpc>
                <a:spcPts val="3441"/>
              </a:lnSpc>
            </a:pPr>
            <a:endParaRPr lang="en-US" sz="3600">
              <a:solidFill>
                <a:srgbClr val="FFFFFF"/>
              </a:solidFill>
              <a:latin typeface="Barlow Condensed Bold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126753AA-5187-978C-5605-8E2DF8CDFA6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5334000" y="6045143"/>
            <a:ext cx="4979691" cy="1077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940"/>
              </a:lnSpc>
            </a:pPr>
            <a:r>
              <a:rPr lang="en-US" sz="2400">
                <a:solidFill>
                  <a:srgbClr val="FFFFFF"/>
                </a:solidFill>
                <a:latin typeface="Lato"/>
              </a:rPr>
              <a:t>www.charita-most.cz</a:t>
            </a:r>
          </a:p>
          <a:p>
            <a:pPr>
              <a:lnSpc>
                <a:spcPts val="2940"/>
              </a:lnSpc>
            </a:pPr>
            <a:r>
              <a:rPr lang="en-US" sz="2400">
                <a:solidFill>
                  <a:srgbClr val="FFFFFF"/>
                </a:solidFill>
                <a:latin typeface="Lato"/>
              </a:rPr>
              <a:t>Facebook: CharitaMost.oficialni</a:t>
            </a:r>
          </a:p>
          <a:p>
            <a:pPr>
              <a:lnSpc>
                <a:spcPts val="2940"/>
              </a:lnSpc>
            </a:pPr>
            <a:r>
              <a:rPr lang="en-US" sz="2400">
                <a:solidFill>
                  <a:srgbClr val="FFFFFF"/>
                </a:solidFill>
                <a:latin typeface="Lato"/>
              </a:rPr>
              <a:t>Instagram: charita.most</a:t>
            </a:r>
          </a:p>
        </p:txBody>
      </p:sp>
    </p:spTree>
    <p:extLst>
      <p:ext uri="{BB962C8B-B14F-4D97-AF65-F5344CB8AC3E}">
        <p14:creationId xmlns:p14="http://schemas.microsoft.com/office/powerpoint/2010/main" val="204098118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3"/>
</p:tagLst>
</file>

<file path=ppt/tags/tag4.xml><?xml version="1.0" encoding="utf-8"?>
<p:tagLst xmlns:p="http://schemas.openxmlformats.org/presentationml/2006/main">
  <p:tag name="AS_UNIQUEID" val="4"/>
</p:tagLst>
</file>

<file path=ppt/tags/tag5.xml><?xml version="1.0" encoding="utf-8"?>
<p:tagLst xmlns:p="http://schemas.openxmlformats.org/presentationml/2006/main">
  <p:tag name="AS_UNIQUEID" val="5"/>
</p:tagLst>
</file>

<file path=ppt/tags/tag6.xml><?xml version="1.0" encoding="utf-8"?>
<p:tagLst xmlns:p="http://schemas.openxmlformats.org/presentationml/2006/main">
  <p:tag name="AS_UNIQUEID" val="6"/>
</p:tagLst>
</file>

<file path=ppt/tags/tag7.xml><?xml version="1.0" encoding="utf-8"?>
<p:tagLst xmlns:p="http://schemas.openxmlformats.org/presentationml/2006/main">
  <p:tag name="AS_UNIQUEID" val="7"/>
</p:tagLst>
</file>

<file path=ppt/tags/tag8.xml><?xml version="1.0" encoding="utf-8"?>
<p:tagLst xmlns:p="http://schemas.openxmlformats.org/presentationml/2006/main">
  <p:tag name="AS_UNIQUEID" val="8"/>
</p:tagLst>
</file>

<file path=ppt/tags/tag9.xml><?xml version="1.0" encoding="utf-8"?>
<p:tagLst xmlns:p="http://schemas.openxmlformats.org/presentationml/2006/main">
  <p:tag name="AS_UNIQUEID" val="9"/>
</p:tagLst>
</file>

<file path=ppt/tags/tag10.xml><?xml version="1.0" encoding="utf-8"?>
<p:tagLst xmlns:p="http://schemas.openxmlformats.org/presentationml/2006/main">
  <p:tag name="AS_UNIQUEID" val="10"/>
</p:tagLst>
</file>

<file path=ppt/tags/tag11.xml><?xml version="1.0" encoding="utf-8"?>
<p:tagLst xmlns:p="http://schemas.openxmlformats.org/presentationml/2006/main">
  <p:tag name="AS_UNIQUEID" val="11"/>
</p:tagLst>
</file>

<file path=ppt/tags/tag12.xml><?xml version="1.0" encoding="utf-8"?>
<p:tagLst xmlns:p="http://schemas.openxmlformats.org/presentationml/2006/main">
  <p:tag name="AS_UNIQUEID" val="0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UNIQUEID" val="29"/>
</p:tagLst>
</file>

<file path=ppt/tags/tag31.xml><?xml version="1.0" encoding="utf-8"?>
<p:tagLst xmlns:p="http://schemas.openxmlformats.org/presentationml/2006/main">
  <p:tag name="AS_UNIQUEID" val="30"/>
</p:tagLst>
</file>

<file path=ppt/tags/tag32.xml><?xml version="1.0" encoding="utf-8"?>
<p:tagLst xmlns:p="http://schemas.openxmlformats.org/presentationml/2006/main">
  <p:tag name="AS_UNIQUEID" val="31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3"/>
</p:tagLst>
</file>

<file path=ppt/tags/tag35.xml><?xml version="1.0" encoding="utf-8"?>
<p:tagLst xmlns:p="http://schemas.openxmlformats.org/presentationml/2006/main">
  <p:tag name="AS_UNIQUEID" val="34"/>
</p:tagLst>
</file>

<file path=ppt/tags/tag36.xml><?xml version="1.0" encoding="utf-8"?>
<p:tagLst xmlns:p="http://schemas.openxmlformats.org/presentationml/2006/main">
  <p:tag name="AS_UNIQUEID" val="35"/>
</p:tagLst>
</file>

<file path=ppt/tags/tag37.xml><?xml version="1.0" encoding="utf-8"?>
<p:tagLst xmlns:p="http://schemas.openxmlformats.org/presentationml/2006/main">
  <p:tag name="AS_UNIQUEID" val="36"/>
</p:tagLst>
</file>

<file path=ppt/tags/tag38.xml><?xml version="1.0" encoding="utf-8"?>
<p:tagLst xmlns:p="http://schemas.openxmlformats.org/presentationml/2006/main">
  <p:tag name="AS_UNIQUEID" val="37"/>
</p:tagLst>
</file>

<file path=ppt/tags/tag39.xml><?xml version="1.0" encoding="utf-8"?>
<p:tagLst xmlns:p="http://schemas.openxmlformats.org/presentationml/2006/main">
  <p:tag name="AS_UNIQUEID" val="38"/>
</p:tagLst>
</file>

<file path=ppt/tags/tag40.xml><?xml version="1.0" encoding="utf-8"?>
<p:tagLst xmlns:p="http://schemas.openxmlformats.org/presentationml/2006/main">
  <p:tag name="AS_UNIQUEID" val="39"/>
</p:tagLst>
</file>

<file path=ppt/tags/tag41.xml><?xml version="1.0" encoding="utf-8"?>
<p:tagLst xmlns:p="http://schemas.openxmlformats.org/presentationml/2006/main">
  <p:tag name="AS_UNIQUEID" val="40"/>
</p:tagLst>
</file>

<file path=ppt/tags/tag42.xml><?xml version="1.0" encoding="utf-8"?>
<p:tagLst xmlns:p="http://schemas.openxmlformats.org/presentationml/2006/main">
  <p:tag name="AS_UNIQUEID" val="41"/>
</p:tagLst>
</file>

<file path=ppt/tags/tag43.xml><?xml version="1.0" encoding="utf-8"?>
<p:tagLst xmlns:p="http://schemas.openxmlformats.org/presentationml/2006/main">
  <p:tag name="AS_UNIQUEID" val="42"/>
</p:tagLst>
</file>

<file path=ppt/tags/tag44.xml><?xml version="1.0" encoding="utf-8"?>
<p:tagLst xmlns:p="http://schemas.openxmlformats.org/presentationml/2006/main">
  <p:tag name="AS_UNIQUEID" val="43"/>
</p:tagLst>
</file>

<file path=ppt/tags/tag45.xml><?xml version="1.0" encoding="utf-8"?>
<p:tagLst xmlns:p="http://schemas.openxmlformats.org/presentationml/2006/main">
  <p:tag name="AS_UNIQUEID" val="44"/>
</p:tagLst>
</file>

<file path=ppt/tags/tag46.xml><?xml version="1.0" encoding="utf-8"?>
<p:tagLst xmlns:p="http://schemas.openxmlformats.org/presentationml/2006/main">
  <p:tag name="AS_UNIQUEID" val="45"/>
</p:tagLst>
</file>

<file path=ppt/tags/tag47.xml><?xml version="1.0" encoding="utf-8"?>
<p:tagLst xmlns:p="http://schemas.openxmlformats.org/presentationml/2006/main">
  <p:tag name="AS_UNIQUEID" val="46"/>
</p:tagLst>
</file>

<file path=ppt/tags/tag48.xml><?xml version="1.0" encoding="utf-8"?>
<p:tagLst xmlns:p="http://schemas.openxmlformats.org/presentationml/2006/main">
  <p:tag name="AS_UNIQUEID" val="47"/>
</p:tagLst>
</file>

<file path=ppt/tags/tag49.xml><?xml version="1.0" encoding="utf-8"?>
<p:tagLst xmlns:p="http://schemas.openxmlformats.org/presentationml/2006/main">
  <p:tag name="AS_UNIQUEID" val="48"/>
</p:tagLst>
</file>

<file path=ppt/tags/tag50.xml><?xml version="1.0" encoding="utf-8"?>
<p:tagLst xmlns:p="http://schemas.openxmlformats.org/presentationml/2006/main">
  <p:tag name="AS_UNIQUEID" val="49"/>
</p:tagLst>
</file>

<file path=ppt/tags/tag51.xml><?xml version="1.0" encoding="utf-8"?>
<p:tagLst xmlns:p="http://schemas.openxmlformats.org/presentationml/2006/main">
  <p:tag name="AS_UNIQUEID" val="50"/>
</p:tagLst>
</file>

<file path=ppt/tags/tag52.xml><?xml version="1.0" encoding="utf-8"?>
<p:tagLst xmlns:p="http://schemas.openxmlformats.org/presentationml/2006/main">
  <p:tag name="AS_UNIQUEID" val="51"/>
</p:tagLst>
</file>

<file path=ppt/tags/tag53.xml><?xml version="1.0" encoding="utf-8"?>
<p:tagLst xmlns:p="http://schemas.openxmlformats.org/presentationml/2006/main">
  <p:tag name="AS_UNIQUEID" val="52"/>
</p:tagLst>
</file>

<file path=ppt/tags/tag54.xml><?xml version="1.0" encoding="utf-8"?>
<p:tagLst xmlns:p="http://schemas.openxmlformats.org/presentationml/2006/main">
  <p:tag name="AS_UNIQUEID" val="53"/>
</p:tagLst>
</file>

<file path=ppt/tags/tag55.xml><?xml version="1.0" encoding="utf-8"?>
<p:tagLst xmlns:p="http://schemas.openxmlformats.org/presentationml/2006/main">
  <p:tag name="AS_UNIQUEID" val="54"/>
</p:tagLst>
</file>

<file path=ppt/tags/tag56.xml><?xml version="1.0" encoding="utf-8"?>
<p:tagLst xmlns:p="http://schemas.openxmlformats.org/presentationml/2006/main">
  <p:tag name="AS_UNIQUEID" val="55"/>
</p:tagLst>
</file>

<file path=ppt/tags/tag57.xml><?xml version="1.0" encoding="utf-8"?>
<p:tagLst xmlns:p="http://schemas.openxmlformats.org/presentationml/2006/main">
  <p:tag name="AS_UNIQUEID" val="56"/>
</p:tagLst>
</file>

<file path=ppt/tags/tag58.xml><?xml version="1.0" encoding="utf-8"?>
<p:tagLst xmlns:p="http://schemas.openxmlformats.org/presentationml/2006/main">
  <p:tag name="AS_UNIQUEID" val="57"/>
</p:tagLst>
</file>

<file path=ppt/tags/tag59.xml><?xml version="1.0" encoding="utf-8"?>
<p:tagLst xmlns:p="http://schemas.openxmlformats.org/presentationml/2006/main">
  <p:tag name="AS_UNIQUEID" val="58"/>
</p:tagLst>
</file>

<file path=ppt/tags/tag60.xml><?xml version="1.0" encoding="utf-8"?>
<p:tagLst xmlns:p="http://schemas.openxmlformats.org/presentationml/2006/main">
  <p:tag name="AS_UNIQUEID" val="59"/>
</p:tagLst>
</file>

<file path=ppt/tags/tag61.xml><?xml version="1.0" encoding="utf-8"?>
<p:tagLst xmlns:p="http://schemas.openxmlformats.org/presentationml/2006/main">
  <p:tag name="AS_UNIQUEID" val="60"/>
</p:tagLst>
</file>

<file path=ppt/tags/tag62.xml><?xml version="1.0" encoding="utf-8"?>
<p:tagLst xmlns:p="http://schemas.openxmlformats.org/presentationml/2006/main">
  <p:tag name="AS_UNIQUEID" val="61"/>
</p:tagLst>
</file>

<file path=ppt/tags/tag63.xml><?xml version="1.0" encoding="utf-8"?>
<p:tagLst xmlns:p="http://schemas.openxmlformats.org/presentationml/2006/main">
  <p:tag name="AS_UNIQUEID" val="62"/>
</p:tagLst>
</file>

<file path=ppt/tags/tag64.xml><?xml version="1.0" encoding="utf-8"?>
<p:tagLst xmlns:p="http://schemas.openxmlformats.org/presentationml/2006/main">
  <p:tag name="AS_UNIQUEID" val="63"/>
</p:tagLst>
</file>

<file path=ppt/tags/tag65.xml><?xml version="1.0" encoding="utf-8"?>
<p:tagLst xmlns:p="http://schemas.openxmlformats.org/presentationml/2006/main">
  <p:tag name="AS_UNIQUEID" val="64"/>
</p:tagLst>
</file>

<file path=ppt/tags/tag66.xml><?xml version="1.0" encoding="utf-8"?>
<p:tagLst xmlns:p="http://schemas.openxmlformats.org/presentationml/2006/main">
  <p:tag name="AS_UNIQUEID" val="65"/>
</p:tagLst>
</file>

<file path=ppt/tags/tag67.xml><?xml version="1.0" encoding="utf-8"?>
<p:tagLst xmlns:p="http://schemas.openxmlformats.org/presentationml/2006/main">
  <p:tag name="AS_UNIQUEID" val="66"/>
</p:tagLst>
</file>

<file path=ppt/tags/tag68.xml><?xml version="1.0" encoding="utf-8"?>
<p:tagLst xmlns:p="http://schemas.openxmlformats.org/presentationml/2006/main">
  <p:tag name="AS_UNIQUEID" val="67"/>
</p:tagLst>
</file>

<file path=ppt/tags/tag69.xml><?xml version="1.0" encoding="utf-8"?>
<p:tagLst xmlns:p="http://schemas.openxmlformats.org/presentationml/2006/main">
  <p:tag name="AS_UNIQUEID" val="68"/>
</p:tagLst>
</file>

<file path=ppt/tags/tag70.xml><?xml version="1.0" encoding="utf-8"?>
<p:tagLst xmlns:p="http://schemas.openxmlformats.org/presentationml/2006/main">
  <p:tag name="AS_UNIQUEID" val="69"/>
</p:tagLst>
</file>

<file path=ppt/tags/tag71.xml><?xml version="1.0" encoding="utf-8"?>
<p:tagLst xmlns:p="http://schemas.openxmlformats.org/presentationml/2006/main">
  <p:tag name="AS_UNIQUEID" val="70"/>
</p:tagLst>
</file>

<file path=ppt/tags/tag72.xml><?xml version="1.0" encoding="utf-8"?>
<p:tagLst xmlns:p="http://schemas.openxmlformats.org/presentationml/2006/main">
  <p:tag name="AS_UNIQUEID" val="71"/>
</p:tagLst>
</file>

<file path=ppt/tags/tag73.xml><?xml version="1.0" encoding="utf-8"?>
<p:tagLst xmlns:p="http://schemas.openxmlformats.org/presentationml/2006/main">
  <p:tag name="AS_UNIQUEID" val="72"/>
</p:tagLst>
</file>

<file path=ppt/tags/tag74.xml><?xml version="1.0" encoding="utf-8"?>
<p:tagLst xmlns:p="http://schemas.openxmlformats.org/presentationml/2006/main">
  <p:tag name="AS_UNIQUEID" val="73"/>
</p:tagLst>
</file>

<file path=ppt/tags/tag75.xml><?xml version="1.0" encoding="utf-8"?>
<p:tagLst xmlns:p="http://schemas.openxmlformats.org/presentationml/2006/main">
  <p:tag name="AS_UNIQUEID" val="74"/>
</p:tagLst>
</file>

<file path=ppt/tags/tag76.xml><?xml version="1.0" encoding="utf-8"?>
<p:tagLst xmlns:p="http://schemas.openxmlformats.org/presentationml/2006/main">
  <p:tag name="AS_UNIQUEID" val="75"/>
</p:tagLst>
</file>

<file path=ppt/tags/tag77.xml><?xml version="1.0" encoding="utf-8"?>
<p:tagLst xmlns:p="http://schemas.openxmlformats.org/presentationml/2006/main">
  <p:tag name="AS_UNIQUEID" val="76"/>
</p:tagLst>
</file>

<file path=ppt/tags/tag78.xml><?xml version="1.0" encoding="utf-8"?>
<p:tagLst xmlns:p="http://schemas.openxmlformats.org/presentationml/2006/main">
  <p:tag name="AS_UNIQUEID" val="77"/>
</p:tagLst>
</file>

<file path=ppt/tags/tag79.xml><?xml version="1.0" encoding="utf-8"?>
<p:tagLst xmlns:p="http://schemas.openxmlformats.org/presentationml/2006/main">
  <p:tag name="AS_UNIQUEID" val="78"/>
</p:tagLst>
</file>

<file path=ppt/tags/tag80.xml><?xml version="1.0" encoding="utf-8"?>
<p:tagLst xmlns:p="http://schemas.openxmlformats.org/presentationml/2006/main">
  <p:tag name="AS_UNIQUEID" val="79"/>
</p:tagLst>
</file>

<file path=ppt/tags/tag81.xml><?xml version="1.0" encoding="utf-8"?>
<p:tagLst xmlns:p="http://schemas.openxmlformats.org/presentationml/2006/main">
  <p:tag name="AS_UNIQUEID" val="80"/>
</p:tagLst>
</file>

<file path=ppt/tags/tag82.xml><?xml version="1.0" encoding="utf-8"?>
<p:tagLst xmlns:p="http://schemas.openxmlformats.org/presentationml/2006/main">
  <p:tag name="AS_UNIQUEID" val="81"/>
</p:tagLst>
</file>

<file path=ppt/tags/tag83.xml><?xml version="1.0" encoding="utf-8"?>
<p:tagLst xmlns:p="http://schemas.openxmlformats.org/presentationml/2006/main">
  <p:tag name="AS_UNIQUEID" val="82"/>
</p:tagLst>
</file>

<file path=ppt/tags/tag84.xml><?xml version="1.0" encoding="utf-8"?>
<p:tagLst xmlns:p="http://schemas.openxmlformats.org/presentationml/2006/main">
  <p:tag name="AS_UNIQUEID" val="83"/>
</p:tagLst>
</file>

<file path=ppt/tags/tag85.xml><?xml version="1.0" encoding="utf-8"?>
<p:tagLst xmlns:p="http://schemas.openxmlformats.org/presentationml/2006/main">
  <p:tag name="AS_UNIQUEID" val="84"/>
</p:tagLst>
</file>

<file path=ppt/tags/tag86.xml><?xml version="1.0" encoding="utf-8"?>
<p:tagLst xmlns:p="http://schemas.openxmlformats.org/presentationml/2006/main">
  <p:tag name="AS_UNIQUEID" val="85"/>
</p:tagLst>
</file>

<file path=ppt/tags/tag87.xml><?xml version="1.0" encoding="utf-8"?>
<p:tagLst xmlns:p="http://schemas.openxmlformats.org/presentationml/2006/main">
  <p:tag name="AS_UNIQUEID" val="86"/>
</p:tagLst>
</file>

<file path=ppt/tags/tag88.xml><?xml version="1.0" encoding="utf-8"?>
<p:tagLst xmlns:p="http://schemas.openxmlformats.org/presentationml/2006/main">
  <p:tag name="AS_UNIQUEID" val="87"/>
</p:tagLst>
</file>

<file path=ppt/tags/tag89.xml><?xml version="1.0" encoding="utf-8"?>
<p:tagLst xmlns:p="http://schemas.openxmlformats.org/presentationml/2006/main">
  <p:tag name="AS_UNIQUEID" val="88"/>
</p:tagLst>
</file>

<file path=ppt/tags/tag90.xml><?xml version="1.0" encoding="utf-8"?>
<p:tagLst xmlns:p="http://schemas.openxmlformats.org/presentationml/2006/main">
  <p:tag name="AS_UNIQUEID" val="89"/>
</p:tagLst>
</file>

<file path=ppt/tags/tag91.xml><?xml version="1.0" encoding="utf-8"?>
<p:tagLst xmlns:p="http://schemas.openxmlformats.org/presentationml/2006/main">
  <p:tag name="AS_UNIQUEID" val="90"/>
</p:tagLst>
</file>

<file path=ppt/tags/tag92.xml><?xml version="1.0" encoding="utf-8"?>
<p:tagLst xmlns:p="http://schemas.openxmlformats.org/presentationml/2006/main">
  <p:tag name="AS_UNIQUEID" val="91"/>
</p:tagLst>
</file>

<file path=ppt/tags/tag93.xml><?xml version="1.0" encoding="utf-8"?>
<p:tagLst xmlns:p="http://schemas.openxmlformats.org/presentationml/2006/main">
  <p:tag name="AS_UNIQUEID" val="92"/>
</p:tagLst>
</file>

<file path=ppt/tags/tag94.xml><?xml version="1.0" encoding="utf-8"?>
<p:tagLst xmlns:p="http://schemas.openxmlformats.org/presentationml/2006/main">
  <p:tag name="AS_UNIQUEID" val="93"/>
</p:tagLst>
</file>

<file path=ppt/tags/tag95.xml><?xml version="1.0" encoding="utf-8"?>
<p:tagLst xmlns:p="http://schemas.openxmlformats.org/presentationml/2006/main">
  <p:tag name="AS_UNIQUEID" val="94"/>
</p:tagLst>
</file>

<file path=ppt/tags/tag96.xml><?xml version="1.0" encoding="utf-8"?>
<p:tagLst xmlns:p="http://schemas.openxmlformats.org/presentationml/2006/main">
  <p:tag name="AS_UNIQUEID" val="95"/>
</p:tagLst>
</file>

<file path=ppt/tags/tag97.xml><?xml version="1.0" encoding="utf-8"?>
<p:tagLst xmlns:p="http://schemas.openxmlformats.org/presentationml/2006/main">
  <p:tag name="AS_UNIQUEID" val="96"/>
</p:tagLst>
</file>

<file path=ppt/tags/tag98.xml><?xml version="1.0" encoding="utf-8"?>
<p:tagLst xmlns:p="http://schemas.openxmlformats.org/presentationml/2006/main">
  <p:tag name="AS_UNIQUEID" val="97"/>
</p:tagLst>
</file>

<file path=ppt/tags/tag99.xml><?xml version="1.0" encoding="utf-8"?>
<p:tagLst xmlns:p="http://schemas.openxmlformats.org/presentationml/2006/main">
  <p:tag name="AS_UNIQUEID" val="98"/>
</p:tagLst>
</file>

<file path=ppt/tags/tag100.xml><?xml version="1.0" encoding="utf-8"?>
<p:tagLst xmlns:p="http://schemas.openxmlformats.org/presentationml/2006/main">
  <p:tag name="AS_UNIQUEID" val="99"/>
</p:tagLst>
</file>

<file path=ppt/tags/tag101.xml><?xml version="1.0" encoding="utf-8"?>
<p:tagLst xmlns:p="http://schemas.openxmlformats.org/presentationml/2006/main">
  <p:tag name="AS_UNIQUEID" val="100"/>
</p:tagLst>
</file>

<file path=ppt/tags/tag102.xml><?xml version="1.0" encoding="utf-8"?>
<p:tagLst xmlns:p="http://schemas.openxmlformats.org/presentationml/2006/main">
  <p:tag name="AS_UNIQUEID" val="101"/>
</p:tagLst>
</file>

<file path=ppt/tags/tag103.xml><?xml version="1.0" encoding="utf-8"?>
<p:tagLst xmlns:p="http://schemas.openxmlformats.org/presentationml/2006/main">
  <p:tag name="AS_UNIQUEID" val="102"/>
</p:tagLst>
</file>

<file path=ppt/tags/tag104.xml><?xml version="1.0" encoding="utf-8"?>
<p:tagLst xmlns:p="http://schemas.openxmlformats.org/presentationml/2006/main">
  <p:tag name="AS_UNIQUEID" val="103"/>
</p:tagLst>
</file>

<file path=ppt/tags/tag105.xml><?xml version="1.0" encoding="utf-8"?>
<p:tagLst xmlns:p="http://schemas.openxmlformats.org/presentationml/2006/main">
  <p:tag name="AS_UNIQUEID" val="104"/>
</p:tagLst>
</file>

<file path=ppt/tags/tag106.xml><?xml version="1.0" encoding="utf-8"?>
<p:tagLst xmlns:p="http://schemas.openxmlformats.org/presentationml/2006/main">
  <p:tag name="AS_UNIQUEID" val="105"/>
</p:tagLst>
</file>

<file path=ppt/tags/tag107.xml><?xml version="1.0" encoding="utf-8"?>
<p:tagLst xmlns:p="http://schemas.openxmlformats.org/presentationml/2006/main">
  <p:tag name="AS_UNIQUEID" val="106"/>
</p:tagLst>
</file>

<file path=ppt/tags/tag108.xml><?xml version="1.0" encoding="utf-8"?>
<p:tagLst xmlns:p="http://schemas.openxmlformats.org/presentationml/2006/main">
  <p:tag name="AS_UNIQUEID" val="107"/>
</p:tagLst>
</file>

<file path=ppt/tags/tag109.xml><?xml version="1.0" encoding="utf-8"?>
<p:tagLst xmlns:p="http://schemas.openxmlformats.org/presentationml/2006/main">
  <p:tag name="AS_UNIQUEID" val="108"/>
</p:tagLst>
</file>

<file path=ppt/tags/tag110.xml><?xml version="1.0" encoding="utf-8"?>
<p:tagLst xmlns:p="http://schemas.openxmlformats.org/presentationml/2006/main">
  <p:tag name="AS_UNIQUEID" val="109"/>
</p:tagLst>
</file>

<file path=ppt/tags/tag111.xml><?xml version="1.0" encoding="utf-8"?>
<p:tagLst xmlns:p="http://schemas.openxmlformats.org/presentationml/2006/main">
  <p:tag name="AS_UNIQUEID" val="110"/>
</p:tagLst>
</file>

<file path=ppt/tags/tag112.xml><?xml version="1.0" encoding="utf-8"?>
<p:tagLst xmlns:p="http://schemas.openxmlformats.org/presentationml/2006/main">
  <p:tag name="AS_UNIQUEID" val="111"/>
</p:tagLst>
</file>

<file path=ppt/tags/tag113.xml><?xml version="1.0" encoding="utf-8"?>
<p:tagLst xmlns:p="http://schemas.openxmlformats.org/presentationml/2006/main">
  <p:tag name="AS_UNIQUEID" val="112"/>
</p:tagLst>
</file>

<file path=ppt/tags/tag114.xml><?xml version="1.0" encoding="utf-8"?>
<p:tagLst xmlns:p="http://schemas.openxmlformats.org/presentationml/2006/main">
  <p:tag name="AS_UNIQUEID" val="113"/>
</p:tagLst>
</file>

<file path=ppt/tags/tag115.xml><?xml version="1.0" encoding="utf-8"?>
<p:tagLst xmlns:p="http://schemas.openxmlformats.org/presentationml/2006/main">
  <p:tag name="AS_UNIQUEID" val="114"/>
</p:tagLst>
</file>

<file path=ppt/tags/tag116.xml><?xml version="1.0" encoding="utf-8"?>
<p:tagLst xmlns:p="http://schemas.openxmlformats.org/presentationml/2006/main">
  <p:tag name="AS_UNIQUEID" val="115"/>
</p:tagLst>
</file>

<file path=ppt/tags/tag117.xml><?xml version="1.0" encoding="utf-8"?>
<p:tagLst xmlns:p="http://schemas.openxmlformats.org/presentationml/2006/main">
  <p:tag name="AS_UNIQUEID" val="116"/>
</p:tagLst>
</file>

<file path=ppt/tags/tag118.xml><?xml version="1.0" encoding="utf-8"?>
<p:tagLst xmlns:p="http://schemas.openxmlformats.org/presentationml/2006/main">
  <p:tag name="AS_UNIQUEID" val="117"/>
</p:tagLst>
</file>

<file path=ppt/tags/tag119.xml><?xml version="1.0" encoding="utf-8"?>
<p:tagLst xmlns:p="http://schemas.openxmlformats.org/presentationml/2006/main">
  <p:tag name="AS_UNIQUEID" val="118"/>
</p:tagLst>
</file>

<file path=ppt/tags/tag120.xml><?xml version="1.0" encoding="utf-8"?>
<p:tagLst xmlns:p="http://schemas.openxmlformats.org/presentationml/2006/main">
  <p:tag name="AS_UNIQUEID" val="119"/>
</p:tagLst>
</file>

<file path=ppt/tags/tag121.xml><?xml version="1.0" encoding="utf-8"?>
<p:tagLst xmlns:p="http://schemas.openxmlformats.org/presentationml/2006/main">
  <p:tag name="AS_UNIQUEID" val="120"/>
</p:tagLst>
</file>

<file path=ppt/tags/tag122.xml><?xml version="1.0" encoding="utf-8"?>
<p:tagLst xmlns:p="http://schemas.openxmlformats.org/presentationml/2006/main">
  <p:tag name="AS_UNIQUEID" val="121"/>
</p:tagLst>
</file>

<file path=ppt/tags/tag123.xml><?xml version="1.0" encoding="utf-8"?>
<p:tagLst xmlns:p="http://schemas.openxmlformats.org/presentationml/2006/main">
  <p:tag name="AS_UNIQUEID" val="122"/>
</p:tagLst>
</file>

<file path=ppt/tags/tag124.xml><?xml version="1.0" encoding="utf-8"?>
<p:tagLst xmlns:p="http://schemas.openxmlformats.org/presentationml/2006/main">
  <p:tag name="AS_UNIQUEID" val="123"/>
</p:tagLst>
</file>

<file path=ppt/tags/tag125.xml><?xml version="1.0" encoding="utf-8"?>
<p:tagLst xmlns:p="http://schemas.openxmlformats.org/presentationml/2006/main">
  <p:tag name="AS_UNIQUEID" val="124"/>
</p:tagLst>
</file>

<file path=ppt/tags/tag126.xml><?xml version="1.0" encoding="utf-8"?>
<p:tagLst xmlns:p="http://schemas.openxmlformats.org/presentationml/2006/main">
  <p:tag name="AS_UNIQUEID" val="125"/>
</p:tagLst>
</file>

<file path=ppt/tags/tag127.xml><?xml version="1.0" encoding="utf-8"?>
<p:tagLst xmlns:p="http://schemas.openxmlformats.org/presentationml/2006/main">
  <p:tag name="AS_UNIQUEID" val="126"/>
</p:tagLst>
</file>

<file path=ppt/tags/tag128.xml><?xml version="1.0" encoding="utf-8"?>
<p:tagLst xmlns:p="http://schemas.openxmlformats.org/presentationml/2006/main">
  <p:tag name="AS_UNIQUEID" val="127"/>
</p:tagLst>
</file>

<file path=ppt/tags/tag129.xml><?xml version="1.0" encoding="utf-8"?>
<p:tagLst xmlns:p="http://schemas.openxmlformats.org/presentationml/2006/main">
  <p:tag name="AS_UNIQUEID" val="128"/>
</p:tagLst>
</file>

<file path=ppt/tags/tag130.xml><?xml version="1.0" encoding="utf-8"?>
<p:tagLst xmlns:p="http://schemas.openxmlformats.org/presentationml/2006/main">
  <p:tag name="AS_UNIQUEID" val="129"/>
</p:tagLst>
</file>

<file path=ppt/tags/tag131.xml><?xml version="1.0" encoding="utf-8"?>
<p:tagLst xmlns:p="http://schemas.openxmlformats.org/presentationml/2006/main">
  <p:tag name="AS_UNIQUEID" val="130"/>
</p:tagLst>
</file>

<file path=ppt/tags/tag132.xml><?xml version="1.0" encoding="utf-8"?>
<p:tagLst xmlns:p="http://schemas.openxmlformats.org/presentationml/2006/main">
  <p:tag name="AS_UNIQUEID" val="131"/>
</p:tagLst>
</file>

<file path=ppt/tags/tag133.xml><?xml version="1.0" encoding="utf-8"?>
<p:tagLst xmlns:p="http://schemas.openxmlformats.org/presentationml/2006/main">
  <p:tag name="AS_UNIQUEID" val="133"/>
</p:tagLst>
</file>

<file path=ppt/tags/tag134.xml><?xml version="1.0" encoding="utf-8"?>
<p:tagLst xmlns:p="http://schemas.openxmlformats.org/presentationml/2006/main">
  <p:tag name="AS_UNIQUEID" val="134"/>
</p:tagLst>
</file>

<file path=ppt/tags/tag135.xml><?xml version="1.0" encoding="utf-8"?>
<p:tagLst xmlns:p="http://schemas.openxmlformats.org/presentationml/2006/main">
  <p:tag name="AS_UNIQUEID" val="135"/>
</p:tagLst>
</file>

<file path=ppt/tags/tag136.xml><?xml version="1.0" encoding="utf-8"?>
<p:tagLst xmlns:p="http://schemas.openxmlformats.org/presentationml/2006/main">
  <p:tag name="AS_UNIQUEID" val="136"/>
</p:tagLst>
</file>

<file path=ppt/tags/tag137.xml><?xml version="1.0" encoding="utf-8"?>
<p:tagLst xmlns:p="http://schemas.openxmlformats.org/presentationml/2006/main">
  <p:tag name="AS_UNIQUEID" val="137"/>
</p:tagLst>
</file>

<file path=ppt/tags/tag138.xml><?xml version="1.0" encoding="utf-8"?>
<p:tagLst xmlns:p="http://schemas.openxmlformats.org/presentationml/2006/main">
  <p:tag name="AS_UNIQUEID" val="138"/>
</p:tagLst>
</file>

<file path=ppt/tags/tag139.xml><?xml version="1.0" encoding="utf-8"?>
<p:tagLst xmlns:p="http://schemas.openxmlformats.org/presentationml/2006/main">
  <p:tag name="AS_UNIQUEID" val="139"/>
</p:tagLst>
</file>

<file path=ppt/tags/tag140.xml><?xml version="1.0" encoding="utf-8"?>
<p:tagLst xmlns:p="http://schemas.openxmlformats.org/presentationml/2006/main">
  <p:tag name="AS_UNIQUEID" val="140"/>
</p:tagLst>
</file>

<file path=ppt/tags/tag141.xml><?xml version="1.0" encoding="utf-8"?>
<p:tagLst xmlns:p="http://schemas.openxmlformats.org/presentationml/2006/main">
  <p:tag name="AS_UNIQUEID" val="141"/>
</p:tagLst>
</file>

<file path=ppt/tags/tag142.xml><?xml version="1.0" encoding="utf-8"?>
<p:tagLst xmlns:p="http://schemas.openxmlformats.org/presentationml/2006/main">
  <p:tag name="AS_UNIQUEID" val="142"/>
</p:tagLst>
</file>

<file path=ppt/tags/tag143.xml><?xml version="1.0" encoding="utf-8"?>
<p:tagLst xmlns:p="http://schemas.openxmlformats.org/presentationml/2006/main">
  <p:tag name="AS_UNIQUEID" val="143"/>
</p:tagLst>
</file>

<file path=ppt/tags/tag144.xml><?xml version="1.0" encoding="utf-8"?>
<p:tagLst xmlns:p="http://schemas.openxmlformats.org/presentationml/2006/main">
  <p:tag name="AS_UNIQUEID" val="132"/>
</p:tagLst>
</file>

<file path=ppt/tags/tag145.xml><?xml version="1.0" encoding="utf-8"?>
<p:tagLst xmlns:p="http://schemas.openxmlformats.org/presentationml/2006/main">
  <p:tag name="AS_UNIQUEID" val="144"/>
</p:tagLst>
</file>

<file path=ppt/tags/tag146.xml><?xml version="1.0" encoding="utf-8"?>
<p:tagLst xmlns:p="http://schemas.openxmlformats.org/presentationml/2006/main">
  <p:tag name="AS_UNIQUEID" val="145"/>
</p:tagLst>
</file>

<file path=ppt/tags/tag147.xml><?xml version="1.0" encoding="utf-8"?>
<p:tagLst xmlns:p="http://schemas.openxmlformats.org/presentationml/2006/main">
  <p:tag name="AS_UNIQUEID" val="146"/>
</p:tagLst>
</file>

<file path=ppt/tags/tag148.xml><?xml version="1.0" encoding="utf-8"?>
<p:tagLst xmlns:p="http://schemas.openxmlformats.org/presentationml/2006/main">
  <p:tag name="AS_UNIQUEID" val="147"/>
</p:tagLst>
</file>

<file path=ppt/tags/tag149.xml><?xml version="1.0" encoding="utf-8"?>
<p:tagLst xmlns:p="http://schemas.openxmlformats.org/presentationml/2006/main">
  <p:tag name="AS_UNIQUEID" val="148"/>
</p:tagLst>
</file>

<file path=ppt/tags/tag150.xml><?xml version="1.0" encoding="utf-8"?>
<p:tagLst xmlns:p="http://schemas.openxmlformats.org/presentationml/2006/main">
  <p:tag name="AS_UNIQUEID" val="149"/>
</p:tagLst>
</file>

<file path=ppt/tags/tag151.xml><?xml version="1.0" encoding="utf-8"?>
<p:tagLst xmlns:p="http://schemas.openxmlformats.org/presentationml/2006/main">
  <p:tag name="AS_UNIQUEID" val="150"/>
</p:tagLst>
</file>

<file path=ppt/tags/tag152.xml><?xml version="1.0" encoding="utf-8"?>
<p:tagLst xmlns:p="http://schemas.openxmlformats.org/presentationml/2006/main">
  <p:tag name="AS_UNIQUEID" val="151"/>
</p:tagLst>
</file>

<file path=ppt/tags/tag153.xml><?xml version="1.0" encoding="utf-8"?>
<p:tagLst xmlns:p="http://schemas.openxmlformats.org/presentationml/2006/main">
  <p:tag name="AS_UNIQUEID" val="152"/>
</p:tagLst>
</file>

<file path=ppt/tags/tag154.xml><?xml version="1.0" encoding="utf-8"?>
<p:tagLst xmlns:p="http://schemas.openxmlformats.org/presentationml/2006/main">
  <p:tag name="AS_UNIQUEID" val="153"/>
</p:tagLst>
</file>

<file path=ppt/tags/tag155.xml><?xml version="1.0" encoding="utf-8"?>
<p:tagLst xmlns:p="http://schemas.openxmlformats.org/presentationml/2006/main">
  <p:tag name="AS_UNIQUEID" val="154"/>
</p:tagLst>
</file>

<file path=ppt/tags/tag156.xml><?xml version="1.0" encoding="utf-8"?>
<p:tagLst xmlns:p="http://schemas.openxmlformats.org/presentationml/2006/main">
  <p:tag name="AS_UNIQUEID" val="155"/>
</p:tagLst>
</file>

<file path=ppt/tags/tag157.xml><?xml version="1.0" encoding="utf-8"?>
<p:tagLst xmlns:p="http://schemas.openxmlformats.org/presentationml/2006/main">
  <p:tag name="AS_UNIQUEID" val="156"/>
</p:tagLst>
</file>

<file path=ppt/tags/tag158.xml><?xml version="1.0" encoding="utf-8"?>
<p:tagLst xmlns:p="http://schemas.openxmlformats.org/presentationml/2006/main">
  <p:tag name="AS_UNIQUEID" val="157"/>
</p:tagLst>
</file>

<file path=ppt/tags/tag159.xml><?xml version="1.0" encoding="utf-8"?>
<p:tagLst xmlns:p="http://schemas.openxmlformats.org/presentationml/2006/main">
  <p:tag name="AS_UNIQUEID" val="158"/>
</p:tagLst>
</file>

<file path=ppt/tags/tag160.xml><?xml version="1.0" encoding="utf-8"?>
<p:tagLst xmlns:p="http://schemas.openxmlformats.org/presentationml/2006/main">
  <p:tag name="AS_UNIQUEID" val="159"/>
</p:tagLst>
</file>

<file path=ppt/tags/tag161.xml><?xml version="1.0" encoding="utf-8"?>
<p:tagLst xmlns:p="http://schemas.openxmlformats.org/presentationml/2006/main">
  <p:tag name="AS_UNIQUEID" val="160"/>
</p:tagLst>
</file>

<file path=ppt/tags/tag162.xml><?xml version="1.0" encoding="utf-8"?>
<p:tagLst xmlns:p="http://schemas.openxmlformats.org/presentationml/2006/main">
  <p:tag name="AS_UNIQUEID" val="161"/>
</p:tagLst>
</file>

<file path=ppt/tags/tag163.xml><?xml version="1.0" encoding="utf-8"?>
<p:tagLst xmlns:p="http://schemas.openxmlformats.org/presentationml/2006/main">
  <p:tag name="AS_UNIQUEID" val="162"/>
</p:tagLst>
</file>

<file path=ppt/tags/tag164.xml><?xml version="1.0" encoding="utf-8"?>
<p:tagLst xmlns:p="http://schemas.openxmlformats.org/presentationml/2006/main">
  <p:tag name="AS_UNIQUEID" val="163"/>
</p:tagLst>
</file>

<file path=ppt/tags/tag165.xml><?xml version="1.0" encoding="utf-8"?>
<p:tagLst xmlns:p="http://schemas.openxmlformats.org/presentationml/2006/main">
  <p:tag name="AS_UNIQUEID" val="164"/>
</p:tagLst>
</file>

<file path=ppt/tags/tag166.xml><?xml version="1.0" encoding="utf-8"?>
<p:tagLst xmlns:p="http://schemas.openxmlformats.org/presentationml/2006/main">
  <p:tag name="AS_UNIQUEID" val="165"/>
</p:tagLst>
</file>

<file path=ppt/tags/tag167.xml><?xml version="1.0" encoding="utf-8"?>
<p:tagLst xmlns:p="http://schemas.openxmlformats.org/presentationml/2006/main">
  <p:tag name="AS_UNIQUEID" val="166"/>
</p:tagLst>
</file>

<file path=ppt/tags/tag168.xml><?xml version="1.0" encoding="utf-8"?>
<p:tagLst xmlns:p="http://schemas.openxmlformats.org/presentationml/2006/main">
  <p:tag name="AS_UNIQUEID" val="167"/>
</p:tagLst>
</file>

<file path=ppt/tags/tag169.xml><?xml version="1.0" encoding="utf-8"?>
<p:tagLst xmlns:p="http://schemas.openxmlformats.org/presentationml/2006/main">
  <p:tag name="AS_UNIQUEID" val="168"/>
</p:tagLst>
</file>

<file path=ppt/tags/tag170.xml><?xml version="1.0" encoding="utf-8"?>
<p:tagLst xmlns:p="http://schemas.openxmlformats.org/presentationml/2006/main">
  <p:tag name="AS_UNIQUEID" val="169"/>
</p:tagLst>
</file>

<file path=ppt/tags/tag171.xml><?xml version="1.0" encoding="utf-8"?>
<p:tagLst xmlns:p="http://schemas.openxmlformats.org/presentationml/2006/main">
  <p:tag name="AS_UNIQUEID" val="170"/>
</p:tagLst>
</file>

<file path=ppt/tags/tag172.xml><?xml version="1.0" encoding="utf-8"?>
<p:tagLst xmlns:p="http://schemas.openxmlformats.org/presentationml/2006/main">
  <p:tag name="AS_UNIQUEID" val="171"/>
</p:tagLst>
</file>

<file path=ppt/tags/tag173.xml><?xml version="1.0" encoding="utf-8"?>
<p:tagLst xmlns:p="http://schemas.openxmlformats.org/presentationml/2006/main">
  <p:tag name="AS_UNIQUEID" val="172"/>
</p:tagLst>
</file>

<file path=ppt/tags/tag174.xml><?xml version="1.0" encoding="utf-8"?>
<p:tagLst xmlns:p="http://schemas.openxmlformats.org/presentationml/2006/main">
  <p:tag name="AS_UNIQUEID" val="173"/>
</p:tagLst>
</file>

<file path=ppt/tags/tag175.xml><?xml version="1.0" encoding="utf-8"?>
<p:tagLst xmlns:p="http://schemas.openxmlformats.org/presentationml/2006/main">
  <p:tag name="AS_UNIQUEID" val="174"/>
</p:tagLst>
</file>

<file path=ppt/tags/tag176.xml><?xml version="1.0" encoding="utf-8"?>
<p:tagLst xmlns:p="http://schemas.openxmlformats.org/presentationml/2006/main">
  <p:tag name="AS_UNIQUEID" val="175"/>
</p:tagLst>
</file>

<file path=ppt/tags/tag177.xml><?xml version="1.0" encoding="utf-8"?>
<p:tagLst xmlns:p="http://schemas.openxmlformats.org/presentationml/2006/main">
  <p:tag name="AS_UNIQUEID" val="176"/>
</p:tagLst>
</file>

<file path=ppt/tags/tag178.xml><?xml version="1.0" encoding="utf-8"?>
<p:tagLst xmlns:p="http://schemas.openxmlformats.org/presentationml/2006/main">
  <p:tag name="AS_UNIQUEID" val="177"/>
</p:tagLst>
</file>

<file path=ppt/tags/tag179.xml><?xml version="1.0" encoding="utf-8"?>
<p:tagLst xmlns:p="http://schemas.openxmlformats.org/presentationml/2006/main">
  <p:tag name="AS_UNIQUEID" val="178"/>
</p:tagLst>
</file>

<file path=ppt/tags/tag180.xml><?xml version="1.0" encoding="utf-8"?>
<p:tagLst xmlns:p="http://schemas.openxmlformats.org/presentationml/2006/main">
  <p:tag name="AS_UNIQUEID" val="179"/>
</p:tagLst>
</file>

<file path=ppt/tags/tag181.xml><?xml version="1.0" encoding="utf-8"?>
<p:tagLst xmlns:p="http://schemas.openxmlformats.org/presentationml/2006/main">
  <p:tag name="AS_UNIQUEID" val="180"/>
</p:tagLst>
</file>

<file path=ppt/tags/tag182.xml><?xml version="1.0" encoding="utf-8"?>
<p:tagLst xmlns:p="http://schemas.openxmlformats.org/presentationml/2006/main">
  <p:tag name="AS_UNIQUEID" val="181"/>
</p:tagLst>
</file>

<file path=ppt/tags/tag183.xml><?xml version="1.0" encoding="utf-8"?>
<p:tagLst xmlns:p="http://schemas.openxmlformats.org/presentationml/2006/main">
  <p:tag name="AS_UNIQUEID" val="182"/>
</p:tagLst>
</file>

<file path=ppt/tags/tag184.xml><?xml version="1.0" encoding="utf-8"?>
<p:tagLst xmlns:p="http://schemas.openxmlformats.org/presentationml/2006/main">
  <p:tag name="AS_UNIQUEID" val="183"/>
</p:tagLst>
</file>

<file path=ppt/tags/tag185.xml><?xml version="1.0" encoding="utf-8"?>
<p:tagLst xmlns:p="http://schemas.openxmlformats.org/presentationml/2006/main">
  <p:tag name="AS_UNIQUEID" val="184"/>
</p:tagLst>
</file>

<file path=ppt/tags/tag186.xml><?xml version="1.0" encoding="utf-8"?>
<p:tagLst xmlns:p="http://schemas.openxmlformats.org/presentationml/2006/main">
  <p:tag name="AS_UNIQUEID" val="185"/>
</p:tagLst>
</file>

<file path=ppt/tags/tag187.xml><?xml version="1.0" encoding="utf-8"?>
<p:tagLst xmlns:p="http://schemas.openxmlformats.org/presentationml/2006/main">
  <p:tag name="AS_UNIQUEID" val="186"/>
</p:tagLst>
</file>

<file path=ppt/tags/tag188.xml><?xml version="1.0" encoding="utf-8"?>
<p:tagLst xmlns:p="http://schemas.openxmlformats.org/presentationml/2006/main">
  <p:tag name="AS_UNIQUEID" val="187"/>
</p:tagLst>
</file>

<file path=ppt/tags/tag189.xml><?xml version="1.0" encoding="utf-8"?>
<p:tagLst xmlns:p="http://schemas.openxmlformats.org/presentationml/2006/main">
  <p:tag name="AS_UNIQUEID" val="188"/>
</p:tagLst>
</file>

<file path=ppt/tags/tag190.xml><?xml version="1.0" encoding="utf-8"?>
<p:tagLst xmlns:p="http://schemas.openxmlformats.org/presentationml/2006/main">
  <p:tag name="AS_UNIQUEID" val="189"/>
</p:tagLst>
</file>

<file path=ppt/tags/tag191.xml><?xml version="1.0" encoding="utf-8"?>
<p:tagLst xmlns:p="http://schemas.openxmlformats.org/presentationml/2006/main">
  <p:tag name="AS_UNIQUEID" val="190"/>
</p:tagLst>
</file>

<file path=ppt/tags/tag192.xml><?xml version="1.0" encoding="utf-8"?>
<p:tagLst xmlns:p="http://schemas.openxmlformats.org/presentationml/2006/main">
  <p:tag name="AS_UNIQUEID" val="191"/>
</p:tagLst>
</file>

<file path=ppt/tags/tag193.xml><?xml version="1.0" encoding="utf-8"?>
<p:tagLst xmlns:p="http://schemas.openxmlformats.org/presentationml/2006/main">
  <p:tag name="AS_UNIQUEID" val="192"/>
</p:tagLst>
</file>

<file path=ppt/tags/tag194.xml><?xml version="1.0" encoding="utf-8"?>
<p:tagLst xmlns:p="http://schemas.openxmlformats.org/presentationml/2006/main">
  <p:tag name="AS_UNIQUEID" val="193"/>
</p:tagLst>
</file>

<file path=ppt/tags/tag195.xml><?xml version="1.0" encoding="utf-8"?>
<p:tagLst xmlns:p="http://schemas.openxmlformats.org/presentationml/2006/main">
  <p:tag name="AS_UNIQUEID" val="194"/>
</p:tagLst>
</file>

<file path=ppt/tags/tag196.xml><?xml version="1.0" encoding="utf-8"?>
<p:tagLst xmlns:p="http://schemas.openxmlformats.org/presentationml/2006/main">
  <p:tag name="AS_UNIQUEID" val="195"/>
</p:tagLst>
</file>

<file path=ppt/tags/tag197.xml><?xml version="1.0" encoding="utf-8"?>
<p:tagLst xmlns:p="http://schemas.openxmlformats.org/presentationml/2006/main">
  <p:tag name="AS_UNIQUEID" val="196"/>
</p:tagLst>
</file>

<file path=ppt/tags/tag198.xml><?xml version="1.0" encoding="utf-8"?>
<p:tagLst xmlns:p="http://schemas.openxmlformats.org/presentationml/2006/main">
  <p:tag name="AS_UNIQUEID" val="197"/>
</p:tagLst>
</file>

<file path=ppt/tags/tag199.xml><?xml version="1.0" encoding="utf-8"?>
<p:tagLst xmlns:p="http://schemas.openxmlformats.org/presentationml/2006/main">
  <p:tag name="AS_UNIQUEID" val="198"/>
</p:tagLst>
</file>

<file path=ppt/tags/tag200.xml><?xml version="1.0" encoding="utf-8"?>
<p:tagLst xmlns:p="http://schemas.openxmlformats.org/presentationml/2006/main">
  <p:tag name="AS_UNIQUEID" val="199"/>
</p:tagLst>
</file>

<file path=ppt/tags/tag201.xml><?xml version="1.0" encoding="utf-8"?>
<p:tagLst xmlns:p="http://schemas.openxmlformats.org/presentationml/2006/main">
  <p:tag name="AS_UNIQUEID" val="200"/>
</p:tagLst>
</file>

<file path=ppt/tags/tag202.xml><?xml version="1.0" encoding="utf-8"?>
<p:tagLst xmlns:p="http://schemas.openxmlformats.org/presentationml/2006/main">
  <p:tag name="AS_UNIQUEID" val="201"/>
</p:tagLst>
</file>

<file path=ppt/tags/tag203.xml><?xml version="1.0" encoding="utf-8"?>
<p:tagLst xmlns:p="http://schemas.openxmlformats.org/presentationml/2006/main">
  <p:tag name="AS_UNIQUEID" val="202"/>
</p:tagLst>
</file>

<file path=ppt/tags/tag204.xml><?xml version="1.0" encoding="utf-8"?>
<p:tagLst xmlns:p="http://schemas.openxmlformats.org/presentationml/2006/main">
  <p:tag name="AS_UNIQUEID" val="203"/>
</p:tagLst>
</file>

<file path=ppt/tags/tag205.xml><?xml version="1.0" encoding="utf-8"?>
<p:tagLst xmlns:p="http://schemas.openxmlformats.org/presentationml/2006/main">
  <p:tag name="AS_UNIQUEID" val="204"/>
</p:tagLst>
</file>

<file path=ppt/tags/tag206.xml><?xml version="1.0" encoding="utf-8"?>
<p:tagLst xmlns:p="http://schemas.openxmlformats.org/presentationml/2006/main">
  <p:tag name="AS_UNIQUEID" val="205"/>
</p:tagLst>
</file>

<file path=ppt/tags/tag207.xml><?xml version="1.0" encoding="utf-8"?>
<p:tagLst xmlns:p="http://schemas.openxmlformats.org/presentationml/2006/main">
  <p:tag name="AS_UNIQUEID" val="206"/>
</p:tagLst>
</file>

<file path=ppt/tags/tag208.xml><?xml version="1.0" encoding="utf-8"?>
<p:tagLst xmlns:p="http://schemas.openxmlformats.org/presentationml/2006/main">
  <p:tag name="AS_UNIQUEID" val="207"/>
</p:tagLst>
</file>

<file path=ppt/tags/tag209.xml><?xml version="1.0" encoding="utf-8"?>
<p:tagLst xmlns:p="http://schemas.openxmlformats.org/presentationml/2006/main">
  <p:tag name="AS_UNIQUEID" val="208"/>
</p:tagLst>
</file>

<file path=ppt/tags/tag210.xml><?xml version="1.0" encoding="utf-8"?>
<p:tagLst xmlns:p="http://schemas.openxmlformats.org/presentationml/2006/main">
  <p:tag name="AS_UNIQUEID" val="209"/>
</p:tagLst>
</file>

<file path=ppt/tags/tag211.xml><?xml version="1.0" encoding="utf-8"?>
<p:tagLst xmlns:p="http://schemas.openxmlformats.org/presentationml/2006/main">
  <p:tag name="AS_UNIQUEID" val="210"/>
</p:tagLst>
</file>

<file path=ppt/tags/tag212.xml><?xml version="1.0" encoding="utf-8"?>
<p:tagLst xmlns:p="http://schemas.openxmlformats.org/presentationml/2006/main">
  <p:tag name="AS_UNIQUEID" val="211"/>
</p:tagLst>
</file>

<file path=ppt/tags/tag213.xml><?xml version="1.0" encoding="utf-8"?>
<p:tagLst xmlns:p="http://schemas.openxmlformats.org/presentationml/2006/main">
  <p:tag name="AS_UNIQUEID" val="212"/>
</p:tagLst>
</file>

<file path=ppt/tags/tag214.xml><?xml version="1.0" encoding="utf-8"?>
<p:tagLst xmlns:p="http://schemas.openxmlformats.org/presentationml/2006/main">
  <p:tag name="AS_UNIQUEID" val="213"/>
</p:tagLst>
</file>

<file path=ppt/tags/tag215.xml><?xml version="1.0" encoding="utf-8"?>
<p:tagLst xmlns:p="http://schemas.openxmlformats.org/presentationml/2006/main">
  <p:tag name="AS_UNIQUEID" val="214"/>
</p:tagLst>
</file>

<file path=ppt/tags/tag216.xml><?xml version="1.0" encoding="utf-8"?>
<p:tagLst xmlns:p="http://schemas.openxmlformats.org/presentationml/2006/main">
  <p:tag name="AS_UNIQUEID" val="215"/>
</p:tagLst>
</file>

<file path=ppt/tags/tag217.xml><?xml version="1.0" encoding="utf-8"?>
<p:tagLst xmlns:p="http://schemas.openxmlformats.org/presentationml/2006/main">
  <p:tag name="AS_UNIQUEID" val="216"/>
</p:tagLst>
</file>

<file path=ppt/tags/tag218.xml><?xml version="1.0" encoding="utf-8"?>
<p:tagLst xmlns:p="http://schemas.openxmlformats.org/presentationml/2006/main">
  <p:tag name="AS_UNIQUEID" val="217"/>
</p:tagLst>
</file>

<file path=ppt/tags/tag219.xml><?xml version="1.0" encoding="utf-8"?>
<p:tagLst xmlns:p="http://schemas.openxmlformats.org/presentationml/2006/main">
  <p:tag name="AS_UNIQUEID" val="218"/>
</p:tagLst>
</file>

<file path=ppt/tags/tag220.xml><?xml version="1.0" encoding="utf-8"?>
<p:tagLst xmlns:p="http://schemas.openxmlformats.org/presentationml/2006/main">
  <p:tag name="AS_UNIQUEID" val="219"/>
</p:tagLst>
</file>

<file path=ppt/tags/tag221.xml><?xml version="1.0" encoding="utf-8"?>
<p:tagLst xmlns:p="http://schemas.openxmlformats.org/presentationml/2006/main">
  <p:tag name="AS_UNIQUEID" val="220"/>
</p:tagLst>
</file>

<file path=ppt/tags/tag222.xml><?xml version="1.0" encoding="utf-8"?>
<p:tagLst xmlns:p="http://schemas.openxmlformats.org/presentationml/2006/main">
  <p:tag name="AS_UNIQUEID" val="221"/>
</p:tagLst>
</file>

<file path=ppt/tags/tag223.xml><?xml version="1.0" encoding="utf-8"?>
<p:tagLst xmlns:p="http://schemas.openxmlformats.org/presentationml/2006/main">
  <p:tag name="AS_UNIQUEID" val="222"/>
</p:tagLst>
</file>

<file path=ppt/tags/tag224.xml><?xml version="1.0" encoding="utf-8"?>
<p:tagLst xmlns:p="http://schemas.openxmlformats.org/presentationml/2006/main">
  <p:tag name="AS_UNIQUEID" val="223"/>
</p:tagLst>
</file>

<file path=ppt/tags/tag225.xml><?xml version="1.0" encoding="utf-8"?>
<p:tagLst xmlns:p="http://schemas.openxmlformats.org/presentationml/2006/main">
  <p:tag name="AS_UNIQUEID" val="224"/>
</p:tagLst>
</file>

<file path=ppt/tags/tag226.xml><?xml version="1.0" encoding="utf-8"?>
<p:tagLst xmlns:p="http://schemas.openxmlformats.org/presentationml/2006/main">
  <p:tag name="AS_UNIQUEID" val="225"/>
</p:tagLst>
</file>

<file path=ppt/tags/tag227.xml><?xml version="1.0" encoding="utf-8"?>
<p:tagLst xmlns:p="http://schemas.openxmlformats.org/presentationml/2006/main">
  <p:tag name="AS_UNIQUEID" val="226"/>
</p:tagLst>
</file>

<file path=ppt/tags/tag228.xml><?xml version="1.0" encoding="utf-8"?>
<p:tagLst xmlns:p="http://schemas.openxmlformats.org/presentationml/2006/main">
  <p:tag name="AS_UNIQUEID" val="227"/>
</p:tagLst>
</file>

<file path=ppt/tags/tag229.xml><?xml version="1.0" encoding="utf-8"?>
<p:tagLst xmlns:p="http://schemas.openxmlformats.org/presentationml/2006/main">
  <p:tag name="AS_UNIQUEID" val="228"/>
</p:tagLst>
</file>

<file path=ppt/tags/tag230.xml><?xml version="1.0" encoding="utf-8"?>
<p:tagLst xmlns:p="http://schemas.openxmlformats.org/presentationml/2006/main">
  <p:tag name="AS_UNIQUEID" val="229"/>
</p:tagLst>
</file>

<file path=ppt/tags/tag231.xml><?xml version="1.0" encoding="utf-8"?>
<p:tagLst xmlns:p="http://schemas.openxmlformats.org/presentationml/2006/main">
  <p:tag name="AS_UNIQUEID" val="230"/>
</p:tagLst>
</file>

<file path=ppt/tags/tag232.xml><?xml version="1.0" encoding="utf-8"?>
<p:tagLst xmlns:p="http://schemas.openxmlformats.org/presentationml/2006/main">
  <p:tag name="AS_UNIQUEID" val="231"/>
</p:tagLst>
</file>

<file path=ppt/tags/tag233.xml><?xml version="1.0" encoding="utf-8"?>
<p:tagLst xmlns:p="http://schemas.openxmlformats.org/presentationml/2006/main">
  <p:tag name="AS_UNIQUEID" val="232"/>
</p:tagLst>
</file>

<file path=ppt/tags/tag234.xml><?xml version="1.0" encoding="utf-8"?>
<p:tagLst xmlns:p="http://schemas.openxmlformats.org/presentationml/2006/main">
  <p:tag name="AS_UNIQUEID" val="233"/>
</p:tagLst>
</file>

<file path=ppt/tags/tag235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2024-03-27T14:58:08.796</cp:lastPrinted>
  <dcterms:created xsi:type="dcterms:W3CDTF">2024-03-27T14:58:08Z</dcterms:created>
  <dcterms:modified xsi:type="dcterms:W3CDTF">2024-03-27T14:58:08Z</dcterms:modified>
</cp:coreProperties>
</file>