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5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7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8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9" r:id="rId17"/>
    <p:sldId id="271" r:id="rId18"/>
    <p:sldId id="272" r:id="rId19"/>
    <p:sldId id="273" r:id="rId20"/>
    <p:sldId id="274" r:id="rId21"/>
    <p:sldId id="275" r:id="rId22"/>
    <p:sldId id="280" r:id="rId23"/>
    <p:sldId id="276" r:id="rId24"/>
    <p:sldId id="277" r:id="rId25"/>
    <p:sldId id="278" r:id="rId26"/>
    <p:sldId id="284" r:id="rId27"/>
    <p:sldId id="282" r:id="rId28"/>
    <p:sldId id="281" r:id="rId29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Fira Sans" panose="020B0604020202020204" charset="0"/>
      <p:regular r:id="rId39"/>
      <p:bold r:id="rId40"/>
      <p:italic r:id="rId41"/>
      <p:boldItalic r:id="rId42"/>
    </p:embeddedFont>
    <p:embeddedFont>
      <p:font typeface="Fira Sans Medium" panose="020B060402020202020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7" roundtripDataSignature="AMtx7mgO84LQDhQyi44BGdz3bScpex8w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4B"/>
    <a:srgbClr val="E29C00"/>
    <a:srgbClr val="68B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DCBED1D-83A8-4CD9-BADC-ED488B23585D}">
  <a:tblStyle styleId="{4DCBED1D-83A8-4CD9-BADC-ED488B23585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600" dirty="0">
                <a:solidFill>
                  <a:srgbClr val="00174B"/>
                </a:solidFill>
                <a:latin typeface="Fira Sans" panose="020B0503050000020004" pitchFamily="34" charset="0"/>
              </a:rPr>
              <a:t>Zkušenost</a:t>
            </a:r>
            <a:r>
              <a:rPr lang="cs-CZ" sz="160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 se SN v průběhu života (n=5042)</a:t>
            </a:r>
            <a:endParaRPr lang="en-US" sz="1600" dirty="0">
              <a:solidFill>
                <a:srgbClr val="00174B"/>
              </a:solidFill>
              <a:latin typeface="Fira Sans" panose="020B0503050000020004" pitchFamily="34" charset="0"/>
            </a:endParaRPr>
          </a:p>
        </c:rich>
      </c:tx>
      <c:layout>
        <c:manualLayout>
          <c:xMode val="edge"/>
          <c:yMode val="edge"/>
          <c:x val="7.2404818010632283E-2"/>
          <c:y val="3.74676141154368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582363491666079E-2"/>
          <c:y val="0.18254280601157544"/>
          <c:w val="0.83160508614728756"/>
          <c:h val="0.69102228762500761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rgbClr val="E29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907-4E0D-9802-CBCC9E2B73ED}"/>
              </c:ext>
            </c:extLst>
          </c:dPt>
          <c:dPt>
            <c:idx val="1"/>
            <c:bubble3D val="0"/>
            <c:spPr>
              <a:solidFill>
                <a:srgbClr val="F0D1B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B907-4E0D-9802-CBCC9E2B73ED}"/>
              </c:ext>
            </c:extLst>
          </c:dPt>
          <c:dLbls>
            <c:dLbl>
              <c:idx val="0"/>
              <c:layout>
                <c:manualLayout>
                  <c:x val="2.3754813151069629E-2"/>
                  <c:y val="-0.2230164467046565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343E511C-16D8-4C17-B241-A6B33603B047}" type="CATEGORYNAME">
                      <a:rPr lang="en-US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 sz="1800">
                          <a:latin typeface="Fira Sans" panose="020B0503050000020004" pitchFamily="34" charset="0"/>
                        </a:defRPr>
                      </a:pPr>
                      <a:t>[NÁZEV KATEGORIE]</a:t>
                    </a:fld>
                    <a:r>
                      <a:rPr lang="en-US" baseline="0" dirty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t>
</a:t>
                    </a:r>
                    <a:fld id="{8E04FB93-E4D6-42BC-8ED0-D5617A1C7EAC}" type="PERCENTAGE">
                      <a:rPr lang="en-US" b="1" baseline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 sz="1800">
                          <a:latin typeface="Fira Sans" panose="020B0503050000020004" pitchFamily="34" charset="0"/>
                        </a:defRPr>
                      </a:pPr>
                      <a:t>[PROCENTO]</a:t>
                    </a:fld>
                    <a:endParaRPr lang="en-US" baseline="0" dirty="0">
                      <a:solidFill>
                        <a:srgbClr val="00174B"/>
                      </a:solidFill>
                      <a:latin typeface="Fira Sans" panose="020B0503050000020004" pitchFamily="34" charset="0"/>
                    </a:endParaRPr>
                  </a:p>
                </c:rich>
              </c:tx>
              <c:spPr>
                <a:xfrm>
                  <a:off x="5095876" y="1082070"/>
                  <a:ext cx="984413" cy="668400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="" xmlns:r="http://schemas.openxmlformats.org/officeDocument/2006/relationships" xmlns:c16r2="http://schemas.microsoft.com/office/drawing/2015/06/chart"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>
                  <a:softEdge rad="0"/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42312"/>
                        <a:gd name="adj2" fmla="val 61080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190243473096996"/>
                      <c:h val="0.197191876518172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907-4E0D-9802-CBCC9E2B73ED}"/>
                </c:ext>
              </c:extLst>
            </c:dLbl>
            <c:dLbl>
              <c:idx val="1"/>
              <c:layout>
                <c:manualLayout>
                  <c:x val="5.6823257810660485E-2"/>
                  <c:y val="0.5209792087193924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07BA7550-7E91-4BD5-BE91-86FEC6AFEBF5}" type="CATEGORYNAME">
                      <a:rPr lang="en-US" sz="180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 sz="1800">
                          <a:latin typeface="Fira Sans" panose="020B0503050000020004" pitchFamily="34" charset="0"/>
                        </a:defRPr>
                      </a:pPr>
                      <a:t>[NÁZEV KATEGORIE]</a:t>
                    </a:fld>
                    <a:r>
                      <a:rPr lang="en-US" sz="1800" baseline="0" dirty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t>
</a:t>
                    </a:r>
                    <a:fld id="{64902127-E878-430A-B898-D02D5F1F0C56}" type="PERCENTAGE">
                      <a:rPr lang="en-US" sz="1800" b="1" baseline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 sz="1800">
                          <a:latin typeface="Fira Sans" panose="020B0503050000020004" pitchFamily="34" charset="0"/>
                        </a:defRPr>
                      </a:pPr>
                      <a:t>[PROCENTO]</a:t>
                    </a:fld>
                    <a:endParaRPr lang="en-US" sz="1800" baseline="0" dirty="0">
                      <a:solidFill>
                        <a:srgbClr val="00174B"/>
                      </a:solidFill>
                      <a:latin typeface="Fira Sans" panose="020B0503050000020004" pitchFamily="34" charset="0"/>
                    </a:endParaRPr>
                  </a:p>
                </c:rich>
              </c:tx>
              <c:spPr>
                <a:xfrm>
                  <a:off x="160683" y="2538897"/>
                  <a:ext cx="1106893" cy="795209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="" xmlns:r="http://schemas.openxmlformats.org/officeDocument/2006/relationships" xmlns:c16r2="http://schemas.microsoft.com/office/drawing/2015/06/chart"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>
                  <a:softEdge rad="0"/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7275"/>
                        <a:gd name="adj2" fmla="val -12908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204610883524663"/>
                      <c:h val="0.234603085002311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907-4E0D-9802-CBCC9E2B73E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>
                <a:softEdge rad="0"/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List1!$A$2:$A$3</c:f>
              <c:strCache>
                <c:ptCount val="2"/>
                <c:pt idx="0">
                  <c:v>zažilo</c:v>
                </c:pt>
                <c:pt idx="1">
                  <c:v>nezažilo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58</c:v>
                </c:pt>
                <c:pt idx="1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07-4E0D-9802-CBCC9E2B7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600" b="0" i="0" u="none" strike="noStrike" kern="1200" spc="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Zkušenost se SN </a:t>
            </a:r>
            <a:r>
              <a:rPr lang="cs-CZ" sz="1600" b="1" i="0" u="none" strike="noStrike" kern="1200" spc="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do 15 let </a:t>
            </a:r>
            <a:r>
              <a:rPr lang="cs-CZ" sz="1600" b="0" i="0" u="none" strike="noStrike" kern="1200" spc="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(n=5042)</a:t>
            </a:r>
            <a:endParaRPr lang="en-US" sz="1600" b="0" i="0" u="none" strike="noStrike" kern="1200" spc="0" baseline="0" dirty="0">
              <a:solidFill>
                <a:srgbClr val="00174B"/>
              </a:solidFill>
              <a:latin typeface="Fira Sans" panose="020B0503050000020004" pitchFamily="34" charset="0"/>
            </a:endParaRPr>
          </a:p>
        </c:rich>
      </c:tx>
      <c:layout>
        <c:manualLayout>
          <c:xMode val="edge"/>
          <c:yMode val="edge"/>
          <c:x val="0.2311516808227924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122139077993025E-2"/>
          <c:y val="0.20574311242546003"/>
          <c:w val="0.94987786092200699"/>
          <c:h val="0.7576600346877651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rgbClr val="E29F00"/>
            </a:solidFill>
          </c:spPr>
          <c:dPt>
            <c:idx val="0"/>
            <c:bubble3D val="0"/>
            <c:spPr>
              <a:solidFill>
                <a:srgbClr val="E29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97D-4039-BEC7-B724CBCA4853}"/>
              </c:ext>
            </c:extLst>
          </c:dPt>
          <c:dPt>
            <c:idx val="1"/>
            <c:bubble3D val="0"/>
            <c:spPr>
              <a:solidFill>
                <a:srgbClr val="F0D1B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97D-4039-BEC7-B724CBCA4853}"/>
              </c:ext>
            </c:extLst>
          </c:dPt>
          <c:dLbls>
            <c:dLbl>
              <c:idx val="0"/>
              <c:layout>
                <c:manualLayout>
                  <c:x val="9.7965999106986376E-2"/>
                  <c:y val="4.117145949762174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007AB743-2870-44DA-B320-EA376F275262}" type="CATEGORYNAME">
                      <a:rPr lang="en-US" sz="180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>
                          <a:latin typeface="Fira Sans" panose="020B0503050000020004" pitchFamily="34" charset="0"/>
                        </a:defRPr>
                      </a:pPr>
                      <a:t>[NÁZEV KATEGORIE]</a:t>
                    </a:fld>
                    <a:r>
                      <a:rPr lang="en-US" sz="1800" baseline="0" dirty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t>
</a:t>
                    </a:r>
                    <a:fld id="{8CBC65CD-4B35-476F-B2FB-959054B1EC1F}" type="PERCENTAGE">
                      <a:rPr lang="en-US" sz="1800" b="1" baseline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>
                          <a:latin typeface="Fira Sans" panose="020B0503050000020004" pitchFamily="34" charset="0"/>
                        </a:defRPr>
                      </a:pPr>
                      <a:t>[PROCENTO]</a:t>
                    </a:fld>
                    <a:endParaRPr lang="en-US" sz="1800" baseline="0" dirty="0">
                      <a:solidFill>
                        <a:srgbClr val="00174B"/>
                      </a:solidFill>
                      <a:latin typeface="Fira Sans" panose="020B0503050000020004" pitchFamily="34" charset="0"/>
                    </a:endParaRPr>
                  </a:p>
                </c:rich>
              </c:tx>
              <c:spPr>
                <a:xfrm>
                  <a:off x="4474093" y="342691"/>
                  <a:ext cx="994628" cy="616390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="" xmlns:r="http://schemas.openxmlformats.org/officeDocument/2006/relationships" xmlns:c16r2="http://schemas.microsoft.com/office/drawing/2015/06/chart"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19967"/>
                        <a:gd name="adj2" fmla="val 37274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842835700381551"/>
                      <c:h val="0.22202691093385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97D-4039-BEC7-B724CBCA4853}"/>
                </c:ext>
              </c:extLst>
            </c:dLbl>
            <c:dLbl>
              <c:idx val="1"/>
              <c:layout>
                <c:manualLayout>
                  <c:x val="-7.6322348141489429E-2"/>
                  <c:y val="-0.1303762884091355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29A81273-F61C-4068-80C7-F313E8C75437}" type="CATEGORYNAME">
                      <a:rPr lang="en-US" sz="180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>
                          <a:latin typeface="Fira Sans" panose="020B0503050000020004" pitchFamily="34" charset="0"/>
                        </a:defRPr>
                      </a:pPr>
                      <a:t>[NÁZEV KATEGORIE]</a:t>
                    </a:fld>
                    <a:r>
                      <a:rPr lang="en-US" sz="1800" baseline="0" dirty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t>
</a:t>
                    </a:r>
                    <a:fld id="{5171CB16-952A-4CF2-AA8E-E70A13F5D091}" type="PERCENTAGE">
                      <a:rPr lang="en-US" sz="1800" b="1" baseline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>
                          <a:latin typeface="Fira Sans" panose="020B0503050000020004" pitchFamily="34" charset="0"/>
                        </a:defRPr>
                      </a:pPr>
                      <a:t>[PROCENTO]</a:t>
                    </a:fld>
                    <a:endParaRPr lang="en-US" sz="1800" baseline="0" dirty="0">
                      <a:solidFill>
                        <a:srgbClr val="00174B"/>
                      </a:solidFill>
                      <a:latin typeface="Fira Sans" panose="020B0503050000020004" pitchFamily="34" charset="0"/>
                    </a:endParaRPr>
                  </a:p>
                </c:rich>
              </c:tx>
              <c:spPr>
                <a:xfrm>
                  <a:off x="258022" y="1848655"/>
                  <a:ext cx="859559" cy="502090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="" xmlns:r="http://schemas.openxmlformats.org/officeDocument/2006/relationships" xmlns:c16r2="http://schemas.microsoft.com/office/drawing/2015/06/chart"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30159"/>
                        <a:gd name="adj2" fmla="val -7211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381567969046975"/>
                      <c:h val="0.2266015175446969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97D-4039-BEC7-B724CBCA4853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List1!$A$2:$A$3</c:f>
              <c:strCache>
                <c:ptCount val="2"/>
                <c:pt idx="0">
                  <c:v>zažilo</c:v>
                </c:pt>
                <c:pt idx="1">
                  <c:v>nezažilo</c:v>
                </c:pt>
              </c:strCache>
            </c:strRef>
          </c:cat>
          <c:val>
            <c:numRef>
              <c:f>List1!$B$2:$B$3</c:f>
              <c:numCache>
                <c:formatCode>0%</c:formatCode>
                <c:ptCount val="2"/>
                <c:pt idx="0">
                  <c:v>0.22</c:v>
                </c:pt>
                <c:pt idx="1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D-4039-BEC7-B724CBCA4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Zkušenost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s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kategoriemi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SN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kdykoliv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během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života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(n = 5042)</a:t>
            </a:r>
          </a:p>
        </c:rich>
      </c:tx>
      <c:layout>
        <c:manualLayout>
          <c:xMode val="edge"/>
          <c:yMode val="edge"/>
          <c:x val="0.21361886729045867"/>
          <c:y val="4.0597628193739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ira Sans" panose="020B05030500000200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4117641239341912"/>
          <c:y val="0.17911323771772361"/>
          <c:w val="0.5835508660111548"/>
          <c:h val="0.6460437560882963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Zkušenost s kategoriemi SN kdykoliv během života (n = 5042)</c:v>
                </c:pt>
              </c:strCache>
            </c:strRef>
          </c:tx>
          <c:spPr>
            <a:solidFill>
              <a:srgbClr val="68B1B7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174B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5FC-442A-8511-B42A5FE12D6A}"/>
              </c:ext>
            </c:extLst>
          </c:dPt>
          <c:dLbls>
            <c:dLbl>
              <c:idx val="0"/>
              <c:layout>
                <c:manualLayout>
                  <c:x val="3.4752075410361807E-2"/>
                  <c:y val="-9.156990839764641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en-US" sz="1600" b="0" i="0" u="none" strike="noStrike" kern="1200" baseline="0">
                        <a:solidFill>
                          <a:srgbClr val="00174B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C93A1616-9BE7-4E7A-BFD3-32A5D1D543BA}" type="VALUE">
                      <a:rPr lang="en-US" sz="1600" b="1" i="0" u="none" strike="noStrike" kern="1200" baseline="0">
                        <a:solidFill>
                          <a:srgbClr val="00174B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>
                        <a:defRPr lang="en-US" sz="1600">
                          <a:solidFill>
                            <a:srgbClr val="00174B"/>
                          </a:solidFill>
                          <a:latin typeface="Fira Sans" panose="020B0503050000020004" pitchFamily="34" charset="0"/>
                        </a:defRPr>
                      </a:pPr>
                      <a:t>[HODNOTA]</a:t>
                    </a:fld>
                    <a:endParaRPr lang="cs-C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600" b="0" i="0" u="none" strike="noStrike" kern="1200" baseline="0">
                      <a:solidFill>
                        <a:srgbClr val="00174B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5FC-442A-8511-B42A5FE12D6A}"/>
                </c:ext>
              </c:extLst>
            </c:dLbl>
            <c:dLbl>
              <c:idx val="1"/>
              <c:layout>
                <c:manualLayout>
                  <c:x val="6.055883777616667E-2"/>
                  <c:y val="4.578531946119743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174B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B9931879-61D2-40A7-88F6-4106075C647C}" type="VALUE">
                      <a:rPr lang="en-US" sz="1600" b="1" smtClean="0">
                        <a:solidFill>
                          <a:srgbClr val="00174B"/>
                        </a:solidFill>
                        <a:latin typeface="Fira Sans" panose="020B0503050000020004" pitchFamily="34" charset="0"/>
                      </a:rPr>
                      <a:pPr>
                        <a:defRPr sz="1200">
                          <a:solidFill>
                            <a:srgbClr val="00174B"/>
                          </a:solidFill>
                          <a:latin typeface="Fira Sans" panose="020B0503050000020004" pitchFamily="34" charset="0"/>
                        </a:defRPr>
                      </a:pPr>
                      <a:t>[HODNOTA]</a:t>
                    </a:fld>
                    <a:endParaRPr lang="cs-C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174B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787892670033689E-2"/>
                      <c:h val="0.126412331595424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5FC-442A-8511-B42A5FE12D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List1!$A$2:$A$3</c:f>
              <c:strCache>
                <c:ptCount val="2"/>
                <c:pt idx="0">
                  <c:v>nekontaktní formy SN</c:v>
                </c:pt>
                <c:pt idx="1">
                  <c:v>kontaktní formy SN</c:v>
                </c:pt>
              </c:strCache>
            </c:strRef>
          </c:cat>
          <c:val>
            <c:numRef>
              <c:f>List1!$B$2:$B$3</c:f>
              <c:numCache>
                <c:formatCode>0%</c:formatCode>
                <c:ptCount val="2"/>
                <c:pt idx="0">
                  <c:v>0.48</c:v>
                </c:pt>
                <c:pt idx="1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FC-442A-8511-B42A5FE12D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76315567"/>
        <c:axId val="1379668335"/>
        <c:axId val="0"/>
      </c:bar3DChart>
      <c:catAx>
        <c:axId val="13763155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379668335"/>
        <c:crosses val="autoZero"/>
        <c:auto val="1"/>
        <c:lblAlgn val="ctr"/>
        <c:lblOffset val="100"/>
        <c:noMultiLvlLbl val="0"/>
      </c:catAx>
      <c:valAx>
        <c:axId val="13796683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76315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r>
              <a:rPr lang="en-US" sz="1600" b="0" i="0" u="none" strike="noStrike" kern="1200" spc="0" baseline="0" dirty="0" err="1">
                <a:solidFill>
                  <a:srgbClr val="00174B"/>
                </a:solidFill>
                <a:latin typeface="Fira Sans" panose="020B0503050000020004" pitchFamily="34" charset="0"/>
              </a:rPr>
              <a:t>Zkušenost</a:t>
            </a:r>
            <a:r>
              <a:rPr lang="en-US" sz="1600" b="0" i="0" u="none" strike="noStrike" kern="1200" spc="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 s </a:t>
            </a:r>
            <a:r>
              <a:rPr lang="en-US" sz="1600" b="0" i="0" u="none" strike="noStrike" kern="1200" spc="0" baseline="0" dirty="0" err="1">
                <a:solidFill>
                  <a:srgbClr val="00174B"/>
                </a:solidFill>
                <a:latin typeface="Fira Sans" panose="020B0503050000020004" pitchFamily="34" charset="0"/>
              </a:rPr>
              <a:t>kategoriemi</a:t>
            </a:r>
            <a:r>
              <a:rPr lang="en-US" sz="1600" b="0" i="0" u="none" strike="noStrike" kern="1200" spc="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 SN </a:t>
            </a:r>
            <a:r>
              <a:rPr lang="cs-CZ" sz="1600" b="0" i="0" u="none" strike="noStrike" kern="1200" spc="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do 15 let </a:t>
            </a:r>
            <a:r>
              <a:rPr lang="en-US" sz="1600" b="0" i="0" u="none" strike="noStrike" kern="1200" spc="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(n = 5042)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ira Sans" panose="020B05030500000200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E29F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174B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0417-46B9-8450-DA42C3C27973}"/>
              </c:ext>
            </c:extLst>
          </c:dPt>
          <c:dLbls>
            <c:dLbl>
              <c:idx val="0"/>
              <c:layout>
                <c:manualLayout>
                  <c:x val="2.5036875882292888E-2"/>
                  <c:y val="0"/>
                </c:manualLayout>
              </c:layout>
              <c:tx>
                <c:rich>
                  <a:bodyPr/>
                  <a:lstStyle/>
                  <a:p>
                    <a:fld id="{80D3442B-D11C-452B-8304-D877B95E4CF8}" type="VALUE">
                      <a:rPr lang="en-US" sz="1600" b="1"/>
                      <a:pPr/>
                      <a:t>[HODNOTA]</a:t>
                    </a:fld>
                    <a:endParaRPr lang="cs-C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417-46B9-8450-DA42C3C27973}"/>
                </c:ext>
              </c:extLst>
            </c:dLbl>
            <c:dLbl>
              <c:idx val="1"/>
              <c:layout>
                <c:manualLayout>
                  <c:x val="2.5036875882292888E-2"/>
                  <c:y val="0"/>
                </c:manualLayout>
              </c:layout>
              <c:tx>
                <c:rich>
                  <a:bodyPr/>
                  <a:lstStyle/>
                  <a:p>
                    <a:fld id="{6B7D8A88-B8D2-452A-AB3B-6F8A962B4D0E}" type="VALUE">
                      <a:rPr lang="en-US" sz="1600" b="1"/>
                      <a:pPr/>
                      <a:t>[HODNOTA]</a:t>
                    </a:fld>
                    <a:endParaRPr lang="cs-C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417-46B9-8450-DA42C3C279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List1!$A$2:$A$3</c:f>
              <c:strCache>
                <c:ptCount val="2"/>
                <c:pt idx="0">
                  <c:v>nekontaktní SN</c:v>
                </c:pt>
                <c:pt idx="1">
                  <c:v>kontaktní SN</c:v>
                </c:pt>
              </c:strCache>
            </c:strRef>
          </c:cat>
          <c:val>
            <c:numRef>
              <c:f>List1!$B$2:$B$3</c:f>
              <c:numCache>
                <c:formatCode>0%</c:formatCode>
                <c:ptCount val="2"/>
                <c:pt idx="0">
                  <c:v>0.18</c:v>
                </c:pt>
                <c:pt idx="1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7-46B9-8450-DA42C3C279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14834192"/>
        <c:axId val="1099190319"/>
        <c:axId val="0"/>
      </c:bar3DChart>
      <c:catAx>
        <c:axId val="1514834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099190319"/>
        <c:crosses val="autoZero"/>
        <c:auto val="1"/>
        <c:lblAlgn val="ctr"/>
        <c:lblOffset val="100"/>
        <c:noMultiLvlLbl val="0"/>
      </c:catAx>
      <c:valAx>
        <c:axId val="109919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14834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Dopady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znásilnění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,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ke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kterému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došlo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do 15 let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věku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oběti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/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přeživší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(n = 121)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00174B"/>
              </a:solidFill>
              <a:latin typeface="Fira Sans" panose="020B05030500000200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89936020764092E-2"/>
          <c:y val="0.21362832584419339"/>
          <c:w val="0.9212306543126747"/>
          <c:h val="0.636980390150075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174B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8D1-4769-AFF3-4EEFDF0ACD68}"/>
              </c:ext>
            </c:extLst>
          </c:dPt>
          <c:dPt>
            <c:idx val="1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28D1-4769-AFF3-4EEFDF0ACD68}"/>
              </c:ext>
            </c:extLst>
          </c:dPt>
          <c:dPt>
            <c:idx val="3"/>
            <c:invertIfNegative val="0"/>
            <c:bubble3D val="0"/>
            <c:spPr>
              <a:solidFill>
                <a:srgbClr val="F0D1B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28D1-4769-AFF3-4EEFDF0ACD68}"/>
              </c:ext>
            </c:extLst>
          </c:dPt>
          <c:dPt>
            <c:idx val="4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8D1-4769-AFF3-4EEFDF0ACD68}"/>
              </c:ext>
            </c:extLst>
          </c:dPt>
          <c:dPt>
            <c:idx val="5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28D1-4769-AFF3-4EEFDF0ACD68}"/>
              </c:ext>
            </c:extLst>
          </c:dPt>
          <c:dLbls>
            <c:dLbl>
              <c:idx val="0"/>
              <c:layout>
                <c:manualLayout>
                  <c:x val="1.2785025212044551E-2"/>
                  <c:y val="-5.3442567556590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D1-4769-AFF3-4EEFDF0ACD68}"/>
                </c:ext>
              </c:extLst>
            </c:dLbl>
            <c:dLbl>
              <c:idx val="1"/>
              <c:layout>
                <c:manualLayout>
                  <c:x val="1.438315336355012E-2"/>
                  <c:y val="-3.8684413166590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8D1-4769-AFF3-4EEFDF0ACD68}"/>
                </c:ext>
              </c:extLst>
            </c:dLbl>
            <c:dLbl>
              <c:idx val="2"/>
              <c:layout>
                <c:manualLayout>
                  <c:x val="7.9906407575277855E-3"/>
                  <c:y val="-4.6421295799908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D1-4769-AFF3-4EEFDF0ACD68}"/>
                </c:ext>
              </c:extLst>
            </c:dLbl>
            <c:dLbl>
              <c:idx val="3"/>
              <c:layout>
                <c:manualLayout>
                  <c:x val="1.5981281515055689E-2"/>
                  <c:y val="-4.900025667768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8D1-4769-AFF3-4EEFDF0ACD68}"/>
                </c:ext>
              </c:extLst>
            </c:dLbl>
            <c:dLbl>
              <c:idx val="4"/>
              <c:layout>
                <c:manualLayout>
                  <c:x val="1.4383153363550002E-2"/>
                  <c:y val="-3.6105452288817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D1-4769-AFF3-4EEFDF0ACD68}"/>
                </c:ext>
              </c:extLst>
            </c:dLbl>
            <c:dLbl>
              <c:idx val="5"/>
              <c:layout>
                <c:manualLayout>
                  <c:x val="1.917753781806671E-2"/>
                  <c:y val="-3.094753053327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8D1-4769-AFF3-4EEFDF0ACD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další psychické a související následky</c:v>
                </c:pt>
                <c:pt idx="1">
                  <c:v>chronická onemocnění</c:v>
                </c:pt>
                <c:pt idx="2">
                  <c:v>sociální a jiné následky</c:v>
                </c:pt>
                <c:pt idx="3">
                  <c:v>následky na reprodukční zdraví</c:v>
                </c:pt>
                <c:pt idx="4">
                  <c:v>na životě ohrožující dopady</c:v>
                </c:pt>
                <c:pt idx="5">
                  <c:v>fyzická zranění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0.78</c:v>
                </c:pt>
                <c:pt idx="1">
                  <c:v>0.62</c:v>
                </c:pt>
                <c:pt idx="2">
                  <c:v>0.57999999999999996</c:v>
                </c:pt>
                <c:pt idx="3">
                  <c:v>0.33</c:v>
                </c:pt>
                <c:pt idx="4">
                  <c:v>0.28000000000000003</c:v>
                </c:pt>
                <c:pt idx="5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D1-4769-AFF3-4EEFDF0AC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3789216"/>
        <c:axId val="1379665855"/>
        <c:axId val="0"/>
      </c:bar3DChart>
      <c:catAx>
        <c:axId val="155378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379665855"/>
        <c:crosses val="autoZero"/>
        <c:auto val="1"/>
        <c:lblAlgn val="r"/>
        <c:lblOffset val="100"/>
        <c:noMultiLvlLbl val="0"/>
      </c:catAx>
      <c:valAx>
        <c:axId val="137966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5378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Dopady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znásilnění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zažitého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kdykoliv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v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průběhu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</a:t>
            </a:r>
            <a:r>
              <a:rPr lang="en-US" sz="1600" dirty="0" err="1">
                <a:solidFill>
                  <a:srgbClr val="00174B"/>
                </a:solidFill>
                <a:latin typeface="Fira Sans" panose="020B0503050000020004" pitchFamily="34" charset="0"/>
              </a:rPr>
              <a:t>života</a:t>
            </a:r>
            <a:r>
              <a:rPr lang="en-US" sz="1600" dirty="0">
                <a:solidFill>
                  <a:srgbClr val="00174B"/>
                </a:solidFill>
                <a:latin typeface="Fira Sans" panose="020B0503050000020004" pitchFamily="34" charset="0"/>
              </a:rPr>
              <a:t> (n = 1048)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174B"/>
              </a:solidFill>
              <a:latin typeface="Fira Sans" panose="020B05030500000200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513978293306647E-2"/>
          <c:y val="0.16063729132546417"/>
          <c:w val="0.92081351712569426"/>
          <c:h val="0.657986731560494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174B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0D1B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5162-4154-BC15-67EC5828A9B5}"/>
              </c:ext>
            </c:extLst>
          </c:dPt>
          <c:dPt>
            <c:idx val="2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5162-4154-BC15-67EC5828A9B5}"/>
              </c:ext>
            </c:extLst>
          </c:dPt>
          <c:dPt>
            <c:idx val="3"/>
            <c:invertIfNegative val="0"/>
            <c:bubble3D val="0"/>
            <c:spPr>
              <a:solidFill>
                <a:srgbClr val="E29C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5162-4154-BC15-67EC5828A9B5}"/>
              </c:ext>
            </c:extLst>
          </c:dPt>
          <c:dPt>
            <c:idx val="5"/>
            <c:invertIfNegative val="0"/>
            <c:bubble3D val="0"/>
            <c:spPr>
              <a:solidFill>
                <a:srgbClr val="F0D1B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5162-4154-BC15-67EC5828A9B5}"/>
              </c:ext>
            </c:extLst>
          </c:dPt>
          <c:dLbls>
            <c:dLbl>
              <c:idx val="0"/>
              <c:layout>
                <c:manualLayout>
                  <c:x val="8.0329566277268574E-3"/>
                  <c:y val="-4.7333720119812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162-4154-BC15-67EC5828A9B5}"/>
                </c:ext>
              </c:extLst>
            </c:dLbl>
            <c:dLbl>
              <c:idx val="1"/>
              <c:layout>
                <c:manualLayout>
                  <c:x val="8.0329566277268574E-3"/>
                  <c:y val="-4.9963371237580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162-4154-BC15-67EC5828A9B5}"/>
                </c:ext>
              </c:extLst>
            </c:dLbl>
            <c:dLbl>
              <c:idx val="2"/>
              <c:layout>
                <c:manualLayout>
                  <c:x val="9.6395479532722875E-3"/>
                  <c:y val="-3.6815115648743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162-4154-BC15-67EC5828A9B5}"/>
                </c:ext>
              </c:extLst>
            </c:dLbl>
            <c:dLbl>
              <c:idx val="3"/>
              <c:layout>
                <c:manualLayout>
                  <c:x val="1.1246139278817482E-2"/>
                  <c:y val="-5.7852324590882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162-4154-BC15-67EC5828A9B5}"/>
                </c:ext>
              </c:extLst>
            </c:dLbl>
            <c:dLbl>
              <c:idx val="4"/>
              <c:layout>
                <c:manualLayout>
                  <c:x val="1.2852730604362853E-2"/>
                  <c:y val="-3.6815115648743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162-4154-BC15-67EC5828A9B5}"/>
                </c:ext>
              </c:extLst>
            </c:dLbl>
            <c:dLbl>
              <c:idx val="5"/>
              <c:layout>
                <c:manualLayout>
                  <c:x val="1.7672504580998966E-2"/>
                  <c:y val="-3.6815115648743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162-4154-BC15-67EC5828A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psychické a související následky</c:v>
                </c:pt>
                <c:pt idx="1">
                  <c:v>sociální následky</c:v>
                </c:pt>
                <c:pt idx="2">
                  <c:v>chronická onemocnění</c:v>
                </c:pt>
                <c:pt idx="3">
                  <c:v>následky na reprodukční zdraví</c:v>
                </c:pt>
                <c:pt idx="4">
                  <c:v>na životě ohrožující následky</c:v>
                </c:pt>
                <c:pt idx="5">
                  <c:v>fyzická zranění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0.62</c:v>
                </c:pt>
                <c:pt idx="1">
                  <c:v>0.44</c:v>
                </c:pt>
                <c:pt idx="2">
                  <c:v>0.39</c:v>
                </c:pt>
                <c:pt idx="3">
                  <c:v>0.2</c:v>
                </c:pt>
                <c:pt idx="4">
                  <c:v>0.12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62-4154-BC15-67EC5828A9B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75705023"/>
        <c:axId val="1543294176"/>
        <c:axId val="0"/>
      </c:bar3DChart>
      <c:catAx>
        <c:axId val="1375705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543294176"/>
        <c:crosses val="autoZero"/>
        <c:auto val="1"/>
        <c:lblAlgn val="ctr"/>
        <c:lblOffset val="100"/>
        <c:noMultiLvlLbl val="0"/>
      </c:catAx>
      <c:valAx>
        <c:axId val="154329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75705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600" dirty="0">
                <a:solidFill>
                  <a:srgbClr val="00174B"/>
                </a:solidFill>
                <a:latin typeface="Fira Sans" panose="020B0503050000020004" pitchFamily="34" charset="0"/>
              </a:rPr>
              <a:t>Kdo byl</a:t>
            </a:r>
            <a:r>
              <a:rPr lang="cs-CZ" sz="1600" baseline="0" dirty="0">
                <a:solidFill>
                  <a:srgbClr val="00174B"/>
                </a:solidFill>
                <a:latin typeface="Fira Sans" panose="020B0503050000020004" pitchFamily="34" charset="0"/>
              </a:rPr>
              <a:t> pachatelem u znásilnění, které respondentky označily za nejhorší prožité SN a znaly původce (n = 633)</a:t>
            </a:r>
            <a:endParaRPr lang="cs-CZ" sz="1600" dirty="0">
              <a:solidFill>
                <a:srgbClr val="00174B"/>
              </a:solidFill>
              <a:latin typeface="Fira Sans" panose="020B05030500000200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4376022547881374"/>
          <c:y val="0.17532342462278086"/>
          <c:w val="0.62428476750960926"/>
          <c:h val="0.746259839346184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E29F00">
                <a:alpha val="95000"/>
              </a:srgbClr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00174B">
                  <a:alpha val="95000"/>
                </a:srgb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7AFE-445B-91F8-F1E4DD3B999C}"/>
              </c:ext>
            </c:extLst>
          </c:dPt>
          <c:dPt>
            <c:idx val="2"/>
            <c:invertIfNegative val="0"/>
            <c:bubble3D val="0"/>
            <c:spPr>
              <a:solidFill>
                <a:srgbClr val="68B1B7">
                  <a:alpha val="94902"/>
                </a:srgb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AFE-445B-91F8-F1E4DD3B999C}"/>
              </c:ext>
            </c:extLst>
          </c:dPt>
          <c:dPt>
            <c:idx val="3"/>
            <c:invertIfNegative val="0"/>
            <c:bubble3D val="0"/>
            <c:spPr>
              <a:solidFill>
                <a:srgbClr val="F0D1B5">
                  <a:alpha val="94902"/>
                </a:srgb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AFE-445B-91F8-F1E4DD3B999C}"/>
              </c:ext>
            </c:extLst>
          </c:dPt>
          <c:dLbls>
            <c:dLbl>
              <c:idx val="0"/>
              <c:layout>
                <c:manualLayout>
                  <c:x val="2.53078692328447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AFE-445B-91F8-F1E4DD3B999C}"/>
                </c:ext>
              </c:extLst>
            </c:dLbl>
            <c:dLbl>
              <c:idx val="1"/>
              <c:layout>
                <c:manualLayout>
                  <c:x val="2.36206779506551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AFE-445B-91F8-F1E4DD3B999C}"/>
                </c:ext>
              </c:extLst>
            </c:dLbl>
            <c:dLbl>
              <c:idx val="2"/>
              <c:layout>
                <c:manualLayout>
                  <c:x val="1.51847215397067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AFE-445B-91F8-F1E4DD3B999C}"/>
                </c:ext>
              </c:extLst>
            </c:dLbl>
            <c:dLbl>
              <c:idx val="3"/>
              <c:layout>
                <c:manualLayout>
                  <c:x val="2.1933486668465452E-2"/>
                  <c:y val="-5.72910048360899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AFE-445B-91F8-F1E4DD3B999C}"/>
                </c:ext>
              </c:extLst>
            </c:dLbl>
            <c:dLbl>
              <c:idx val="4"/>
              <c:layout>
                <c:manualLayout>
                  <c:x val="2.69950605150344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FE-445B-91F8-F1E4DD3B99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někdo jiný</c:v>
                </c:pt>
                <c:pt idx="1">
                  <c:v>člen rodiny</c:v>
                </c:pt>
                <c:pt idx="2">
                  <c:v>nová/náhodná známost</c:v>
                </c:pt>
                <c:pt idx="3">
                  <c:v>osoba mimo rodinu (ale oběť ji zná)</c:v>
                </c:pt>
                <c:pt idx="4">
                  <c:v>partner/manžel (i bývalý)</c:v>
                </c:pt>
              </c:strCache>
            </c:strRef>
          </c:cat>
          <c:val>
            <c:numRef>
              <c:f>List1!$B$2:$B$6</c:f>
              <c:numCache>
                <c:formatCode>0%</c:formatCode>
                <c:ptCount val="5"/>
                <c:pt idx="0">
                  <c:v>0.04</c:v>
                </c:pt>
                <c:pt idx="1">
                  <c:v>7.0000000000000007E-2</c:v>
                </c:pt>
                <c:pt idx="2">
                  <c:v>0.12</c:v>
                </c:pt>
                <c:pt idx="3">
                  <c:v>0.37</c:v>
                </c:pt>
                <c:pt idx="4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FE-445B-91F8-F1E4DD3B9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95789183"/>
        <c:axId val="1647624367"/>
        <c:axId val="0"/>
      </c:bar3DChart>
      <c:catAx>
        <c:axId val="1095789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647624367"/>
        <c:crosses val="autoZero"/>
        <c:auto val="1"/>
        <c:lblAlgn val="ctr"/>
        <c:lblOffset val="100"/>
        <c:noMultiLvlLbl val="0"/>
      </c:catAx>
      <c:valAx>
        <c:axId val="16476243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95789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r>
              <a:rPr lang="cs-CZ" sz="1600" dirty="0">
                <a:solidFill>
                  <a:srgbClr val="00174B"/>
                </a:solidFill>
                <a:latin typeface="Fira Sans" panose="020B0503050000020004" pitchFamily="34" charset="0"/>
              </a:rPr>
              <a:t>Jak ženy, které znásilnění označily za nejhorší prožité SN, jej řešily (n=702)</a:t>
            </a:r>
          </a:p>
        </c:rich>
      </c:tx>
      <c:layout>
        <c:manualLayout>
          <c:xMode val="edge"/>
          <c:yMode val="edge"/>
          <c:x val="0.17210642072518714"/>
          <c:y val="4.75781503900378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174B"/>
              </a:solidFill>
              <a:latin typeface="Fira Sans" panose="020B05030500000200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9087197433654128E-2"/>
          <c:y val="0.15242952954762357"/>
          <c:w val="0.94091280256634591"/>
          <c:h val="0.500878603600017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Jak ženy, které znásilnění označily za nejhorší prožité SN, jej řešily (n=702)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174B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17B-4ACC-B58E-3B16BDD11533}"/>
              </c:ext>
            </c:extLst>
          </c:dPt>
          <c:dPt>
            <c:idx val="2"/>
            <c:invertIfNegative val="0"/>
            <c:bubble3D val="0"/>
            <c:spPr>
              <a:solidFill>
                <a:srgbClr val="F0D1B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17B-4ACC-B58E-3B16BDD11533}"/>
              </c:ext>
            </c:extLst>
          </c:dPt>
          <c:dPt>
            <c:idx val="3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A17B-4ACC-B58E-3B16BDD11533}"/>
              </c:ext>
            </c:extLst>
          </c:dPt>
          <c:dPt>
            <c:idx val="4"/>
            <c:invertIfNegative val="0"/>
            <c:bubble3D val="0"/>
            <c:spPr>
              <a:solidFill>
                <a:srgbClr val="00174B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A17B-4ACC-B58E-3B16BDD11533}"/>
              </c:ext>
            </c:extLst>
          </c:dPt>
          <c:dLbls>
            <c:dLbl>
              <c:idx val="0"/>
              <c:layout>
                <c:manualLayout>
                  <c:x val="1.0802469135802469E-2"/>
                  <c:y val="-3.0866359269839393E-2"/>
                </c:manualLayout>
              </c:layout>
              <c:tx>
                <c:rich>
                  <a:bodyPr/>
                  <a:lstStyle/>
                  <a:p>
                    <a:fld id="{B9E42142-1D0D-4F4C-B749-065B27D66F23}" type="VALUE">
                      <a:rPr lang="en-US" sz="1600"/>
                      <a:pPr/>
                      <a:t>[HODNOTA]</a:t>
                    </a:fld>
                    <a:endParaRPr lang="cs-C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17B-4ACC-B58E-3B16BDD11533}"/>
                </c:ext>
              </c:extLst>
            </c:dLbl>
            <c:dLbl>
              <c:idx val="1"/>
              <c:layout>
                <c:manualLayout>
                  <c:x val="6.1728395061727828E-3"/>
                  <c:y val="-4.7702555235206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7B-4ACC-B58E-3B16BDD11533}"/>
                </c:ext>
              </c:extLst>
            </c:dLbl>
            <c:dLbl>
              <c:idx val="2"/>
              <c:layout>
                <c:manualLayout>
                  <c:x val="9.259259259259146E-3"/>
                  <c:y val="-4.2090489913417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7B-4ACC-B58E-3B16BDD11533}"/>
                </c:ext>
              </c:extLst>
            </c:dLbl>
            <c:dLbl>
              <c:idx val="3"/>
              <c:layout>
                <c:manualLayout>
                  <c:x val="1.2345679012345678E-2"/>
                  <c:y val="-3.6478424591628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7B-4ACC-B58E-3B16BDD11533}"/>
                </c:ext>
              </c:extLst>
            </c:dLbl>
            <c:dLbl>
              <c:idx val="4"/>
              <c:layout>
                <c:manualLayout>
                  <c:x val="1.0802469135802469E-2"/>
                  <c:y val="-4.4896522574311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7B-4ACC-B58E-3B16BDD115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600" b="1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nijak</c:v>
                </c:pt>
                <c:pt idx="1">
                  <c:v>svěřila se blízkým</c:v>
                </c:pt>
                <c:pt idx="2">
                  <c:v>policie</c:v>
                </c:pt>
                <c:pt idx="3">
                  <c:v>poradna, psychoterapie, právní konzultace</c:v>
                </c:pt>
              </c:strCache>
            </c:strRef>
          </c:cat>
          <c:val>
            <c:numRef>
              <c:f>List1!$B$2:$B$5</c:f>
              <c:numCache>
                <c:formatCode>0%</c:formatCode>
                <c:ptCount val="4"/>
                <c:pt idx="0">
                  <c:v>0.51</c:v>
                </c:pt>
                <c:pt idx="1">
                  <c:v>0.3</c:v>
                </c:pt>
                <c:pt idx="2">
                  <c:v>0.06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B-4ACC-B58E-3B16BDD115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80299903"/>
        <c:axId val="1097075519"/>
        <c:axId val="0"/>
      </c:bar3DChart>
      <c:catAx>
        <c:axId val="1380299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097075519"/>
        <c:crosses val="autoZero"/>
        <c:auto val="1"/>
        <c:lblAlgn val="ctr"/>
        <c:lblOffset val="100"/>
        <c:tickLblSkip val="1"/>
        <c:noMultiLvlLbl val="0"/>
      </c:catAx>
      <c:valAx>
        <c:axId val="1097075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8029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89936020764092E-2"/>
          <c:y val="0.21362832584419339"/>
          <c:w val="0.9212306543126747"/>
          <c:h val="0.636980390150075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174B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F75-4812-892D-DA747892E16C}"/>
              </c:ext>
            </c:extLst>
          </c:dPt>
          <c:dPt>
            <c:idx val="1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F75-4812-892D-DA747892E16C}"/>
              </c:ext>
            </c:extLst>
          </c:dPt>
          <c:dPt>
            <c:idx val="3"/>
            <c:invertIfNegative val="0"/>
            <c:bubble3D val="0"/>
            <c:spPr>
              <a:solidFill>
                <a:srgbClr val="F0D1B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F75-4812-892D-DA747892E16C}"/>
              </c:ext>
            </c:extLst>
          </c:dPt>
          <c:dPt>
            <c:idx val="4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4F75-4812-892D-DA747892E16C}"/>
              </c:ext>
            </c:extLst>
          </c:dPt>
          <c:dPt>
            <c:idx val="5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4F75-4812-892D-DA747892E16C}"/>
              </c:ext>
            </c:extLst>
          </c:dPt>
          <c:dLbls>
            <c:dLbl>
              <c:idx val="0"/>
              <c:layout>
                <c:manualLayout>
                  <c:x val="1.2785025212044551E-2"/>
                  <c:y val="-5.3442567556590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75-4812-892D-DA747892E16C}"/>
                </c:ext>
              </c:extLst>
            </c:dLbl>
            <c:dLbl>
              <c:idx val="1"/>
              <c:layout>
                <c:manualLayout>
                  <c:x val="1.438315336355012E-2"/>
                  <c:y val="-3.8684413166590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75-4812-892D-DA747892E16C}"/>
                </c:ext>
              </c:extLst>
            </c:dLbl>
            <c:dLbl>
              <c:idx val="2"/>
              <c:layout>
                <c:manualLayout>
                  <c:x val="7.9906407575277855E-3"/>
                  <c:y val="-4.6421295799908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F75-4812-892D-DA747892E16C}"/>
                </c:ext>
              </c:extLst>
            </c:dLbl>
            <c:dLbl>
              <c:idx val="3"/>
              <c:layout>
                <c:manualLayout>
                  <c:x val="1.5981281515055689E-2"/>
                  <c:y val="-4.900025667768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75-4812-892D-DA747892E16C}"/>
                </c:ext>
              </c:extLst>
            </c:dLbl>
            <c:dLbl>
              <c:idx val="4"/>
              <c:layout>
                <c:manualLayout>
                  <c:x val="1.4383153363550002E-2"/>
                  <c:y val="-3.6105452288817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75-4812-892D-DA747892E16C}"/>
                </c:ext>
              </c:extLst>
            </c:dLbl>
            <c:dLbl>
              <c:idx val="5"/>
              <c:layout>
                <c:manualLayout>
                  <c:x val="1.917753781806671E-2"/>
                  <c:y val="-3.094753053327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F75-4812-892D-DA747892E1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další psychické a související následky</c:v>
                </c:pt>
                <c:pt idx="1">
                  <c:v>chronická onemocnění</c:v>
                </c:pt>
                <c:pt idx="2">
                  <c:v>sociální a jiné následky</c:v>
                </c:pt>
                <c:pt idx="3">
                  <c:v>následky na reprodukční zdraví</c:v>
                </c:pt>
                <c:pt idx="4">
                  <c:v>na životě ohrožující dopady</c:v>
                </c:pt>
                <c:pt idx="5">
                  <c:v>fyzická zranění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0.65</c:v>
                </c:pt>
                <c:pt idx="1">
                  <c:v>0.38</c:v>
                </c:pt>
                <c:pt idx="2">
                  <c:v>0.39</c:v>
                </c:pt>
                <c:pt idx="3">
                  <c:v>0.14000000000000001</c:v>
                </c:pt>
                <c:pt idx="4">
                  <c:v>0.12</c:v>
                </c:pt>
                <c:pt idx="5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F75-4812-892D-DA747892E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3789216"/>
        <c:axId val="1379665855"/>
        <c:axId val="0"/>
      </c:bar3DChart>
      <c:catAx>
        <c:axId val="155378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379665855"/>
        <c:crosses val="autoZero"/>
        <c:auto val="1"/>
        <c:lblAlgn val="r"/>
        <c:lblOffset val="100"/>
        <c:noMultiLvlLbl val="0"/>
      </c:catAx>
      <c:valAx>
        <c:axId val="137966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5378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89936020764092E-2"/>
          <c:y val="0.21362832584419339"/>
          <c:w val="0.9212306543126747"/>
          <c:h val="0.636980390150075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174B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DCE-43AB-B466-91BA47632277}"/>
              </c:ext>
            </c:extLst>
          </c:dPt>
          <c:dPt>
            <c:idx val="1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DCE-43AB-B466-91BA47632277}"/>
              </c:ext>
            </c:extLst>
          </c:dPt>
          <c:dPt>
            <c:idx val="3"/>
            <c:invertIfNegative val="0"/>
            <c:bubble3D val="0"/>
            <c:spPr>
              <a:solidFill>
                <a:srgbClr val="F0D1B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DCE-43AB-B466-91BA47632277}"/>
              </c:ext>
            </c:extLst>
          </c:dPt>
          <c:dPt>
            <c:idx val="4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7DCE-43AB-B466-91BA47632277}"/>
              </c:ext>
            </c:extLst>
          </c:dPt>
          <c:dPt>
            <c:idx val="5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DCE-43AB-B466-91BA47632277}"/>
              </c:ext>
            </c:extLst>
          </c:dPt>
          <c:dLbls>
            <c:dLbl>
              <c:idx val="0"/>
              <c:layout>
                <c:manualLayout>
                  <c:x val="1.2785025212044551E-2"/>
                  <c:y val="-5.3442567556590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CE-43AB-B466-91BA47632277}"/>
                </c:ext>
              </c:extLst>
            </c:dLbl>
            <c:dLbl>
              <c:idx val="1"/>
              <c:layout>
                <c:manualLayout>
                  <c:x val="1.438315336355012E-2"/>
                  <c:y val="-3.8684413166590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CE-43AB-B466-91BA47632277}"/>
                </c:ext>
              </c:extLst>
            </c:dLbl>
            <c:dLbl>
              <c:idx val="2"/>
              <c:layout>
                <c:manualLayout>
                  <c:x val="7.9906407575277855E-3"/>
                  <c:y val="-4.6421295799908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DCE-43AB-B466-91BA47632277}"/>
                </c:ext>
              </c:extLst>
            </c:dLbl>
            <c:dLbl>
              <c:idx val="3"/>
              <c:layout>
                <c:manualLayout>
                  <c:x val="1.5981281515055689E-2"/>
                  <c:y val="-4.900025667768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CE-43AB-B466-91BA47632277}"/>
                </c:ext>
              </c:extLst>
            </c:dLbl>
            <c:dLbl>
              <c:idx val="4"/>
              <c:layout>
                <c:manualLayout>
                  <c:x val="1.4383153363550002E-2"/>
                  <c:y val="-3.6105452288817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CE-43AB-B466-91BA47632277}"/>
                </c:ext>
              </c:extLst>
            </c:dLbl>
            <c:dLbl>
              <c:idx val="5"/>
              <c:layout>
                <c:manualLayout>
                  <c:x val="1.917753781806671E-2"/>
                  <c:y val="-3.094753053327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DCE-43AB-B466-91BA476322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další psychické a související následky</c:v>
                </c:pt>
                <c:pt idx="1">
                  <c:v>chronická onemocnění</c:v>
                </c:pt>
                <c:pt idx="2">
                  <c:v>sociální a jiné následky</c:v>
                </c:pt>
                <c:pt idx="3">
                  <c:v>následky na reprodukční zdraví</c:v>
                </c:pt>
                <c:pt idx="4">
                  <c:v>na životě ohrožující dopady</c:v>
                </c:pt>
                <c:pt idx="5">
                  <c:v>fyzická zranění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0.52</c:v>
                </c:pt>
                <c:pt idx="1">
                  <c:v>0.28999999999999998</c:v>
                </c:pt>
                <c:pt idx="2">
                  <c:v>0.27</c:v>
                </c:pt>
                <c:pt idx="3">
                  <c:v>0.09</c:v>
                </c:pt>
                <c:pt idx="4">
                  <c:v>0.09</c:v>
                </c:pt>
                <c:pt idx="5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DCE-43AB-B466-91BA47632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3789216"/>
        <c:axId val="1379665855"/>
        <c:axId val="0"/>
      </c:bar3DChart>
      <c:catAx>
        <c:axId val="155378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379665855"/>
        <c:crosses val="autoZero"/>
        <c:auto val="1"/>
        <c:lblAlgn val="r"/>
        <c:lblOffset val="100"/>
        <c:noMultiLvlLbl val="0"/>
      </c:catAx>
      <c:valAx>
        <c:axId val="137966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5378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89936020764092E-2"/>
          <c:y val="0.21362832584419339"/>
          <c:w val="0.9212306543126747"/>
          <c:h val="0.636980390150075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174B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7C3-41AC-A0AD-57AA2965D394}"/>
              </c:ext>
            </c:extLst>
          </c:dPt>
          <c:dPt>
            <c:idx val="1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7C3-41AC-A0AD-57AA2965D394}"/>
              </c:ext>
            </c:extLst>
          </c:dPt>
          <c:dPt>
            <c:idx val="3"/>
            <c:invertIfNegative val="0"/>
            <c:bubble3D val="0"/>
            <c:spPr>
              <a:solidFill>
                <a:srgbClr val="F0D1B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E7C3-41AC-A0AD-57AA2965D394}"/>
              </c:ext>
            </c:extLst>
          </c:dPt>
          <c:dPt>
            <c:idx val="4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7C3-41AC-A0AD-57AA2965D394}"/>
              </c:ext>
            </c:extLst>
          </c:dPt>
          <c:dPt>
            <c:idx val="5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E7C3-41AC-A0AD-57AA2965D394}"/>
              </c:ext>
            </c:extLst>
          </c:dPt>
          <c:dLbls>
            <c:dLbl>
              <c:idx val="0"/>
              <c:layout>
                <c:manualLayout>
                  <c:x val="1.2785025212044551E-2"/>
                  <c:y val="-5.3442567556590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C3-41AC-A0AD-57AA2965D394}"/>
                </c:ext>
              </c:extLst>
            </c:dLbl>
            <c:dLbl>
              <c:idx val="1"/>
              <c:layout>
                <c:manualLayout>
                  <c:x val="1.438315336355012E-2"/>
                  <c:y val="-3.8684413166590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C3-41AC-A0AD-57AA2965D394}"/>
                </c:ext>
              </c:extLst>
            </c:dLbl>
            <c:dLbl>
              <c:idx val="2"/>
              <c:layout>
                <c:manualLayout>
                  <c:x val="7.9906407575277855E-3"/>
                  <c:y val="-4.6421295799908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7C3-41AC-A0AD-57AA2965D394}"/>
                </c:ext>
              </c:extLst>
            </c:dLbl>
            <c:dLbl>
              <c:idx val="3"/>
              <c:layout>
                <c:manualLayout>
                  <c:x val="1.5981281515055689E-2"/>
                  <c:y val="-4.900025667768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C3-41AC-A0AD-57AA2965D394}"/>
                </c:ext>
              </c:extLst>
            </c:dLbl>
            <c:dLbl>
              <c:idx val="4"/>
              <c:layout>
                <c:manualLayout>
                  <c:x val="1.4383153363550002E-2"/>
                  <c:y val="-3.6105452288817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C3-41AC-A0AD-57AA2965D394}"/>
                </c:ext>
              </c:extLst>
            </c:dLbl>
            <c:dLbl>
              <c:idx val="5"/>
              <c:layout>
                <c:manualLayout>
                  <c:x val="1.917753781806671E-2"/>
                  <c:y val="-3.094753053327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7C3-41AC-A0AD-57AA2965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další psychické a související následky</c:v>
                </c:pt>
                <c:pt idx="1">
                  <c:v>chronická onemocnění</c:v>
                </c:pt>
                <c:pt idx="2">
                  <c:v>sociální a jiné následky</c:v>
                </c:pt>
                <c:pt idx="3">
                  <c:v>následky na reprodukční zdraví</c:v>
                </c:pt>
                <c:pt idx="4">
                  <c:v>na životě ohrožující dopady</c:v>
                </c:pt>
                <c:pt idx="5">
                  <c:v>fyzická zranění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0.52</c:v>
                </c:pt>
                <c:pt idx="1">
                  <c:v>0.28000000000000003</c:v>
                </c:pt>
                <c:pt idx="2">
                  <c:v>0.31</c:v>
                </c:pt>
                <c:pt idx="3">
                  <c:v>0.12</c:v>
                </c:pt>
                <c:pt idx="4">
                  <c:v>7.0000000000000007E-2</c:v>
                </c:pt>
                <c:pt idx="5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7C3-41AC-A0AD-57AA2965D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3789216"/>
        <c:axId val="1379665855"/>
        <c:axId val="0"/>
      </c:bar3DChart>
      <c:catAx>
        <c:axId val="155378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379665855"/>
        <c:crosses val="autoZero"/>
        <c:auto val="1"/>
        <c:lblAlgn val="r"/>
        <c:lblOffset val="100"/>
        <c:noMultiLvlLbl val="0"/>
      </c:catAx>
      <c:valAx>
        <c:axId val="137966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5378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89936020764092E-2"/>
          <c:y val="0.21362832584419339"/>
          <c:w val="0.9212306543126747"/>
          <c:h val="0.636980390150075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174B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DCA-4543-9867-3DD7BE22C841}"/>
              </c:ext>
            </c:extLst>
          </c:dPt>
          <c:dPt>
            <c:idx val="1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DCA-4543-9867-3DD7BE22C841}"/>
              </c:ext>
            </c:extLst>
          </c:dPt>
          <c:dPt>
            <c:idx val="3"/>
            <c:invertIfNegative val="0"/>
            <c:bubble3D val="0"/>
            <c:spPr>
              <a:solidFill>
                <a:srgbClr val="F0D1B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DCA-4543-9867-3DD7BE22C841}"/>
              </c:ext>
            </c:extLst>
          </c:dPt>
          <c:dPt>
            <c:idx val="4"/>
            <c:invertIfNegative val="0"/>
            <c:bubble3D val="0"/>
            <c:spPr>
              <a:solidFill>
                <a:srgbClr val="E29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4DCA-4543-9867-3DD7BE22C841}"/>
              </c:ext>
            </c:extLst>
          </c:dPt>
          <c:dPt>
            <c:idx val="5"/>
            <c:invertIfNegative val="0"/>
            <c:bubble3D val="0"/>
            <c:spPr>
              <a:solidFill>
                <a:srgbClr val="68B1B7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4DCA-4543-9867-3DD7BE22C841}"/>
              </c:ext>
            </c:extLst>
          </c:dPt>
          <c:dLbls>
            <c:dLbl>
              <c:idx val="0"/>
              <c:layout>
                <c:manualLayout>
                  <c:x val="1.2785025212044551E-2"/>
                  <c:y val="-5.3442567556590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CA-4543-9867-3DD7BE22C841}"/>
                </c:ext>
              </c:extLst>
            </c:dLbl>
            <c:dLbl>
              <c:idx val="1"/>
              <c:layout>
                <c:manualLayout>
                  <c:x val="1.438315336355012E-2"/>
                  <c:y val="-3.8684413166590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CA-4543-9867-3DD7BE22C841}"/>
                </c:ext>
              </c:extLst>
            </c:dLbl>
            <c:dLbl>
              <c:idx val="2"/>
              <c:layout>
                <c:manualLayout>
                  <c:x val="7.9906407575277855E-3"/>
                  <c:y val="-4.6421295799908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DCA-4543-9867-3DD7BE22C841}"/>
                </c:ext>
              </c:extLst>
            </c:dLbl>
            <c:dLbl>
              <c:idx val="3"/>
              <c:layout>
                <c:manualLayout>
                  <c:x val="1.5981281515055689E-2"/>
                  <c:y val="-4.900025667768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CA-4543-9867-3DD7BE22C841}"/>
                </c:ext>
              </c:extLst>
            </c:dLbl>
            <c:dLbl>
              <c:idx val="4"/>
              <c:layout>
                <c:manualLayout>
                  <c:x val="1.4383153363550002E-2"/>
                  <c:y val="-3.6105452288817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CA-4543-9867-3DD7BE22C841}"/>
                </c:ext>
              </c:extLst>
            </c:dLbl>
            <c:dLbl>
              <c:idx val="5"/>
              <c:layout>
                <c:manualLayout>
                  <c:x val="1.917753781806671E-2"/>
                  <c:y val="-3.094753053327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DCA-4543-9867-3DD7BE22C8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174B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další psychické a související následky</c:v>
                </c:pt>
                <c:pt idx="1">
                  <c:v>chronická onemocnění</c:v>
                </c:pt>
                <c:pt idx="2">
                  <c:v>sociální a jiné následky</c:v>
                </c:pt>
                <c:pt idx="3">
                  <c:v>následky na reprodukční zdraví</c:v>
                </c:pt>
                <c:pt idx="4">
                  <c:v>na životě ohrožující dopady</c:v>
                </c:pt>
                <c:pt idx="5">
                  <c:v>fyzická zranění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0.44</c:v>
                </c:pt>
                <c:pt idx="1">
                  <c:v>0.24</c:v>
                </c:pt>
                <c:pt idx="2">
                  <c:v>0.22</c:v>
                </c:pt>
                <c:pt idx="3">
                  <c:v>0.08</c:v>
                </c:pt>
                <c:pt idx="4">
                  <c:v>0.06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DCA-4543-9867-3DD7BE22C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3789216"/>
        <c:axId val="1379665855"/>
        <c:axId val="0"/>
      </c:bar3DChart>
      <c:catAx>
        <c:axId val="155378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174B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cs-CZ"/>
          </a:p>
        </c:txPr>
        <c:crossAx val="1379665855"/>
        <c:crosses val="autoZero"/>
        <c:auto val="1"/>
        <c:lblAlgn val="r"/>
        <c:lblOffset val="100"/>
        <c:noMultiLvlLbl val="0"/>
      </c:catAx>
      <c:valAx>
        <c:axId val="137966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5378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cs-CZ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5434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4" name="Google Shape;1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b258b4f9c_4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g2bb258b4f9c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8041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2" name="Google Shape;30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>
          <a:extLst>
            <a:ext uri="{FF2B5EF4-FFF2-40B4-BE49-F238E27FC236}">
              <a16:creationId xmlns:a16="http://schemas.microsoft.com/office/drawing/2014/main" id="{9CD755C3-EEF6-8485-6F2D-BEDBE75AD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:notes">
            <a:extLst>
              <a:ext uri="{FF2B5EF4-FFF2-40B4-BE49-F238E27FC236}">
                <a16:creationId xmlns:a16="http://schemas.microsoft.com/office/drawing/2014/main" id="{BB99F3B8-03C9-7E38-0844-097EEAE886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2" name="Google Shape;302;p44:notes">
            <a:extLst>
              <a:ext uri="{FF2B5EF4-FFF2-40B4-BE49-F238E27FC236}">
                <a16:creationId xmlns:a16="http://schemas.microsoft.com/office/drawing/2014/main" id="{AF03B267-9F17-CF84-D6FB-B12703C87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878605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>
          <a:extLst>
            <a:ext uri="{FF2B5EF4-FFF2-40B4-BE49-F238E27FC236}">
              <a16:creationId xmlns:a16="http://schemas.microsoft.com/office/drawing/2014/main" id="{739A1836-BB43-8D39-B46D-22CD50647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:notes">
            <a:extLst>
              <a:ext uri="{FF2B5EF4-FFF2-40B4-BE49-F238E27FC236}">
                <a16:creationId xmlns:a16="http://schemas.microsoft.com/office/drawing/2014/main" id="{42DACB91-61EA-C07D-6452-98EBB6D961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2" name="Google Shape;302;p44:notes">
            <a:extLst>
              <a:ext uri="{FF2B5EF4-FFF2-40B4-BE49-F238E27FC236}">
                <a16:creationId xmlns:a16="http://schemas.microsoft.com/office/drawing/2014/main" id="{253A6D65-9937-AFF4-E954-E56DD5036C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7128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>
          <a:extLst>
            <a:ext uri="{FF2B5EF4-FFF2-40B4-BE49-F238E27FC236}">
              <a16:creationId xmlns:a16="http://schemas.microsoft.com/office/drawing/2014/main" id="{51A63EAF-1B30-8EB1-CC50-A2DF36337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:notes">
            <a:extLst>
              <a:ext uri="{FF2B5EF4-FFF2-40B4-BE49-F238E27FC236}">
                <a16:creationId xmlns:a16="http://schemas.microsoft.com/office/drawing/2014/main" id="{ABDB3D5E-7CD1-BCD0-F821-63B935F35A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2" name="Google Shape;302;p44:notes">
            <a:extLst>
              <a:ext uri="{FF2B5EF4-FFF2-40B4-BE49-F238E27FC236}">
                <a16:creationId xmlns:a16="http://schemas.microsoft.com/office/drawing/2014/main" id="{1761C8EF-918C-8C96-008A-3067782B5C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1489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131275" y="-92798"/>
            <a:ext cx="9406550" cy="7043596"/>
          </a:xfrm>
          <a:prstGeom prst="rect">
            <a:avLst/>
          </a:prstGeom>
          <a:solidFill>
            <a:srgbClr val="00174B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685800" y="166441"/>
            <a:ext cx="7772400" cy="426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Fira Sans"/>
              <a:buNone/>
            </a:pPr>
            <a:r>
              <a:rPr lang="cs-CZ" sz="7000" b="1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Sexualizované násilí: výskyt, dopady a náklady na zdravotní péči</a:t>
            </a:r>
            <a:endParaRPr sz="7000" b="1" baseline="30000" dirty="0">
              <a:solidFill>
                <a:schemeClr val="lt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341829" y="3246202"/>
            <a:ext cx="676951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</a:pPr>
            <a:endParaRPr sz="4000" b="1" baseline="30000" dirty="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</a:pPr>
            <a:endParaRPr sz="1100" b="1" baseline="30000" dirty="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29F00"/>
              </a:buClr>
              <a:buSzPts val="4000"/>
              <a:buNone/>
            </a:pPr>
            <a:r>
              <a:rPr lang="cs-CZ" sz="4000" b="1" baseline="30000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Tisková konference k výstupům výzkumu</a:t>
            </a:r>
          </a:p>
          <a:p>
            <a:pPr marL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29F00"/>
              </a:buClr>
              <a:buSzPts val="4000"/>
              <a:buNone/>
            </a:pPr>
            <a:r>
              <a:rPr lang="cs-CZ" sz="4000" b="1" baseline="30000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22.2.2024</a:t>
            </a:r>
            <a:endParaRPr sz="4000" dirty="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4249270" y="5461261"/>
            <a:ext cx="3044414" cy="1027078"/>
            <a:chOff x="3126363" y="5560870"/>
            <a:chExt cx="4918878" cy="1659456"/>
          </a:xfrm>
        </p:grpSpPr>
        <p:sp>
          <p:nvSpPr>
            <p:cNvPr id="92" name="Google Shape;92;p1"/>
            <p:cNvSpPr txBox="1"/>
            <p:nvPr/>
          </p:nvSpPr>
          <p:spPr>
            <a:xfrm>
              <a:off x="3126363" y="6325294"/>
              <a:ext cx="4918878" cy="895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cs-CZ" sz="1500" b="0" i="0" u="none" strike="noStrike" cap="none" baseline="30000" dirty="0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centrum pro oběti domácího a sexuálního násilí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cs-CZ" sz="1500" b="0" i="0" u="none" strike="noStrike" cap="none" baseline="30000" dirty="0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Praha | Příbram | Beroun | Benešov</a:t>
              </a:r>
              <a:endParaRPr sz="1500" b="0" i="0" u="none" strike="noStrike" cap="none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pic>
          <p:nvPicPr>
            <p:cNvPr id="93" name="Google Shape;93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87876" y="5560870"/>
              <a:ext cx="2245820" cy="5822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4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7158" y="5433332"/>
            <a:ext cx="850277" cy="953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>
            <a:spLocks noGrp="1"/>
          </p:cNvSpPr>
          <p:nvPr>
            <p:ph type="title"/>
          </p:nvPr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Agenda</a:t>
            </a:r>
            <a:endParaRPr sz="60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2" name="Google Shape;102;p2"/>
          <p:cNvSpPr txBox="1">
            <a:spLocks noGrp="1"/>
          </p:cNvSpPr>
          <p:nvPr>
            <p:ph type="body" idx="1"/>
          </p:nvPr>
        </p:nvSpPr>
        <p:spPr>
          <a:xfrm>
            <a:off x="855406" y="1448056"/>
            <a:ext cx="7831394" cy="4931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C00"/>
              </a:buClr>
              <a:buSzPts val="2000"/>
              <a:buNone/>
            </a:pPr>
            <a:r>
              <a:rPr lang="cs-CZ" sz="2000" b="1" dirty="0">
                <a:solidFill>
                  <a:srgbClr val="E29C00"/>
                </a:solidFill>
                <a:latin typeface="Fira Sans"/>
                <a:ea typeface="Fira Sans"/>
                <a:cs typeface="Fira Sans"/>
                <a:sym typeface="Fira Sans"/>
              </a:rPr>
              <a:t>Úvodní  slova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174B"/>
              </a:buClr>
              <a:buSzPts val="2000"/>
              <a:buFont typeface="Arial"/>
              <a:buChar char="•"/>
            </a:pP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Jitka Poláková, 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ředitelka proFem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174B"/>
              </a:buClr>
              <a:buSzPts val="2000"/>
              <a:buChar char="•"/>
            </a:pP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Klára Šimáčková </a:t>
            </a:r>
            <a:r>
              <a:rPr lang="cs-CZ" sz="2000" b="1" dirty="0" err="1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Laurenčíková</a:t>
            </a: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, 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vládní zmocněnkyně pro lidská práva</a:t>
            </a:r>
            <a:endParaRPr dirty="0"/>
          </a:p>
          <a:p>
            <a:pPr marL="342900" lvl="0" indent="-2794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endParaRPr sz="1000" b="1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29C00"/>
              </a:buClr>
              <a:buSzPts val="2000"/>
              <a:buNone/>
            </a:pPr>
            <a:r>
              <a:rPr lang="cs-CZ" sz="2000" b="1" cap="none" dirty="0">
                <a:solidFill>
                  <a:srgbClr val="E29C00"/>
                </a:solidFill>
                <a:latin typeface="Fira Sans"/>
                <a:ea typeface="Fira Sans"/>
                <a:cs typeface="Fira Sans"/>
                <a:sym typeface="Fira Sans"/>
              </a:rPr>
              <a:t>DOPADY SEXUALIZOVANÉHO NÁSILÍ: DATA A PRAXE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174B"/>
              </a:buClr>
              <a:buSzPts val="2000"/>
              <a:buChar char="•"/>
            </a:pP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Iva Peterková, 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projektová manažerka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174B"/>
              </a:buClr>
              <a:buSzPts val="2000"/>
              <a:buChar char="•"/>
            </a:pP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Eva Michálková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, manažerka komunikace a fundraisingu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174B"/>
              </a:buClr>
              <a:buSzPts val="2000"/>
              <a:buChar char="•"/>
            </a:pP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Markéta Pekárková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, vedoucí psychoterapeutických služeb</a:t>
            </a:r>
            <a:endParaRPr dirty="0"/>
          </a:p>
          <a:p>
            <a:pPr marL="342900" lvl="0" indent="-2794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endParaRPr sz="10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29C00"/>
              </a:buClr>
              <a:buSzPts val="2000"/>
              <a:buNone/>
            </a:pPr>
            <a:r>
              <a:rPr lang="cs-CZ" sz="2000" b="1" cap="none" dirty="0">
                <a:solidFill>
                  <a:srgbClr val="E29C00"/>
                </a:solidFill>
                <a:latin typeface="Fira Sans"/>
                <a:ea typeface="Fira Sans"/>
                <a:cs typeface="Fira Sans"/>
                <a:sym typeface="Fira Sans"/>
              </a:rPr>
              <a:t>NÁKLADY NA ZDRAVOTNÍ PÉČI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174B"/>
              </a:buClr>
              <a:buSzPts val="2000"/>
              <a:buChar char="•"/>
            </a:pP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Tomáš Kravka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, ředitel výzkumu </a:t>
            </a:r>
            <a:r>
              <a:rPr lang="cs-CZ" sz="2000" dirty="0" err="1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MindBridge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cs-CZ" sz="2000" dirty="0" err="1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Consulting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a.s.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174B"/>
              </a:buClr>
              <a:buSzPts val="2000"/>
              <a:buChar char="•"/>
            </a:pP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Jitka Poláková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, ředitelka proFem</a:t>
            </a:r>
            <a:endParaRPr dirty="0"/>
          </a:p>
          <a:p>
            <a:pPr marL="342900" lvl="0" indent="-2794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endParaRPr sz="10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29C00"/>
              </a:buClr>
              <a:buSzPts val="2000"/>
              <a:buNone/>
            </a:pPr>
            <a:r>
              <a:rPr lang="cs-CZ" sz="2000" b="1" cap="none" dirty="0">
                <a:solidFill>
                  <a:srgbClr val="E29C00"/>
                </a:solidFill>
                <a:latin typeface="Fira Sans"/>
                <a:ea typeface="Fira Sans"/>
                <a:cs typeface="Fira Sans"/>
                <a:sym typeface="Fira Sans"/>
              </a:rPr>
              <a:t>DOPORUČENÍ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0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Metodologie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5" name="Google Shape;115;p40"/>
          <p:cNvSpPr txBox="1"/>
          <p:nvPr/>
        </p:nvSpPr>
        <p:spPr>
          <a:xfrm>
            <a:off x="457199" y="1295528"/>
            <a:ext cx="8229600" cy="295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2" anchor="t" anchorCtr="0">
            <a:spAutoFit/>
          </a:bodyPr>
          <a:lstStyle/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r>
              <a:rPr lang="cs-CZ" sz="30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CÍLE</a:t>
            </a: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endParaRPr lang="cs-CZ" sz="2000" dirty="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r>
              <a:rPr lang="cs-CZ" sz="28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→</a:t>
            </a:r>
            <a:r>
              <a:rPr lang="cs-CZ" sz="2800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  </a:t>
            </a:r>
            <a:r>
              <a:rPr lang="cs-CZ" sz="26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Popsat </a:t>
            </a:r>
            <a:r>
              <a:rPr lang="cs-CZ" sz="26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formy</a:t>
            </a:r>
            <a:r>
              <a:rPr lang="cs-CZ" sz="26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SN</a:t>
            </a: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r>
              <a:rPr lang="cs-CZ" sz="26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→</a:t>
            </a:r>
            <a:r>
              <a:rPr lang="cs-CZ" sz="2600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  </a:t>
            </a:r>
            <a:r>
              <a:rPr lang="cs-CZ" sz="26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Okolnosti</a:t>
            </a:r>
            <a:r>
              <a:rPr lang="cs-CZ" sz="26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SN</a:t>
            </a: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endParaRPr lang="cs-CZ" sz="26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endParaRPr lang="cs-CZ" sz="26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endParaRPr lang="cs-CZ" sz="26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endParaRPr lang="cs-CZ" sz="20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r>
              <a:rPr lang="cs-CZ" sz="26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→</a:t>
            </a:r>
            <a:r>
              <a:rPr lang="cs-CZ" sz="2600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  </a:t>
            </a:r>
            <a:r>
              <a:rPr lang="cs-CZ" sz="26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Následky</a:t>
            </a:r>
            <a:r>
              <a:rPr lang="cs-CZ" sz="26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SN</a:t>
            </a:r>
          </a:p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r>
              <a:rPr lang="cs-CZ" sz="26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→</a:t>
            </a:r>
            <a:r>
              <a:rPr lang="cs-CZ" sz="2600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  </a:t>
            </a:r>
            <a:r>
              <a:rPr lang="cs-CZ" sz="26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Kvantifikovat dopady SN na zdravotnický rozpočet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Obrázek 3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1A74F962-3E6F-5030-6BDE-0D71527F8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1A38DD8-AA12-40BA-A830-A985AA6C7104}"/>
              </a:ext>
            </a:extLst>
          </p:cNvPr>
          <p:cNvSpPr txBox="1"/>
          <p:nvPr/>
        </p:nvSpPr>
        <p:spPr>
          <a:xfrm>
            <a:off x="457199" y="44609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  <a:buClr>
                <a:srgbClr val="00174B"/>
              </a:buClr>
              <a:buSzPts val="2000"/>
            </a:pPr>
            <a:endParaRPr lang="cs-CZ" sz="2000" dirty="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>
              <a:spcAft>
                <a:spcPts val="600"/>
              </a:spcAft>
              <a:buClr>
                <a:srgbClr val="00174B"/>
              </a:buClr>
              <a:buSzPts val="2000"/>
            </a:pP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Kvantitativní výzkumné šetření</a:t>
            </a:r>
          </a:p>
          <a:p>
            <a:pPr algn="ctr">
              <a:spcAft>
                <a:spcPts val="600"/>
              </a:spcAft>
              <a:buClr>
                <a:srgbClr val="00174B"/>
              </a:buClr>
              <a:buSzPts val="2000"/>
            </a:pPr>
            <a:endParaRPr lang="cs-CZ" sz="20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lvl="0">
              <a:spcAft>
                <a:spcPts val="600"/>
              </a:spcAft>
              <a:buSzPts val="2000"/>
            </a:pP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Spolupráce s výzkumnou agenturou </a:t>
            </a:r>
            <a:r>
              <a:rPr lang="cs-CZ" sz="2000" b="1" dirty="0" err="1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MindBridge</a:t>
            </a: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cs-CZ" sz="2000" b="1" dirty="0" err="1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Consulting</a:t>
            </a:r>
            <a:r>
              <a:rPr lang="cs-CZ" sz="2000" b="1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a.s.</a:t>
            </a:r>
          </a:p>
          <a:p>
            <a:endParaRPr lang="cs-CZ" sz="2000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CB75A98E-CCAD-41BF-B195-A7DAB0533226}"/>
              </a:ext>
            </a:extLst>
          </p:cNvPr>
          <p:cNvCxnSpPr/>
          <p:nvPr/>
        </p:nvCxnSpPr>
        <p:spPr>
          <a:xfrm>
            <a:off x="723900" y="4622800"/>
            <a:ext cx="7416800" cy="0"/>
          </a:xfrm>
          <a:prstGeom prst="line">
            <a:avLst/>
          </a:prstGeom>
          <a:ln w="28575">
            <a:solidFill>
              <a:srgbClr val="E29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0"/>
          <p:cNvSpPr txBox="1"/>
          <p:nvPr/>
        </p:nvSpPr>
        <p:spPr>
          <a:xfrm>
            <a:off x="671052" y="1307272"/>
            <a:ext cx="8229600" cy="4447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lvl="0" indent="-514350">
              <a:buClr>
                <a:srgbClr val="E29C00"/>
              </a:buClr>
              <a:buSzPts val="2000"/>
              <a:buAutoNum type="romanUcPeriod"/>
            </a:pPr>
            <a:r>
              <a:rPr lang="cs-CZ" sz="20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FÁZE MAPOVÁNÍ A OPERACIONALIZACE</a:t>
            </a:r>
          </a:p>
          <a:p>
            <a:pPr lvl="0">
              <a:buSzPts val="2000"/>
            </a:pPr>
            <a:endParaRPr lang="cs-CZ" sz="1000" dirty="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lvl="0">
              <a:buSzPts val="2000"/>
            </a:pPr>
            <a:r>
              <a:rPr lang="cs-CZ" sz="2000" dirty="0">
                <a:solidFill>
                  <a:srgbClr val="E29F00"/>
                </a:solidFill>
                <a:latin typeface="Fira Sans"/>
                <a:sym typeface="Fira Sans"/>
              </a:rPr>
              <a:t>Zapojení expertek a expertů</a:t>
            </a:r>
            <a:endParaRPr lang="cs-CZ" dirty="0"/>
          </a:p>
          <a:p>
            <a:pPr marL="457200" lvl="0" indent="-457200">
              <a:spcBef>
                <a:spcPts val="1200"/>
              </a:spcBef>
              <a:buClr>
                <a:srgbClr val="00174B"/>
              </a:buClr>
              <a:buSzPct val="96000"/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Oblastí advokacie, psychiatrie, psychologie, sexuologie, gynekologie</a:t>
            </a:r>
          </a:p>
          <a:p>
            <a:pPr marL="457200" lvl="0" indent="-457200">
              <a:spcBef>
                <a:spcPts val="1200"/>
              </a:spcBef>
              <a:buClr>
                <a:srgbClr val="00174B"/>
              </a:buClr>
              <a:buSzPct val="96000"/>
              <a:buFont typeface="Arial" panose="020B0604020202020204" pitchFamily="34" charset="0"/>
              <a:buChar char="•"/>
            </a:pPr>
            <a:r>
              <a:rPr lang="cs-CZ" sz="2000" dirty="0" err="1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ReCeGe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: Výzkumného centra domácího a </a:t>
            </a:r>
            <a:r>
              <a:rPr lang="cs-CZ" sz="2000" dirty="0" err="1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genderově</a:t>
            </a: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podmíněného násilí </a:t>
            </a:r>
          </a:p>
          <a:p>
            <a:pPr marL="457200" lvl="0" indent="-457200">
              <a:spcBef>
                <a:spcPts val="1200"/>
              </a:spcBef>
              <a:buClr>
                <a:srgbClr val="00174B"/>
              </a:buClr>
              <a:buSzPct val="96000"/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Specializovaných služeb pro oběti SN</a:t>
            </a:r>
          </a:p>
          <a:p>
            <a:pPr marL="457200" lvl="0" indent="-457200">
              <a:spcBef>
                <a:spcPts val="1200"/>
              </a:spcBef>
              <a:buSzPts val="2000"/>
              <a:buFont typeface="Arial"/>
              <a:buChar char="-"/>
            </a:pPr>
            <a:endParaRPr lang="cs-CZ" sz="10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457200" lvl="0" indent="-457200">
              <a:spcBef>
                <a:spcPts val="1200"/>
              </a:spcBef>
              <a:buSzPts val="2000"/>
              <a:buFont typeface="Arial"/>
              <a:buChar char="-"/>
            </a:pPr>
            <a:endParaRPr lang="cs-CZ" sz="10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457200" lvl="0" indent="-368300">
              <a:spcBef>
                <a:spcPts val="600"/>
              </a:spcBef>
              <a:buSzPts val="1400"/>
            </a:pPr>
            <a:endParaRPr lang="cs-CZ" dirty="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s-CZ" sz="2000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ál 1">
            <a:extLst>
              <a:ext uri="{FF2B5EF4-FFF2-40B4-BE49-F238E27FC236}">
                <a16:creationId xmlns:a16="http://schemas.microsoft.com/office/drawing/2014/main" id="{027D55B2-901B-47EE-9FE6-F980453759FA}"/>
              </a:ext>
            </a:extLst>
          </p:cNvPr>
          <p:cNvSpPr/>
          <p:nvPr/>
        </p:nvSpPr>
        <p:spPr>
          <a:xfrm>
            <a:off x="2679700" y="4469819"/>
            <a:ext cx="3962400" cy="1564893"/>
          </a:xfrm>
          <a:prstGeom prst="ellipse">
            <a:avLst/>
          </a:prstGeom>
          <a:solidFill>
            <a:srgbClr val="001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SzPts val="2600"/>
            </a:pPr>
            <a:endParaRPr lang="cs-CZ" sz="1000" b="1" dirty="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lvl="0" algn="ctr">
              <a:buSzPts val="2600"/>
            </a:pPr>
            <a:r>
              <a:rPr lang="cs-CZ" sz="22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→  31 SITUACÍ SN </a:t>
            </a:r>
            <a:endParaRPr lang="cs-CZ" sz="2200" b="1" dirty="0"/>
          </a:p>
          <a:p>
            <a:pPr lvl="0" algn="ctr">
              <a:spcBef>
                <a:spcPts val="600"/>
              </a:spcBef>
              <a:buSzPts val="2600"/>
            </a:pPr>
            <a:r>
              <a:rPr lang="cs-CZ" sz="22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→ 54 NÁSLEDKŮ SN</a:t>
            </a:r>
            <a:endParaRPr lang="cs-CZ" sz="2200" b="1" dirty="0"/>
          </a:p>
          <a:p>
            <a:pPr algn="ctr"/>
            <a:endParaRPr lang="cs-CZ" dirty="0"/>
          </a:p>
        </p:txBody>
      </p:sp>
      <p:sp>
        <p:nvSpPr>
          <p:cNvPr id="110" name="Google Shape;110;p4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0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Metodologie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4" name="Obrázek 3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1A74F962-3E6F-5030-6BDE-0D71527F8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81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Metodologie</a:t>
            </a:r>
            <a:endParaRPr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5" name="Google Shape;125;p3"/>
          <p:cNvSpPr/>
          <p:nvPr/>
        </p:nvSpPr>
        <p:spPr>
          <a:xfrm>
            <a:off x="3820040" y="2616156"/>
            <a:ext cx="1902542" cy="1795754"/>
          </a:xfrm>
          <a:prstGeom prst="ellipse">
            <a:avLst/>
          </a:prstGeom>
          <a:noFill/>
          <a:ln w="25400" cap="flat" cmpd="sng">
            <a:solidFill>
              <a:srgbClr val="E29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1301884" y="3067757"/>
            <a:ext cx="1224116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cs-CZ" sz="2600" b="0" i="0" u="none" strike="noStrike" cap="none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5 042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cs-CZ" sz="2600" b="0" i="0" u="none" strike="noStrike" cap="none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žen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6639666" y="2563854"/>
            <a:ext cx="1902542" cy="1795754"/>
          </a:xfrm>
          <a:prstGeom prst="ellipse">
            <a:avLst/>
          </a:prstGeom>
          <a:noFill/>
          <a:ln w="25400" cap="flat" cmpd="sng">
            <a:solidFill>
              <a:srgbClr val="E29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6993863" y="3264393"/>
            <a:ext cx="122411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cs-CZ" sz="2600" b="0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CAWI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924927" y="2616156"/>
            <a:ext cx="1902542" cy="1795754"/>
          </a:xfrm>
          <a:prstGeom prst="ellipse">
            <a:avLst/>
          </a:prstGeom>
          <a:noFill/>
          <a:ln w="25400" cap="flat" cmpd="sng">
            <a:solidFill>
              <a:srgbClr val="E29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"/>
          <p:cNvSpPr txBox="1"/>
          <p:nvPr/>
        </p:nvSpPr>
        <p:spPr>
          <a:xfrm>
            <a:off x="4114014" y="3067757"/>
            <a:ext cx="1224116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cs-CZ" sz="2600" b="0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18 – 65 let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795627" y="1244605"/>
            <a:ext cx="774658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E29C00"/>
              </a:buClr>
              <a:buSzPts val="2000"/>
            </a:pPr>
            <a:r>
              <a:rPr lang="cs-CZ" sz="2800" b="1" dirty="0">
                <a:solidFill>
                  <a:srgbClr val="E29F00"/>
                </a:solidFill>
                <a:latin typeface="Fira Sans"/>
                <a:sym typeface="Fira Sans"/>
              </a:rPr>
              <a:t>II. FÁZE Sběr dat</a:t>
            </a:r>
          </a:p>
        </p:txBody>
      </p:sp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BA44D5A8-FE35-904D-FF9E-2041D0F86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08F8390-E003-479B-9671-8D5AF76B58C2}"/>
              </a:ext>
            </a:extLst>
          </p:cNvPr>
          <p:cNvSpPr txBox="1"/>
          <p:nvPr/>
        </p:nvSpPr>
        <p:spPr>
          <a:xfrm>
            <a:off x="1168968" y="5039090"/>
            <a:ext cx="71386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600" dirty="0">
                <a:solidFill>
                  <a:srgbClr val="00174B"/>
                </a:solidFill>
                <a:latin typeface="Fira Sans" panose="020B0604020202020204" charset="0"/>
              </a:rPr>
              <a:t>Reprezentativní vzorek odpovídá struktuře </a:t>
            </a:r>
          </a:p>
          <a:p>
            <a:pPr algn="ctr"/>
            <a:r>
              <a:rPr lang="cs-CZ" sz="2600" b="1" dirty="0">
                <a:solidFill>
                  <a:srgbClr val="00174B"/>
                </a:solidFill>
                <a:latin typeface="Fira Sans" panose="020B0604020202020204" charset="0"/>
              </a:rPr>
              <a:t>populace žen ve věku 18-65 let v ČR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/>
          <p:nvPr/>
        </p:nvSpPr>
        <p:spPr>
          <a:xfrm>
            <a:off x="-131275" y="-92798"/>
            <a:ext cx="9406550" cy="7043596"/>
          </a:xfrm>
          <a:prstGeom prst="rect">
            <a:avLst/>
          </a:prstGeom>
          <a:solidFill>
            <a:srgbClr val="00174B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 txBox="1">
            <a:spLocks noGrp="1"/>
          </p:cNvSpPr>
          <p:nvPr>
            <p:ph type="ctrTitle"/>
          </p:nvPr>
        </p:nvSpPr>
        <p:spPr>
          <a:xfrm>
            <a:off x="685800" y="1171242"/>
            <a:ext cx="7772400" cy="426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Fira Sans"/>
              <a:buNone/>
            </a:pPr>
            <a:r>
              <a:rPr lang="cs-CZ" sz="7000" b="1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HLAVNÍ VÝSTUPY</a:t>
            </a:r>
            <a:br>
              <a:rPr lang="cs-CZ" sz="7000" b="1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cs-CZ" sz="7000" b="1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výskyt a dopady SN</a:t>
            </a:r>
            <a:endParaRPr sz="7000" b="1" baseline="30000">
              <a:solidFill>
                <a:schemeClr val="lt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38" name="Google Shape;138;p4"/>
          <p:cNvSpPr txBox="1">
            <a:spLocks noGrp="1"/>
          </p:cNvSpPr>
          <p:nvPr>
            <p:ph type="subTitle" idx="1"/>
          </p:nvPr>
        </p:nvSpPr>
        <p:spPr>
          <a:xfrm>
            <a:off x="1395618" y="3302061"/>
            <a:ext cx="676951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</a:pPr>
            <a:endParaRPr sz="4000" b="1" baseline="3000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</a:pPr>
            <a:endParaRPr sz="1100" b="1" baseline="3000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Výskyt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45" name="Google Shape;145;p5"/>
          <p:cNvGraphicFramePr/>
          <p:nvPr/>
        </p:nvGraphicFramePr>
        <p:xfrm>
          <a:off x="0" y="1295528"/>
          <a:ext cx="6438508" cy="338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6" name="Google Shape;146;p5"/>
          <p:cNvGraphicFramePr/>
          <p:nvPr/>
        </p:nvGraphicFramePr>
        <p:xfrm>
          <a:off x="3403077" y="4021846"/>
          <a:ext cx="5574383" cy="2776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7" name="Google Shape;147;p5"/>
          <p:cNvSpPr txBox="1"/>
          <p:nvPr/>
        </p:nvSpPr>
        <p:spPr>
          <a:xfrm>
            <a:off x="6438509" y="1664680"/>
            <a:ext cx="2423390" cy="1983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1600"/>
              <a:buFont typeface="Arial"/>
              <a:buNone/>
            </a:pPr>
            <a:r>
              <a:rPr lang="cs-CZ" sz="1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Více než </a:t>
            </a:r>
            <a:r>
              <a:rPr lang="cs-CZ" sz="1600" b="1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každá DRUHÁ </a:t>
            </a:r>
            <a:r>
              <a:rPr lang="cs-CZ" sz="1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žena se v průběhu života setká </a:t>
            </a:r>
            <a:r>
              <a:rPr lang="cs-CZ" sz="1600" b="1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s nějakou formou sexualizovaného násilí</a:t>
            </a:r>
            <a:endParaRPr sz="1600" b="0" i="0" u="none" strike="noStrike" cap="none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489844" y="5248437"/>
            <a:ext cx="2423390" cy="1983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1600"/>
              <a:buFont typeface="Arial"/>
              <a:buNone/>
            </a:pPr>
            <a:r>
              <a:rPr lang="cs-CZ" sz="1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Konkrétně pak </a:t>
            </a:r>
            <a:r>
              <a:rPr lang="cs-CZ" sz="1600" b="1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každá pátá </a:t>
            </a:r>
            <a:r>
              <a:rPr lang="cs-CZ" sz="1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se s tímto násilím setká </a:t>
            </a:r>
            <a:r>
              <a:rPr lang="cs-CZ" sz="1600" b="1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ve věku do 15 let</a:t>
            </a:r>
            <a:r>
              <a:rPr lang="cs-CZ" sz="1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.</a:t>
            </a:r>
            <a:endParaRPr sz="1600" b="0" i="0" u="none" strike="noStrike" cap="none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Výskyt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55" name="Google Shape;155;p6"/>
          <p:cNvGraphicFramePr/>
          <p:nvPr/>
        </p:nvGraphicFramePr>
        <p:xfrm>
          <a:off x="-294587" y="1519124"/>
          <a:ext cx="7854884" cy="2448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6" name="Google Shape;156;p6"/>
          <p:cNvGraphicFramePr/>
          <p:nvPr/>
        </p:nvGraphicFramePr>
        <p:xfrm>
          <a:off x="2017336" y="4191065"/>
          <a:ext cx="6895707" cy="2448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Znásilnění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3337090" y="4087850"/>
            <a:ext cx="495378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obětí a přeživších znásilnění (prožitého </a:t>
            </a:r>
            <a:r>
              <a:rPr lang="cs-CZ" sz="1800" b="1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kdykoliv v průběhu života</a:t>
            </a: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), uvedlo, že v jeho důsledku čelí nebo čelily nějakým následkům.</a:t>
            </a:r>
            <a:endParaRPr sz="1800" b="0" i="0" u="none" strike="noStrike" cap="none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3337090" y="5256667"/>
            <a:ext cx="495378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obětí a přeživších znásilnění v době, </a:t>
            </a:r>
            <a:r>
              <a:rPr lang="cs-CZ" sz="1800" b="1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kdy jim ještě nebylo 15 let </a:t>
            </a:r>
            <a:r>
              <a:rPr lang="cs-CZ" sz="1800" b="0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uvedlo, že v jeho důsledku čelí či čelilo nějakým následkům. </a:t>
            </a:r>
            <a:endParaRPr sz="1800" b="0" i="0" u="none" strike="noStrike" cap="none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5" name="Google Shape;165;p7"/>
          <p:cNvSpPr txBox="1">
            <a:spLocks noGrp="1"/>
          </p:cNvSpPr>
          <p:nvPr>
            <p:ph type="body" idx="1"/>
          </p:nvPr>
        </p:nvSpPr>
        <p:spPr>
          <a:xfrm>
            <a:off x="1223422" y="3930152"/>
            <a:ext cx="2036190" cy="80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None/>
            </a:pPr>
            <a:r>
              <a:rPr lang="cs-CZ" sz="6600" b="1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76 % </a:t>
            </a:r>
            <a:endParaRPr sz="66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1223422" y="5118040"/>
            <a:ext cx="2309568" cy="32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6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93 % </a:t>
            </a:r>
            <a:endParaRPr sz="6600" b="0" i="0" u="none" strike="noStrike" cap="none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167" name="Google Shape;16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948" y="1578738"/>
            <a:ext cx="3737139" cy="206820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 txBox="1"/>
          <p:nvPr/>
        </p:nvSpPr>
        <p:spPr>
          <a:xfrm>
            <a:off x="4452986" y="1771601"/>
            <a:ext cx="4474198" cy="214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74B"/>
              </a:buClr>
              <a:buSzPts val="2400"/>
              <a:buFont typeface="Arial"/>
              <a:buNone/>
            </a:pPr>
            <a:r>
              <a:rPr lang="cs-CZ" sz="2400" b="1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ZNÁSILNĚNÍ (v širší definici) zažilo </a:t>
            </a:r>
            <a:r>
              <a:rPr lang="cs-CZ" sz="2400" b="1" i="0" u="none" strike="noStrike" cap="none" dirty="0">
                <a:solidFill>
                  <a:srgbClr val="00174B"/>
                </a:solidFill>
                <a:highlight>
                  <a:srgbClr val="E29F00"/>
                </a:highlight>
                <a:latin typeface="Fira Sans"/>
                <a:ea typeface="Fira Sans"/>
                <a:cs typeface="Fira Sans"/>
                <a:sym typeface="Fira Sans"/>
              </a:rPr>
              <a:t>20 % </a:t>
            </a:r>
            <a:r>
              <a:rPr lang="cs-CZ" sz="2400" b="1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respondentek.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174B"/>
              </a:buClr>
              <a:buSzPts val="2400"/>
              <a:buFont typeface="Arial"/>
              <a:buNone/>
            </a:pPr>
            <a:r>
              <a:rPr lang="cs-CZ" sz="2400" b="1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To je </a:t>
            </a:r>
            <a:r>
              <a:rPr lang="cs-CZ" sz="2400" b="1" i="0" u="none" strike="noStrike" cap="none" dirty="0">
                <a:solidFill>
                  <a:srgbClr val="00174B"/>
                </a:solidFill>
                <a:highlight>
                  <a:srgbClr val="E29F00"/>
                </a:highlight>
                <a:latin typeface="Fira Sans"/>
                <a:ea typeface="Fira Sans"/>
                <a:cs typeface="Fira Sans"/>
                <a:sym typeface="Fira Sans"/>
              </a:rPr>
              <a:t>KAŽDÁ PÁTÁ ŽENA</a:t>
            </a:r>
            <a:r>
              <a:rPr lang="cs-CZ" sz="2400" b="1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Dopady znásilnění (do 15 let) 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75" name="Google Shape;175;p8"/>
          <p:cNvGraphicFramePr/>
          <p:nvPr/>
        </p:nvGraphicFramePr>
        <p:xfrm>
          <a:off x="598601" y="1448056"/>
          <a:ext cx="7946797" cy="5329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Dopady znásilnění (v </a:t>
            </a:r>
            <a:r>
              <a:rPr lang="cs-CZ" sz="6000" b="1" i="0" u="none" strike="noStrike" cap="none" baseline="30000" dirty="0" err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průb</a:t>
            </a: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. života)</a:t>
            </a:r>
            <a:endParaRPr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82" name="Google Shape;182;p9"/>
          <p:cNvGraphicFramePr/>
          <p:nvPr/>
        </p:nvGraphicFramePr>
        <p:xfrm>
          <a:off x="538366" y="1448056"/>
          <a:ext cx="8067268" cy="4901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7;g2bb258b4f9c_4_0">
            <a:extLst>
              <a:ext uri="{FF2B5EF4-FFF2-40B4-BE49-F238E27FC236}">
                <a16:creationId xmlns:a16="http://schemas.microsoft.com/office/drawing/2014/main" id="{CD0AA05C-4BAF-AFE4-46DC-532562C2C938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8;g2bb258b4f9c_4_0">
            <a:extLst>
              <a:ext uri="{FF2B5EF4-FFF2-40B4-BE49-F238E27FC236}">
                <a16:creationId xmlns:a16="http://schemas.microsoft.com/office/drawing/2014/main" id="{D2176F2F-8AD9-3402-BE5E-68E77F0AC508}"/>
              </a:ext>
            </a:extLst>
          </p:cNvPr>
          <p:cNvSpPr txBox="1"/>
          <p:nvPr/>
        </p:nvSpPr>
        <p:spPr>
          <a:xfrm>
            <a:off x="677732" y="339024"/>
            <a:ext cx="8009068" cy="956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Fira Sans"/>
              <a:buNone/>
            </a:pPr>
            <a:r>
              <a:rPr lang="cs-CZ" sz="6000" b="1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Ilustrace dopadů z psychoterapeutické praxe proFem</a:t>
            </a:r>
            <a:endParaRPr lang="cs-CZ"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" name="Google Shape;189;g2bb258b4f9c_4_0">
            <a:extLst>
              <a:ext uri="{FF2B5EF4-FFF2-40B4-BE49-F238E27FC236}">
                <a16:creationId xmlns:a16="http://schemas.microsoft.com/office/drawing/2014/main" id="{00A2BB94-6738-DA1A-7588-D737DAE90D9F}"/>
              </a:ext>
            </a:extLst>
          </p:cNvPr>
          <p:cNvSpPr txBox="1"/>
          <p:nvPr/>
        </p:nvSpPr>
        <p:spPr>
          <a:xfrm>
            <a:off x="521746" y="1295525"/>
            <a:ext cx="8321040" cy="5329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1800" dirty="0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ZAMĚŘENO NA DLOUHODOBÉ DŮSLEDKY</a:t>
            </a:r>
            <a:endParaRPr sz="1800" dirty="0">
              <a:solidFill>
                <a:srgbClr val="00174B"/>
              </a:solidFill>
              <a:latin typeface="Fira Sans" panose="020B0503050000020004" pitchFamily="34" charset="0"/>
              <a:ea typeface="Cambria"/>
              <a:cs typeface="Cambria"/>
              <a:sym typeface="Cambria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174B"/>
                </a:solidFill>
                <a:highlight>
                  <a:srgbClr val="E29F00"/>
                </a:highlight>
                <a:latin typeface="Fira Sans"/>
                <a:sym typeface="Cambria"/>
              </a:rPr>
              <a:t>FYZICKÉ:</a:t>
            </a:r>
            <a:r>
              <a:rPr lang="cs-CZ" sz="1800" b="1" dirty="0">
                <a:solidFill>
                  <a:srgbClr val="00174B"/>
                </a:solidFill>
                <a:latin typeface="Fira Sans"/>
                <a:sym typeface="Cambria"/>
              </a:rPr>
              <a:t> </a:t>
            </a:r>
            <a:r>
              <a:rPr lang="cs-CZ" sz="1800" dirty="0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důsledky dlouhodobého stresu (zažívání, imunita, kardiovaskulární systém), další tělesné potíže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174B"/>
                </a:solidFill>
                <a:highlight>
                  <a:srgbClr val="E29F00"/>
                </a:highlight>
                <a:latin typeface="Fira Sans"/>
                <a:sym typeface="Cambria"/>
              </a:rPr>
              <a:t>EMOCIONÁLNÍ:</a:t>
            </a:r>
            <a:r>
              <a:rPr lang="cs-CZ" sz="1800" b="1" dirty="0">
                <a:solidFill>
                  <a:srgbClr val="00174B"/>
                </a:solidFill>
                <a:latin typeface="Fira Sans"/>
                <a:sym typeface="Cambria"/>
              </a:rPr>
              <a:t> </a:t>
            </a:r>
            <a:r>
              <a:rPr lang="cs-CZ" sz="1800" dirty="0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depresivně – úzkostná </a:t>
            </a:r>
            <a:r>
              <a:rPr lang="cs-CZ" sz="1800" dirty="0" err="1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sympt</a:t>
            </a:r>
            <a:r>
              <a:rPr lang="cs-CZ" sz="1800" dirty="0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., flashbacky, nejistota, stud, pocity viny, strach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174B"/>
                </a:solidFill>
                <a:highlight>
                  <a:srgbClr val="E29F00"/>
                </a:highlight>
                <a:latin typeface="Fira Sans"/>
                <a:sym typeface="Cambria"/>
              </a:rPr>
              <a:t>KOGNITIVNÍ:</a:t>
            </a:r>
            <a:r>
              <a:rPr lang="cs-CZ" sz="1800" b="1" dirty="0">
                <a:solidFill>
                  <a:srgbClr val="00174B"/>
                </a:solidFill>
                <a:latin typeface="Fira Sans"/>
                <a:sym typeface="Cambria"/>
              </a:rPr>
              <a:t>  </a:t>
            </a:r>
            <a:r>
              <a:rPr lang="cs-CZ" sz="1800" dirty="0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vtíravé myšlenky, trvající poruchy soustředění, narušení ve schopnosti zaměření činnosti, zhoršená paměť, pozměněné vnímání , sebeobviňování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174B"/>
                </a:solidFill>
                <a:highlight>
                  <a:srgbClr val="E29F00"/>
                </a:highlight>
                <a:latin typeface="Fira Sans"/>
                <a:sym typeface="Cambria"/>
              </a:rPr>
              <a:t>PSYCHICKÉ</a:t>
            </a:r>
            <a:r>
              <a:rPr lang="cs-CZ" sz="1800" dirty="0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 (složka emocionální i kognitivní): </a:t>
            </a:r>
            <a:r>
              <a:rPr lang="cs-CZ" sz="1800" dirty="0" err="1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ptsd</a:t>
            </a:r>
            <a:r>
              <a:rPr lang="cs-CZ" sz="1800" dirty="0">
                <a:solidFill>
                  <a:srgbClr val="00174B"/>
                </a:solidFill>
                <a:latin typeface="Fira Sans" panose="020B0503050000020004" pitchFamily="34" charset="0"/>
                <a:ea typeface="Cambria"/>
                <a:cs typeface="Cambria"/>
                <a:sym typeface="Cambria"/>
              </a:rPr>
              <a:t>, vnímání vlastní hodnoty, sebeúcty, pocit ztráty kontroly nad vlastním životem, pocit bezmoci a bezvýchodnosti</a:t>
            </a: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cs-CZ" sz="1800" dirty="0">
                <a:solidFill>
                  <a:srgbClr val="E29F00"/>
                </a:solidFill>
                <a:latin typeface="Fira Sans"/>
                <a:sym typeface="Cambria"/>
              </a:rPr>
              <a:t>DOPADY DO OBLASTI </a:t>
            </a:r>
            <a:r>
              <a:rPr lang="cs-CZ" sz="1800" b="1" dirty="0">
                <a:solidFill>
                  <a:srgbClr val="E29F00"/>
                </a:solidFill>
                <a:latin typeface="Fira Sans"/>
                <a:sym typeface="Cambria"/>
              </a:rPr>
              <a:t>VZTAHŮ</a:t>
            </a:r>
            <a:r>
              <a:rPr lang="cs-CZ" sz="1800" dirty="0">
                <a:solidFill>
                  <a:srgbClr val="E29F00"/>
                </a:solidFill>
                <a:latin typeface="Fira Sans"/>
                <a:sym typeface="Cambria"/>
              </a:rPr>
              <a:t> (rodina, přátele – prohloubení pocitu samoty a izolace), </a:t>
            </a:r>
            <a:r>
              <a:rPr lang="cs-CZ" sz="1800" b="1" dirty="0">
                <a:solidFill>
                  <a:srgbClr val="E29F00"/>
                </a:solidFill>
                <a:latin typeface="Fira Sans"/>
                <a:sym typeface="Cambria"/>
              </a:rPr>
              <a:t>PRACOVNÍHO ZAŘAZENÍ </a:t>
            </a:r>
            <a:r>
              <a:rPr lang="cs-CZ" sz="1800" dirty="0">
                <a:solidFill>
                  <a:srgbClr val="E29F00"/>
                </a:solidFill>
                <a:latin typeface="Fira Sans"/>
                <a:sym typeface="Cambria"/>
              </a:rPr>
              <a:t>(vč. studia), </a:t>
            </a:r>
            <a:r>
              <a:rPr lang="cs-CZ" sz="1800" b="1" dirty="0">
                <a:solidFill>
                  <a:srgbClr val="E29F00"/>
                </a:solidFill>
                <a:latin typeface="Fira Sans"/>
                <a:sym typeface="Cambria"/>
              </a:rPr>
              <a:t>ZDRAVÍ</a:t>
            </a:r>
            <a:r>
              <a:rPr lang="cs-CZ" sz="1800" dirty="0">
                <a:solidFill>
                  <a:srgbClr val="E29F00"/>
                </a:solidFill>
                <a:latin typeface="Fira Sans"/>
                <a:sym typeface="Cambria"/>
              </a:rPr>
              <a:t>, </a:t>
            </a:r>
            <a:r>
              <a:rPr lang="cs-CZ" sz="1800" b="1" dirty="0">
                <a:solidFill>
                  <a:srgbClr val="E29F00"/>
                </a:solidFill>
                <a:latin typeface="Fira Sans"/>
                <a:sym typeface="Cambria"/>
              </a:rPr>
              <a:t>VOLNÉHO ČASU.</a:t>
            </a:r>
            <a:endParaRPr sz="1800" b="1" dirty="0">
              <a:solidFill>
                <a:srgbClr val="E29F00"/>
              </a:solidFill>
              <a:latin typeface="Fira Sans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Pachatelé znásilnění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99" name="Google Shape;199;p10"/>
          <p:cNvGraphicFramePr/>
          <p:nvPr>
            <p:extLst>
              <p:ext uri="{D42A27DB-BD31-4B8C-83A1-F6EECF244321}">
                <p14:modId xmlns:p14="http://schemas.microsoft.com/office/powerpoint/2010/main" val="3776334520"/>
              </p:ext>
            </p:extLst>
          </p:nvPr>
        </p:nvGraphicFramePr>
        <p:xfrm>
          <a:off x="351549" y="2347088"/>
          <a:ext cx="8364071" cy="3967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D897F3CC-9E29-E59A-7573-8769653EE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  <p:sp>
        <p:nvSpPr>
          <p:cNvPr id="3" name="Google Shape;237;p14">
            <a:extLst>
              <a:ext uri="{FF2B5EF4-FFF2-40B4-BE49-F238E27FC236}">
                <a16:creationId xmlns:a16="http://schemas.microsoft.com/office/drawing/2014/main" id="{5EBAC27E-F08D-B51F-DF00-9804D40B7B56}"/>
              </a:ext>
            </a:extLst>
          </p:cNvPr>
          <p:cNvSpPr txBox="1"/>
          <p:nvPr/>
        </p:nvSpPr>
        <p:spPr>
          <a:xfrm>
            <a:off x="835644" y="1295528"/>
            <a:ext cx="2359021" cy="42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44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90</a:t>
            </a:r>
            <a:r>
              <a:rPr lang="cs-CZ" sz="4400" b="1" i="0" u="none" strike="noStrike" cap="none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 %</a:t>
            </a:r>
            <a:endParaRPr sz="4400" b="0" i="0" u="none" strike="noStrike" cap="none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" name="Google Shape;163;p7">
            <a:extLst>
              <a:ext uri="{FF2B5EF4-FFF2-40B4-BE49-F238E27FC236}">
                <a16:creationId xmlns:a16="http://schemas.microsoft.com/office/drawing/2014/main" id="{80B27D11-08BF-3E66-7A78-23021CE1D276}"/>
              </a:ext>
            </a:extLst>
          </p:cNvPr>
          <p:cNvSpPr txBox="1"/>
          <p:nvPr/>
        </p:nvSpPr>
        <p:spPr>
          <a:xfrm>
            <a:off x="2476477" y="1339018"/>
            <a:ext cx="621032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obětí a přeživších znásilnění znalo pachatele (i když ne nutně jeho jméno). 8 % ho neznalo. </a:t>
            </a: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Zbylé neodpověděly.</a:t>
            </a:r>
            <a:endParaRPr sz="1800" b="0" i="0" u="none" strike="noStrike" cap="none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1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Řešení znásilnění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206" name="Google Shape;206;p11"/>
          <p:cNvGraphicFramePr/>
          <p:nvPr/>
        </p:nvGraphicFramePr>
        <p:xfrm>
          <a:off x="424206" y="1366887"/>
          <a:ext cx="8531258" cy="561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161D0A39-7DE2-2A1A-6C45-BA4DFFA9D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"/>
          <p:cNvSpPr/>
          <p:nvPr/>
        </p:nvSpPr>
        <p:spPr>
          <a:xfrm>
            <a:off x="-131275" y="-92798"/>
            <a:ext cx="9406550" cy="7043596"/>
          </a:xfrm>
          <a:prstGeom prst="rect">
            <a:avLst/>
          </a:prstGeom>
          <a:solidFill>
            <a:srgbClr val="00174B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2"/>
          <p:cNvSpPr txBox="1">
            <a:spLocks noGrp="1"/>
          </p:cNvSpPr>
          <p:nvPr>
            <p:ph type="ctrTitle"/>
          </p:nvPr>
        </p:nvSpPr>
        <p:spPr>
          <a:xfrm>
            <a:off x="685800" y="1171242"/>
            <a:ext cx="7772400" cy="426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Fira Sans"/>
              <a:buNone/>
            </a:pPr>
            <a:r>
              <a:rPr lang="cs-CZ" sz="7000" b="1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HLAVNÍ VÝSTUPY</a:t>
            </a:r>
            <a:br>
              <a:rPr lang="cs-CZ" sz="7000" b="1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cs-CZ" sz="7000" b="1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zdravotní péče a náklady</a:t>
            </a:r>
            <a:endParaRPr sz="7000" b="1" baseline="30000">
              <a:solidFill>
                <a:schemeClr val="lt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213" name="Google Shape;213;p12"/>
          <p:cNvSpPr txBox="1">
            <a:spLocks noGrp="1"/>
          </p:cNvSpPr>
          <p:nvPr>
            <p:ph type="subTitle" idx="1"/>
          </p:nvPr>
        </p:nvSpPr>
        <p:spPr>
          <a:xfrm>
            <a:off x="1395618" y="3302061"/>
            <a:ext cx="676951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</a:pPr>
            <a:endParaRPr sz="4000" b="1" baseline="3000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</a:pPr>
            <a:endParaRPr sz="1100" b="1" baseline="30000">
              <a:solidFill>
                <a:srgbClr val="E29F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0E18B-1203-4B62-9513-EE96992B1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29C40F41-E8F4-A53B-12EE-0F37FC95EA22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3579BA-53A0-F970-2D8E-8AE6F376320A}"/>
              </a:ext>
            </a:extLst>
          </p:cNvPr>
          <p:cNvSpPr txBox="1">
            <a:spLocks/>
          </p:cNvSpPr>
          <p:nvPr/>
        </p:nvSpPr>
        <p:spPr>
          <a:xfrm>
            <a:off x="457200" y="1525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ts val="0"/>
              </a:spcBef>
              <a:buClr>
                <a:schemeClr val="lt1"/>
              </a:buClr>
              <a:buSzPts val="6000"/>
            </a:pPr>
            <a:r>
              <a:rPr lang="cs-CZ" sz="6000" b="1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Metodologie – řešení zdravotních následků</a:t>
            </a:r>
            <a:endParaRPr lang="cs-CZ" sz="6000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123" name="Obrázek 122">
            <a:extLst>
              <a:ext uri="{FF2B5EF4-FFF2-40B4-BE49-F238E27FC236}">
                <a16:creationId xmlns:a16="http://schemas.microsoft.com/office/drawing/2014/main" id="{13FB4AC6-6EB5-1DC0-4DA3-FCC08D8CD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847" y="4232751"/>
            <a:ext cx="681953" cy="649750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F3D7C492-8C32-7E5C-449B-B23AB9F49C18}"/>
              </a:ext>
            </a:extLst>
          </p:cNvPr>
          <p:cNvSpPr/>
          <p:nvPr/>
        </p:nvSpPr>
        <p:spPr>
          <a:xfrm>
            <a:off x="258184" y="3042436"/>
            <a:ext cx="3224090" cy="720000"/>
          </a:xfrm>
          <a:prstGeom prst="rect">
            <a:avLst/>
          </a:prstGeom>
          <a:solidFill>
            <a:srgbClr val="00174B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latin typeface="Fira Sans" panose="020B0503050000020004" pitchFamily="34" charset="0"/>
              </a:rPr>
              <a:t>Řešení zdravotních následků</a:t>
            </a:r>
          </a:p>
        </p:txBody>
      </p:sp>
      <p:sp>
        <p:nvSpPr>
          <p:cNvPr id="10" name="Šrafovaná šipka doprava 18">
            <a:extLst>
              <a:ext uri="{FF2B5EF4-FFF2-40B4-BE49-F238E27FC236}">
                <a16:creationId xmlns:a16="http://schemas.microsoft.com/office/drawing/2014/main" id="{BFE9BECD-FDC2-C3D0-8DF9-979EA15FA9A2}"/>
              </a:ext>
            </a:extLst>
          </p:cNvPr>
          <p:cNvSpPr/>
          <p:nvPr/>
        </p:nvSpPr>
        <p:spPr>
          <a:xfrm rot="20492527">
            <a:off x="3658256" y="2903405"/>
            <a:ext cx="839972" cy="382772"/>
          </a:xfrm>
          <a:prstGeom prst="stripedRightArrow">
            <a:avLst/>
          </a:prstGeom>
          <a:solidFill>
            <a:srgbClr val="001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F8D6EFC5-183B-4662-6156-93ED77A817FC}"/>
              </a:ext>
            </a:extLst>
          </p:cNvPr>
          <p:cNvGrpSpPr/>
          <p:nvPr/>
        </p:nvGrpSpPr>
        <p:grpSpPr>
          <a:xfrm>
            <a:off x="4674213" y="2135378"/>
            <a:ext cx="2324150" cy="1306659"/>
            <a:chOff x="4966341" y="3905184"/>
            <a:chExt cx="2324150" cy="1306659"/>
          </a:xfrm>
          <a:solidFill>
            <a:srgbClr val="E29C00"/>
          </a:solidFill>
        </p:grpSpPr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E2A7A2B8-ABFA-781D-FB75-9E70CDA13D00}"/>
                </a:ext>
              </a:extLst>
            </p:cNvPr>
            <p:cNvSpPr/>
            <p:nvPr/>
          </p:nvSpPr>
          <p:spPr>
            <a:xfrm>
              <a:off x="4966341" y="4106057"/>
              <a:ext cx="1942703" cy="1105786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b="1" dirty="0">
                  <a:latin typeface="Fira Sans" panose="020B0503050000020004" pitchFamily="34" charset="0"/>
                </a:rPr>
                <a:t>Zdravotní listy</a:t>
              </a:r>
            </a:p>
          </p:txBody>
        </p:sp>
        <p:sp>
          <p:nvSpPr>
            <p:cNvPr id="13" name="Elipsa 25">
              <a:extLst>
                <a:ext uri="{FF2B5EF4-FFF2-40B4-BE49-F238E27FC236}">
                  <a16:creationId xmlns:a16="http://schemas.microsoft.com/office/drawing/2014/main" id="{A70A3FA5-50E9-7483-DEBB-B34BAA7D5D2E}"/>
                </a:ext>
              </a:extLst>
            </p:cNvPr>
            <p:cNvSpPr/>
            <p:nvPr/>
          </p:nvSpPr>
          <p:spPr>
            <a:xfrm>
              <a:off x="6501338" y="3905184"/>
              <a:ext cx="789153" cy="430957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b="1" dirty="0">
                  <a:latin typeface="Fira Sans" panose="020B0503050000020004" pitchFamily="34" charset="0"/>
                </a:rPr>
                <a:t>190</a:t>
              </a:r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A51BA66E-721A-09A7-1D97-72FCCD60790D}"/>
              </a:ext>
            </a:extLst>
          </p:cNvPr>
          <p:cNvGrpSpPr/>
          <p:nvPr/>
        </p:nvGrpSpPr>
        <p:grpSpPr>
          <a:xfrm>
            <a:off x="6939373" y="2610245"/>
            <a:ext cx="1562875" cy="667105"/>
            <a:chOff x="7231501" y="4380051"/>
            <a:chExt cx="1562875" cy="667105"/>
          </a:xfrm>
        </p:grpSpPr>
        <p:pic>
          <p:nvPicPr>
            <p:cNvPr id="16" name="Picture 2" descr="Velké logo VZP &amp;Ccaron;R">
              <a:extLst>
                <a:ext uri="{FF2B5EF4-FFF2-40B4-BE49-F238E27FC236}">
                  <a16:creationId xmlns:a16="http://schemas.microsoft.com/office/drawing/2014/main" id="{7CAC9A81-261D-9D40-CAE2-D57212FDD3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308858" y="4732911"/>
              <a:ext cx="1485518" cy="314245"/>
            </a:xfrm>
            <a:prstGeom prst="rect">
              <a:avLst/>
            </a:prstGeom>
            <a:noFill/>
          </p:spPr>
        </p:pic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1AD0FCBC-830F-FC68-D69B-60755C717C95}"/>
                </a:ext>
              </a:extLst>
            </p:cNvPr>
            <p:cNvSpPr txBox="1"/>
            <p:nvPr/>
          </p:nvSpPr>
          <p:spPr>
            <a:xfrm>
              <a:off x="7231501" y="4380051"/>
              <a:ext cx="1562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/>
                <a:t>revizní lékařka</a:t>
              </a:r>
            </a:p>
          </p:txBody>
        </p:sp>
      </p:grpSp>
      <p:sp>
        <p:nvSpPr>
          <p:cNvPr id="18" name="Obdélník 17">
            <a:extLst>
              <a:ext uri="{FF2B5EF4-FFF2-40B4-BE49-F238E27FC236}">
                <a16:creationId xmlns:a16="http://schemas.microsoft.com/office/drawing/2014/main" id="{CE31C102-56F6-9E95-FEC0-D0AE51B30563}"/>
              </a:ext>
            </a:extLst>
          </p:cNvPr>
          <p:cNvSpPr/>
          <p:nvPr/>
        </p:nvSpPr>
        <p:spPr>
          <a:xfrm>
            <a:off x="820341" y="3881022"/>
            <a:ext cx="3370521" cy="1004844"/>
          </a:xfrm>
          <a:prstGeom prst="rect">
            <a:avLst/>
          </a:prstGeom>
          <a:solidFill>
            <a:srgbClr val="E29C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latin typeface="Fira Sans" panose="020B0503050000020004" pitchFamily="34" charset="0"/>
              </a:rPr>
              <a:t>Kategorie zdravotních potíží:</a:t>
            </a:r>
          </a:p>
          <a:p>
            <a:pPr algn="ctr"/>
            <a:r>
              <a:rPr lang="cs-CZ" sz="1400" dirty="0">
                <a:latin typeface="Fira Sans" panose="020B0503050000020004" pitchFamily="34" charset="0"/>
              </a:rPr>
              <a:t>fyzické, psychické, pohlavně přenosné nemoci, umělé přerušení těhotenství </a:t>
            </a:r>
          </a:p>
          <a:p>
            <a:pPr algn="ctr"/>
            <a:r>
              <a:rPr lang="cs-CZ" sz="1400" dirty="0">
                <a:latin typeface="Fira Sans" panose="020B0503050000020004" pitchFamily="34" charset="0"/>
              </a:rPr>
              <a:t>+ jejich podrobná specifikace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DC5C780F-96E3-6EEC-7C6F-10912BFCB8FB}"/>
              </a:ext>
            </a:extLst>
          </p:cNvPr>
          <p:cNvSpPr/>
          <p:nvPr/>
        </p:nvSpPr>
        <p:spPr>
          <a:xfrm>
            <a:off x="4307608" y="3879853"/>
            <a:ext cx="3370521" cy="1004844"/>
          </a:xfrm>
          <a:prstGeom prst="rect">
            <a:avLst/>
          </a:prstGeom>
          <a:solidFill>
            <a:srgbClr val="E29C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latin typeface="Fira Sans" panose="020B0503050000020004" pitchFamily="34" charset="0"/>
              </a:rPr>
              <a:t>počty návštěv lékaře, kontroly, převoz sanitkou, medikace a její změna, re/operace, hospitalizace, rehabilitace / lázně, zdravotní pomůcky</a:t>
            </a:r>
          </a:p>
        </p:txBody>
      </p:sp>
      <p:sp>
        <p:nvSpPr>
          <p:cNvPr id="20" name="Šrafovaná šipka doprava 18">
            <a:extLst>
              <a:ext uri="{FF2B5EF4-FFF2-40B4-BE49-F238E27FC236}">
                <a16:creationId xmlns:a16="http://schemas.microsoft.com/office/drawing/2014/main" id="{50E56485-3FD2-3B1D-097E-A3B3F985FA94}"/>
              </a:ext>
            </a:extLst>
          </p:cNvPr>
          <p:cNvSpPr/>
          <p:nvPr/>
        </p:nvSpPr>
        <p:spPr>
          <a:xfrm rot="7576237">
            <a:off x="4154571" y="3389621"/>
            <a:ext cx="472398" cy="382772"/>
          </a:xfrm>
          <a:prstGeom prst="stripedRightArrow">
            <a:avLst/>
          </a:prstGeom>
          <a:solidFill>
            <a:srgbClr val="E29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Šrafovaná šipka doprava 18">
            <a:extLst>
              <a:ext uri="{FF2B5EF4-FFF2-40B4-BE49-F238E27FC236}">
                <a16:creationId xmlns:a16="http://schemas.microsoft.com/office/drawing/2014/main" id="{4B810F7B-DC07-E142-91D4-5A55EF3775C0}"/>
              </a:ext>
            </a:extLst>
          </p:cNvPr>
          <p:cNvSpPr/>
          <p:nvPr/>
        </p:nvSpPr>
        <p:spPr>
          <a:xfrm rot="18603537">
            <a:off x="6993673" y="3393927"/>
            <a:ext cx="472398" cy="382772"/>
          </a:xfrm>
          <a:prstGeom prst="striped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69DC4F74-AFF3-18D3-06E8-59CF63DAA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3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4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Lékařská péče</a:t>
            </a:r>
            <a:endParaRPr lang="cs-CZ"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33" name="Google Shape;233;p14"/>
          <p:cNvSpPr txBox="1">
            <a:spLocks noGrp="1"/>
          </p:cNvSpPr>
          <p:nvPr>
            <p:ph type="body" idx="1"/>
          </p:nvPr>
        </p:nvSpPr>
        <p:spPr>
          <a:xfrm>
            <a:off x="2766833" y="1683693"/>
            <a:ext cx="6037804" cy="94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800"/>
              <a:buNone/>
            </a:pP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žen ve věku 18-65 uvádí, že sexualizované násilí, kterým si prošly, mělo zdravotní následky, v současné populaci žen 18-65 let to představuje 994 tisíc žen.</a:t>
            </a:r>
            <a:b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</a:br>
            <a:endParaRPr sz="18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760697" y="3696852"/>
            <a:ext cx="2047012" cy="94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6600" b="1" i="0" u="none" strike="noStrike" cap="none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26 %</a:t>
            </a:r>
            <a:endParaRPr sz="6600" b="0" i="0" u="none" strike="noStrike" cap="none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35" name="Google Shape;235;p14"/>
          <p:cNvSpPr txBox="1"/>
          <p:nvPr/>
        </p:nvSpPr>
        <p:spPr>
          <a:xfrm>
            <a:off x="2807709" y="3752520"/>
            <a:ext cx="6037802" cy="107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obětí muselo vyhledat lékaře, psychiatra, psychologa, psychoterapeuta, musela docházet na rehabilitace, užívat léky, používat zdravotní pomůcky.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4"/>
          <p:cNvSpPr txBox="1"/>
          <p:nvPr/>
        </p:nvSpPr>
        <p:spPr>
          <a:xfrm>
            <a:off x="2807709" y="5387047"/>
            <a:ext cx="6336291" cy="536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žen nevyhledalo lékařskou pomoc, i když ji potřebovaly.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</a:br>
            <a:endParaRPr sz="1800" b="0" i="0" u="none" strike="noStrike" cap="none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37" name="Google Shape;237;p14"/>
          <p:cNvSpPr txBox="1"/>
          <p:nvPr/>
        </p:nvSpPr>
        <p:spPr>
          <a:xfrm>
            <a:off x="760697" y="1529022"/>
            <a:ext cx="2047012" cy="94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6600" b="1" i="0" u="none" strike="noStrike" cap="none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30 %</a:t>
            </a:r>
            <a:endParaRPr sz="6600" b="0" i="0" u="none" strike="noStrike" cap="none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1011984" y="2868632"/>
            <a:ext cx="8698497" cy="906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3200" b="1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v současné populaci to je 994 tisíc žen</a:t>
            </a:r>
            <a:endParaRPr sz="3200" b="0" i="0" u="none" strike="noStrike" cap="none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191074" y="2154760"/>
            <a:ext cx="532252" cy="1077012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801573" y="4984307"/>
            <a:ext cx="2006136" cy="94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6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32 %</a:t>
            </a:r>
            <a:endParaRPr sz="6600" b="0" i="0" u="none" strike="noStrike" cap="none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BA1675A1-6809-6598-D5DC-4EE5A9117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1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Náklady na zdravotní péči</a:t>
            </a:r>
            <a:endParaRPr lang="cs-CZ"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50" name="Google Shape;250;p41"/>
          <p:cNvSpPr txBox="1"/>
          <p:nvPr/>
        </p:nvSpPr>
        <p:spPr>
          <a:xfrm>
            <a:off x="557955" y="1885907"/>
            <a:ext cx="4756855" cy="80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6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123 550 </a:t>
            </a:r>
            <a:r>
              <a:rPr lang="cs-CZ" sz="40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žen</a:t>
            </a:r>
            <a:endParaRPr sz="6600" b="0" i="0" u="none" strike="noStrike" cap="none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51" name="Google Shape;251;p41"/>
          <p:cNvSpPr txBox="1"/>
          <p:nvPr/>
        </p:nvSpPr>
        <p:spPr>
          <a:xfrm>
            <a:off x="4382443" y="1921174"/>
            <a:ext cx="398944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1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v ČR </a:t>
            </a:r>
            <a:r>
              <a:rPr lang="cs-CZ" sz="1800" b="1" i="0" u="none" strike="noStrike" cap="none">
                <a:solidFill>
                  <a:srgbClr val="00174B"/>
                </a:solidFill>
                <a:highlight>
                  <a:srgbClr val="E29F00"/>
                </a:highlight>
                <a:latin typeface="Fira Sans"/>
                <a:ea typeface="Fira Sans"/>
                <a:cs typeface="Fira Sans"/>
                <a:sym typeface="Fira Sans"/>
              </a:rPr>
              <a:t>ROČNĚ VYHLEDÁ ZDRAVOTNÍ PÉČI </a:t>
            </a:r>
            <a:r>
              <a:rPr lang="cs-CZ" sz="1800" b="1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KVŮLI NÁSLEDKŮM SEXUALIZOVANÉHO NÁSILÍ.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1"/>
          <p:cNvSpPr txBox="1"/>
          <p:nvPr/>
        </p:nvSpPr>
        <p:spPr>
          <a:xfrm>
            <a:off x="676822" y="3659606"/>
            <a:ext cx="398944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1" i="0" u="none" strike="noStrike" cap="none">
                <a:solidFill>
                  <a:srgbClr val="00174B"/>
                </a:solidFill>
                <a:highlight>
                  <a:srgbClr val="E29F00"/>
                </a:highlight>
                <a:latin typeface="Fira Sans"/>
                <a:ea typeface="Fira Sans"/>
                <a:cs typeface="Fira Sans"/>
                <a:sym typeface="Fira Sans"/>
              </a:rPr>
              <a:t>ROČNÍ NÁKLADY</a:t>
            </a:r>
            <a:r>
              <a:rPr lang="cs-CZ" sz="1800" b="0" i="0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, které jsou vynaloženy z veřejného zdravotního pojištění na tuto péči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1"/>
          <p:cNvSpPr txBox="1"/>
          <p:nvPr/>
        </p:nvSpPr>
        <p:spPr>
          <a:xfrm>
            <a:off x="5087282" y="3601933"/>
            <a:ext cx="4756855" cy="80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66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2.3 </a:t>
            </a:r>
            <a:r>
              <a:rPr lang="cs-CZ" sz="4400" b="1" i="0" u="none" strike="noStrike" cap="none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mld. Kč</a:t>
            </a:r>
            <a:endParaRPr sz="4400" b="0" i="0" u="none" strike="noStrike" cap="none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54" name="Google Shape;254;p41"/>
          <p:cNvSpPr txBox="1"/>
          <p:nvPr/>
        </p:nvSpPr>
        <p:spPr>
          <a:xfrm>
            <a:off x="3134411" y="4947557"/>
            <a:ext cx="531671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 sz="1400" b="0" i="1" u="none" strike="noStrike" cap="none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Tyto výdaje však nezahrnují vlastní výdaje obětí a přeživších, úhradu léčiv, nebo odborné péče nad rámec zdravotního pojištění, a tedy hrazené z jejich vlastních prostředků.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5BB4B813-74DA-B110-558C-443B4F7AF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42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Náklady na zdravotní péči</a:t>
            </a:r>
            <a:endParaRPr lang="cs-CZ"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264" name="Google Shape;264;p42"/>
          <p:cNvGraphicFramePr/>
          <p:nvPr>
            <p:extLst>
              <p:ext uri="{D42A27DB-BD31-4B8C-83A1-F6EECF244321}">
                <p14:modId xmlns:p14="http://schemas.microsoft.com/office/powerpoint/2010/main" val="1188469451"/>
              </p:ext>
            </p:extLst>
          </p:nvPr>
        </p:nvGraphicFramePr>
        <p:xfrm>
          <a:off x="887243" y="2570525"/>
          <a:ext cx="7012425" cy="2680450"/>
        </p:xfrm>
        <a:graphic>
          <a:graphicData uri="http://schemas.openxmlformats.org/drawingml/2006/table">
            <a:tbl>
              <a:tblPr firstRow="1" bandRow="1">
                <a:noFill/>
                <a:tableStyleId>{4DCBED1D-83A8-4CD9-BADC-ED488B23585D}</a:tableStyleId>
              </a:tblPr>
              <a:tblGrid>
                <a:gridCol w="504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800" b="0" i="0" u="none" strike="noStrike" cap="none">
                          <a:solidFill>
                            <a:srgbClr val="00174B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Léčba psychických dopadů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800" b="0" i="0" u="none" strike="noStrike" cap="none">
                          <a:solidFill>
                            <a:srgbClr val="00174B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1, 7 mld.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800" b="0" i="0" u="none" strike="noStrike" cap="none">
                          <a:solidFill>
                            <a:srgbClr val="00174B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Léčba zhoršení stavu chronických onemocnění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800" b="0" i="0" u="none" strike="noStrike" cap="none">
                          <a:solidFill>
                            <a:srgbClr val="00174B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362 mil.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800" b="0" i="0" u="none" strike="noStrike" cap="none" dirty="0">
                        <a:solidFill>
                          <a:srgbClr val="00174B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800" b="0" i="0" u="none" strike="noStrike" cap="none" dirty="0">
                          <a:solidFill>
                            <a:srgbClr val="00174B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Ošetření a léčba fyzických dopadů a zranění (vč. léčby pohlavně přenosných nemocí a umělého přerušení těhotenství)</a:t>
                      </a:r>
                      <a:endParaRPr sz="1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800" b="0" i="0" u="none" strike="noStrike" cap="none" dirty="0">
                          <a:solidFill>
                            <a:srgbClr val="00174B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197 mil.</a:t>
                      </a:r>
                      <a:endParaRPr sz="18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5" name="Google Shape;265;p42"/>
          <p:cNvSpPr txBox="1"/>
          <p:nvPr/>
        </p:nvSpPr>
        <p:spPr>
          <a:xfrm>
            <a:off x="820488" y="1755987"/>
            <a:ext cx="4411388" cy="463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2400" b="1" i="0" u="none" strike="noStrike" cap="none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Konkrétně pak:</a:t>
            </a:r>
            <a:endParaRPr sz="2400" b="0" i="0" u="none" strike="noStrike" cap="none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0B4C56F3-F5DD-1A63-3CF0-792BFE117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8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Širší ekonomické dopady</a:t>
            </a:r>
            <a:endParaRPr lang="cs-CZ"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" name="Google Shape;284;p29">
            <a:extLst>
              <a:ext uri="{FF2B5EF4-FFF2-40B4-BE49-F238E27FC236}">
                <a16:creationId xmlns:a16="http://schemas.microsoft.com/office/drawing/2014/main" id="{A3A95425-C410-DB3C-2C6C-49BA6A074B82}"/>
              </a:ext>
            </a:extLst>
          </p:cNvPr>
          <p:cNvSpPr txBox="1"/>
          <p:nvPr/>
        </p:nvSpPr>
        <p:spPr>
          <a:xfrm>
            <a:off x="564777" y="2394480"/>
            <a:ext cx="8229600" cy="3893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b="1" dirty="0">
                <a:solidFill>
                  <a:srgbClr val="68B1B7"/>
                </a:solidFill>
                <a:latin typeface="Fira Sans"/>
                <a:sym typeface="Fira Sans"/>
              </a:rPr>
              <a:t>ZTRÁTA NEBO OMEZENÍ EKONOMICKÉ PRODUKTIVITY</a:t>
            </a:r>
            <a:r>
              <a:rPr lang="cs-CZ" sz="1800" dirty="0">
                <a:solidFill>
                  <a:srgbClr val="00174B"/>
                </a:solidFill>
                <a:latin typeface="Fira Sans"/>
                <a:sym typeface="Fira Sans"/>
              </a:rPr>
              <a:t>, vč. snížených možností na kariérní postup (i kvůli přerušení/ukončení studia)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endParaRPr lang="cs-CZ" sz="800" dirty="0">
              <a:solidFill>
                <a:srgbClr val="00174B"/>
              </a:solidFill>
              <a:latin typeface="Fira Sans"/>
              <a:sym typeface="Fira Sans"/>
            </a:endParaRPr>
          </a:p>
          <a:p>
            <a:pPr marL="342900" indent="-342900">
              <a:buSzPts val="2000"/>
              <a:buFont typeface="Arial"/>
              <a:buChar char="•"/>
            </a:pPr>
            <a:r>
              <a:rPr lang="cs-CZ" sz="1800" b="1" dirty="0">
                <a:solidFill>
                  <a:srgbClr val="68B1B7"/>
                </a:solidFill>
                <a:latin typeface="Fira Sans"/>
                <a:sym typeface="Fira Sans"/>
              </a:rPr>
              <a:t>SOCIÁLNÍ DÁVKY </a:t>
            </a:r>
            <a:r>
              <a:rPr lang="cs-CZ" sz="1800" dirty="0">
                <a:solidFill>
                  <a:srgbClr val="00174B"/>
                </a:solidFill>
                <a:latin typeface="Fira Sans"/>
                <a:sym typeface="Fira Sans"/>
              </a:rPr>
              <a:t>(podpora v nezaměstnanosti, nemocenské, …)</a:t>
            </a:r>
            <a:endParaRPr lang="cs-CZ" sz="1800" b="1" dirty="0">
              <a:solidFill>
                <a:srgbClr val="68B1B7"/>
              </a:solidFill>
              <a:latin typeface="Fira Sans"/>
              <a:sym typeface="Fira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endParaRPr lang="cs-CZ" sz="900" b="1" dirty="0">
              <a:solidFill>
                <a:srgbClr val="68B1B7"/>
              </a:solidFill>
              <a:latin typeface="Fira Sans"/>
              <a:sym typeface="Fira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Náklady na </a:t>
            </a:r>
            <a:r>
              <a:rPr lang="cs-CZ" sz="1800" b="1" i="0" u="none" strike="noStrike" cap="none" dirty="0">
                <a:solidFill>
                  <a:srgbClr val="68B1B7"/>
                </a:solidFill>
                <a:latin typeface="Fira Sans"/>
                <a:ea typeface="Fira Sans"/>
                <a:cs typeface="Fira Sans"/>
                <a:sym typeface="Fira Sans"/>
              </a:rPr>
              <a:t>SOCIÁLNÍ SLUŽBY</a:t>
            </a:r>
            <a:r>
              <a:rPr lang="cs-CZ" sz="1800" b="1" dirty="0">
                <a:solidFill>
                  <a:srgbClr val="68B1B7"/>
                </a:solidFill>
                <a:latin typeface="Fira Sans"/>
                <a:ea typeface="Fira Sans"/>
                <a:cs typeface="Fira Sans"/>
                <a:sym typeface="Fira Sans"/>
              </a:rPr>
              <a:t> A DALŠÍ PODPŮRNÉ SLUŽBY </a:t>
            </a: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pro oběti a přeživší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endParaRPr lang="cs-CZ" sz="800" b="0" i="0" u="none" strike="noStrike" cap="none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Náklady na </a:t>
            </a:r>
            <a:r>
              <a:rPr lang="cs-CZ" sz="1800" b="1" dirty="0">
                <a:solidFill>
                  <a:srgbClr val="68B1B7"/>
                </a:solidFill>
                <a:latin typeface="Fira Sans"/>
                <a:ea typeface="Fira Sans"/>
                <a:cs typeface="Fira Sans"/>
                <a:sym typeface="Fira Sans"/>
              </a:rPr>
              <a:t>TRESTNÍ ŘÍZENÍ </a:t>
            </a: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(a náklady na vězeňský systém)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endParaRPr lang="cs-CZ" sz="8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Náklady na řešení </a:t>
            </a:r>
            <a:r>
              <a:rPr lang="cs-CZ" sz="1800" b="1" dirty="0">
                <a:solidFill>
                  <a:srgbClr val="68B1B7"/>
                </a:solidFill>
                <a:latin typeface="Fira Sans"/>
                <a:ea typeface="Fira Sans"/>
                <a:cs typeface="Fira Sans"/>
                <a:sym typeface="Fira Sans"/>
              </a:rPr>
              <a:t>DALŠÍCH PROVÁZANÝCH PROBLÉMŮ</a:t>
            </a: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, jako je zneužívání návykových látek, aj.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endParaRPr lang="cs-CZ" sz="8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b="1" dirty="0">
                <a:solidFill>
                  <a:srgbClr val="68B1B7"/>
                </a:solidFill>
                <a:latin typeface="Fira Sans"/>
                <a:ea typeface="Fira Sans"/>
                <a:cs typeface="Fira Sans"/>
                <a:sym typeface="Fira Sans"/>
              </a:rPr>
              <a:t>DALŠÍ NÁKLADY NA STRANĚ OBĚTÍ </a:t>
            </a: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(př. náklady na to, aby se přestěhovala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endParaRPr lang="cs-CZ" sz="8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Náklady související s </a:t>
            </a:r>
            <a:r>
              <a:rPr lang="cs-CZ" sz="1800" b="1" dirty="0">
                <a:solidFill>
                  <a:srgbClr val="68B1B7"/>
                </a:solidFill>
                <a:latin typeface="Fira Sans"/>
                <a:ea typeface="Fira Sans"/>
                <a:cs typeface="Fira Sans"/>
                <a:sym typeface="Fira Sans"/>
              </a:rPr>
              <a:t>PODPOROU OKOLÍ OBĚTÍ </a:t>
            </a: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(psychoterapie, sociální služby)</a:t>
            </a:r>
          </a:p>
        </p:txBody>
      </p:sp>
      <p:sp>
        <p:nvSpPr>
          <p:cNvPr id="3" name="Google Shape;254;p41">
            <a:extLst>
              <a:ext uri="{FF2B5EF4-FFF2-40B4-BE49-F238E27FC236}">
                <a16:creationId xmlns:a16="http://schemas.microsoft.com/office/drawing/2014/main" id="{E2B1B163-1943-9B80-CC86-D802D85B4B6C}"/>
              </a:ext>
            </a:extLst>
          </p:cNvPr>
          <p:cNvSpPr txBox="1"/>
          <p:nvPr/>
        </p:nvSpPr>
        <p:spPr>
          <a:xfrm>
            <a:off x="3477659" y="1939385"/>
            <a:ext cx="531671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 i="1" dirty="0">
                <a:solidFill>
                  <a:srgbClr val="68B1B7"/>
                </a:solidFill>
                <a:latin typeface="Fira Sans"/>
                <a:ea typeface="Fira Sans"/>
                <a:cs typeface="Fira Sans"/>
                <a:sym typeface="Fira Sans"/>
              </a:rPr>
              <a:t>n</a:t>
            </a:r>
            <a:r>
              <a:rPr lang="cs-CZ" sz="1400" b="0" i="1" u="none" strike="noStrike" cap="none" dirty="0">
                <a:solidFill>
                  <a:srgbClr val="68B1B7"/>
                </a:solidFill>
                <a:latin typeface="Fira Sans"/>
                <a:ea typeface="Fira Sans"/>
                <a:cs typeface="Fira Sans"/>
                <a:sym typeface="Fira Sans"/>
              </a:rPr>
              <a:t>ebylo předmětem tohoto výzkumu</a:t>
            </a:r>
            <a:endParaRPr sz="1400" b="0" i="0" u="none" strike="noStrike" cap="none" dirty="0">
              <a:solidFill>
                <a:srgbClr val="68B1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65;p42">
            <a:extLst>
              <a:ext uri="{FF2B5EF4-FFF2-40B4-BE49-F238E27FC236}">
                <a16:creationId xmlns:a16="http://schemas.microsoft.com/office/drawing/2014/main" id="{6AE1AFCE-988E-D910-F69F-43D7243E9B44}"/>
              </a:ext>
            </a:extLst>
          </p:cNvPr>
          <p:cNvSpPr txBox="1"/>
          <p:nvPr/>
        </p:nvSpPr>
        <p:spPr>
          <a:xfrm>
            <a:off x="524113" y="1613110"/>
            <a:ext cx="7635023" cy="463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9F00"/>
              </a:buClr>
              <a:buSzPts val="6600"/>
              <a:buFont typeface="Arial"/>
              <a:buNone/>
            </a:pPr>
            <a:r>
              <a:rPr lang="cs-CZ" sz="1800" b="1" dirty="0">
                <a:solidFill>
                  <a:srgbClr val="E29F00"/>
                </a:solidFill>
                <a:latin typeface="Fira Sans"/>
                <a:ea typeface="Fira Sans"/>
                <a:cs typeface="Fira Sans"/>
                <a:sym typeface="Fira Sans"/>
              </a:rPr>
              <a:t>Ekonomické dopady sexualizovaného násilí v širší perspektivě</a:t>
            </a:r>
            <a:endParaRPr sz="1800" b="0" i="0" u="none" strike="noStrike" cap="none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79;p29">
            <a:extLst>
              <a:ext uri="{FF2B5EF4-FFF2-40B4-BE49-F238E27FC236}">
                <a16:creationId xmlns:a16="http://schemas.microsoft.com/office/drawing/2014/main" id="{6D52F67F-9AA5-26CC-ACF0-409B7D7BAB5A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80;p29">
            <a:extLst>
              <a:ext uri="{FF2B5EF4-FFF2-40B4-BE49-F238E27FC236}">
                <a16:creationId xmlns:a16="http://schemas.microsoft.com/office/drawing/2014/main" id="{69D5485A-08FA-5895-DB18-29A145EA3799}"/>
              </a:ext>
            </a:extLst>
          </p:cNvPr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Doporučení</a:t>
            </a:r>
            <a:endParaRPr lang="cs-CZ"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" name="Google Shape;299;p29">
            <a:extLst>
              <a:ext uri="{FF2B5EF4-FFF2-40B4-BE49-F238E27FC236}">
                <a16:creationId xmlns:a16="http://schemas.microsoft.com/office/drawing/2014/main" id="{574162C4-5220-BADA-8899-FE9133A2E374}"/>
              </a:ext>
            </a:extLst>
          </p:cNvPr>
          <p:cNvSpPr txBox="1"/>
          <p:nvPr/>
        </p:nvSpPr>
        <p:spPr>
          <a:xfrm>
            <a:off x="642768" y="1914601"/>
            <a:ext cx="8229600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síť komplexních </a:t>
            </a:r>
            <a:r>
              <a:rPr lang="cs-CZ" sz="1800" b="1" i="0" u="none" strike="noStrike" cap="none" dirty="0">
                <a:solidFill>
                  <a:srgbClr val="00174B"/>
                </a:solidFill>
                <a:highlight>
                  <a:srgbClr val="F0D1B5"/>
                </a:highlight>
                <a:latin typeface="Fira Sans"/>
                <a:ea typeface="Fira Sans"/>
                <a:cs typeface="Fira Sans"/>
                <a:sym typeface="Fira Sans"/>
              </a:rPr>
              <a:t>SPECIALIZOVANÝCH SLUŽEB</a:t>
            </a:r>
            <a:r>
              <a:rPr lang="cs-CZ" sz="1800" b="1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pro oběti a přeživší, vycházejících ze standardů práce s genderově podmíněným násilím</a:t>
            </a:r>
            <a:endParaRPr sz="1800" dirty="0"/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b="1" dirty="0">
                <a:solidFill>
                  <a:srgbClr val="00174B"/>
                </a:solidFill>
                <a:highlight>
                  <a:srgbClr val="F0D1B5"/>
                </a:highlight>
                <a:latin typeface="Fira Sans"/>
                <a:sym typeface="Fira Sans"/>
              </a:rPr>
              <a:t>SYSTÉMOVÉ A PŘEDVÍDATELNÉ FINANČNÍ KRYTÍ</a:t>
            </a:r>
            <a:r>
              <a:rPr lang="cs-CZ" sz="1800" b="1" dirty="0">
                <a:solidFill>
                  <a:srgbClr val="00174B"/>
                </a:solidFill>
                <a:latin typeface="Fira Sans"/>
                <a:sym typeface="Fira Sans"/>
              </a:rPr>
              <a:t> </a:t>
            </a:r>
            <a:r>
              <a:rPr lang="cs-CZ" sz="1800" dirty="0">
                <a:solidFill>
                  <a:srgbClr val="00174B"/>
                </a:solidFill>
                <a:latin typeface="Fira Sans"/>
                <a:sym typeface="Fira Sans"/>
              </a:rPr>
              <a:t>těchto </a:t>
            </a: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služeb z veřejných prostředků</a:t>
            </a:r>
            <a:endParaRPr sz="1800" dirty="0"/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b="1" dirty="0">
                <a:solidFill>
                  <a:srgbClr val="00174B"/>
                </a:solidFill>
                <a:highlight>
                  <a:srgbClr val="F0D1B5"/>
                </a:highlight>
                <a:latin typeface="Fira Sans"/>
                <a:sym typeface="Fira Sans"/>
              </a:rPr>
              <a:t>INTERDISCIPLINÁRNÍ SPOLUPRÁCE </a:t>
            </a: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klíčových institucí a organizací jako jsou policie, zdravotníci a neziskové organizace, a jejich průběžné vzdělávání</a:t>
            </a:r>
            <a:endParaRPr sz="1800" dirty="0"/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1800" b="1" dirty="0">
                <a:solidFill>
                  <a:srgbClr val="00174B"/>
                </a:solidFill>
                <a:highlight>
                  <a:srgbClr val="F0D1B5"/>
                </a:highlight>
                <a:latin typeface="Fira Sans"/>
                <a:sym typeface="Fira Sans"/>
              </a:rPr>
              <a:t>PREVENCE A PŘEDCHÁZENÍ NÁSILÍ</a:t>
            </a:r>
            <a:r>
              <a:rPr lang="cs-CZ" sz="1800" b="0" i="0" u="none" strike="noStrike" cap="none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, jak ve formě vzdělávání a informování široké veřejnosti, tak specifickými nástroji a službami zajišťujícími včasné odhalení a řešení násilí.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Obrázek 2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7FC48C54-982C-7671-B45E-77AEAC1AB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F844B45E-CC05-C9A1-59AE-9069ABB9D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69096"/>
            <a:ext cx="9230061" cy="759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09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/>
          <p:nvPr/>
        </p:nvSpPr>
        <p:spPr>
          <a:xfrm>
            <a:off x="0" y="-1"/>
            <a:ext cx="9144000" cy="4630995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endParaRPr sz="5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endParaRPr sz="5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cs-CZ" sz="5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Děkujeme za pozornost.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cs-CZ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					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cs-CZ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Tým proFem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5"/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75241976-A2A4-8614-7F5E-2E8F7CD40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3"/>
          <p:cNvSpPr/>
          <p:nvPr/>
        </p:nvSpPr>
        <p:spPr>
          <a:xfrm>
            <a:off x="-131275" y="-92798"/>
            <a:ext cx="9406550" cy="7043596"/>
          </a:xfrm>
          <a:prstGeom prst="rect">
            <a:avLst/>
          </a:prstGeom>
          <a:solidFill>
            <a:srgbClr val="E29F00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E29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43"/>
          <p:cNvSpPr txBox="1">
            <a:spLocks noGrp="1"/>
          </p:cNvSpPr>
          <p:nvPr>
            <p:ph type="ctrTitle"/>
          </p:nvPr>
        </p:nvSpPr>
        <p:spPr>
          <a:xfrm>
            <a:off x="685800" y="1171242"/>
            <a:ext cx="7772400" cy="426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Fira Sans"/>
              <a:buNone/>
            </a:pPr>
            <a:r>
              <a:rPr lang="cs-CZ" sz="7000" b="1" baseline="3000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DOPLŇUJÍCÍ INFORMACE</a:t>
            </a:r>
            <a:endParaRPr sz="7000" b="1" baseline="30000">
              <a:solidFill>
                <a:srgbClr val="00174B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4"/>
          <p:cNvSpPr txBox="1"/>
          <p:nvPr/>
        </p:nvSpPr>
        <p:spPr>
          <a:xfrm>
            <a:off x="457200" y="28932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Dopady kontaktních forem SN prožitých ve věku do 15 let</a:t>
            </a:r>
            <a:endParaRPr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0FB2AFB-8985-1C33-9142-203E32693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8" y="2719388"/>
            <a:ext cx="446840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Google Shape;233;p14">
            <a:extLst>
              <a:ext uri="{FF2B5EF4-FFF2-40B4-BE49-F238E27FC236}">
                <a16:creationId xmlns:a16="http://schemas.microsoft.com/office/drawing/2014/main" id="{39EE4095-BE9E-A2A8-1089-D039D0F877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6657" y="1404983"/>
            <a:ext cx="6037804" cy="94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800"/>
              <a:buNone/>
            </a:pP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Nějakým dopadům čelí 74 % obětí kontaktních forem SN, které ho zažily ve věku do 15 let. Konkrétně pak:</a:t>
            </a:r>
            <a:endParaRPr sz="18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7" name="Google Shape;175;p8">
            <a:extLst>
              <a:ext uri="{FF2B5EF4-FFF2-40B4-BE49-F238E27FC236}">
                <a16:creationId xmlns:a16="http://schemas.microsoft.com/office/drawing/2014/main" id="{8C29C99A-7134-EFFB-FA8F-0481A40E56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7934939"/>
              </p:ext>
            </p:extLst>
          </p:nvPr>
        </p:nvGraphicFramePr>
        <p:xfrm>
          <a:off x="740003" y="1404983"/>
          <a:ext cx="7946797" cy="5329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643EBAF6-363C-2229-DE56-FC6C69242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>
          <a:extLst>
            <a:ext uri="{FF2B5EF4-FFF2-40B4-BE49-F238E27FC236}">
              <a16:creationId xmlns:a16="http://schemas.microsoft.com/office/drawing/2014/main" id="{5D189FD3-98D3-603D-9AF6-C99EDBE0B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4">
            <a:extLst>
              <a:ext uri="{FF2B5EF4-FFF2-40B4-BE49-F238E27FC236}">
                <a16:creationId xmlns:a16="http://schemas.microsoft.com/office/drawing/2014/main" id="{6BC541FA-4CB3-36EA-6EAA-EE775E146BC7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4">
            <a:extLst>
              <a:ext uri="{FF2B5EF4-FFF2-40B4-BE49-F238E27FC236}">
                <a16:creationId xmlns:a16="http://schemas.microsoft.com/office/drawing/2014/main" id="{1BDD5D86-8049-D25A-C62F-EC137A469D31}"/>
              </a:ext>
            </a:extLst>
          </p:cNvPr>
          <p:cNvSpPr txBox="1"/>
          <p:nvPr/>
        </p:nvSpPr>
        <p:spPr>
          <a:xfrm>
            <a:off x="457200" y="28932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Dopady nekontaktních forem SN prožitých ve věku do 15 let</a:t>
            </a:r>
            <a:endParaRPr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9137057-C37B-4589-46F0-5942E3B50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8" y="27193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Google Shape;233;p14">
            <a:extLst>
              <a:ext uri="{FF2B5EF4-FFF2-40B4-BE49-F238E27FC236}">
                <a16:creationId xmlns:a16="http://schemas.microsoft.com/office/drawing/2014/main" id="{C56120E0-CC4D-871E-1E4A-9AAD9EE93E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3425" y="1487933"/>
            <a:ext cx="7012787" cy="94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800"/>
              <a:buNone/>
            </a:pP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Nějakým dopadům čelí 60 % obětí nekontaktních forem SN, které ho zažily ve věku do 15 let. Konkrétně pak:</a:t>
            </a:r>
            <a:endParaRPr sz="18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4" name="Google Shape;175;p8">
            <a:extLst>
              <a:ext uri="{FF2B5EF4-FFF2-40B4-BE49-F238E27FC236}">
                <a16:creationId xmlns:a16="http://schemas.microsoft.com/office/drawing/2014/main" id="{D053064D-1391-617F-02FB-E8A70D49B4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3718427"/>
              </p:ext>
            </p:extLst>
          </p:nvPr>
        </p:nvGraphicFramePr>
        <p:xfrm>
          <a:off x="740003" y="1412914"/>
          <a:ext cx="7946797" cy="5329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Obrázek 1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7380C50C-6273-558B-31EB-9BE429B15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488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>
          <a:extLst>
            <a:ext uri="{FF2B5EF4-FFF2-40B4-BE49-F238E27FC236}">
              <a16:creationId xmlns:a16="http://schemas.microsoft.com/office/drawing/2014/main" id="{36822F5F-6771-6631-A69D-29A7E29B5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4">
            <a:extLst>
              <a:ext uri="{FF2B5EF4-FFF2-40B4-BE49-F238E27FC236}">
                <a16:creationId xmlns:a16="http://schemas.microsoft.com/office/drawing/2014/main" id="{5248157C-5CFD-9605-18EC-36E3FB774C73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4">
            <a:extLst>
              <a:ext uri="{FF2B5EF4-FFF2-40B4-BE49-F238E27FC236}">
                <a16:creationId xmlns:a16="http://schemas.microsoft.com/office/drawing/2014/main" id="{9F8E20C4-C62E-30B5-85D1-60961A2196DF}"/>
              </a:ext>
            </a:extLst>
          </p:cNvPr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Dopady kontaktních forem SN</a:t>
            </a:r>
            <a:endParaRPr sz="60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" name="Google Shape;233;p14">
            <a:extLst>
              <a:ext uri="{FF2B5EF4-FFF2-40B4-BE49-F238E27FC236}">
                <a16:creationId xmlns:a16="http://schemas.microsoft.com/office/drawing/2014/main" id="{A9CCEABC-7230-B661-CB59-EE9BE526B7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5399" y="1482842"/>
            <a:ext cx="7012787" cy="94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800"/>
              <a:buNone/>
            </a:pP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Nějakým dopadům čelí 63 % obětí kontaktních forem SN, které ho zažily kdykoliv v průběhu života. Konkrétně pak:</a:t>
            </a:r>
            <a:endParaRPr sz="18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4" name="Google Shape;175;p8">
            <a:extLst>
              <a:ext uri="{FF2B5EF4-FFF2-40B4-BE49-F238E27FC236}">
                <a16:creationId xmlns:a16="http://schemas.microsoft.com/office/drawing/2014/main" id="{968A9F92-79C3-7EE4-CA5E-FE3F4BEF96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209603"/>
              </p:ext>
            </p:extLst>
          </p:nvPr>
        </p:nvGraphicFramePr>
        <p:xfrm>
          <a:off x="740003" y="1412914"/>
          <a:ext cx="7946797" cy="5329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Obrázek 4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C59204AD-3E6C-D103-60BD-17A762FED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48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>
          <a:extLst>
            <a:ext uri="{FF2B5EF4-FFF2-40B4-BE49-F238E27FC236}">
              <a16:creationId xmlns:a16="http://schemas.microsoft.com/office/drawing/2014/main" id="{4BFC96FF-F2BC-90B7-A7B8-AE6D3CD8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4">
            <a:extLst>
              <a:ext uri="{FF2B5EF4-FFF2-40B4-BE49-F238E27FC236}">
                <a16:creationId xmlns:a16="http://schemas.microsoft.com/office/drawing/2014/main" id="{D51C701D-AE88-2640-2ECC-10A5C81987C7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1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4">
            <a:extLst>
              <a:ext uri="{FF2B5EF4-FFF2-40B4-BE49-F238E27FC236}">
                <a16:creationId xmlns:a16="http://schemas.microsoft.com/office/drawing/2014/main" id="{7F258052-4B14-D408-2D60-B507C0F3B7F6}"/>
              </a:ext>
            </a:extLst>
          </p:cNvPr>
          <p:cNvSpPr txBox="1"/>
          <p:nvPr/>
        </p:nvSpPr>
        <p:spPr>
          <a:xfrm>
            <a:off x="457200" y="1525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"/>
              <a:buNone/>
            </a:pPr>
            <a:r>
              <a:rPr lang="cs-CZ" sz="6000" b="1" i="0" u="none" strike="noStrike" cap="none" baseline="30000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Dopady nekontaktních forem SN</a:t>
            </a:r>
            <a:endParaRPr sz="6000" b="0" i="0" u="none" strike="noStrike" cap="none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" name="Google Shape;233;p14">
            <a:extLst>
              <a:ext uri="{FF2B5EF4-FFF2-40B4-BE49-F238E27FC236}">
                <a16:creationId xmlns:a16="http://schemas.microsoft.com/office/drawing/2014/main" id="{78714EDA-C2E5-B549-E6C9-2EA3DE1D2B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5399" y="1482842"/>
            <a:ext cx="7012787" cy="94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800"/>
              <a:buNone/>
            </a:pPr>
            <a:r>
              <a:rPr lang="cs-CZ" sz="1800" dirty="0">
                <a:solidFill>
                  <a:srgbClr val="00174B"/>
                </a:solidFill>
                <a:latin typeface="Fira Sans"/>
                <a:ea typeface="Fira Sans"/>
                <a:cs typeface="Fira Sans"/>
                <a:sym typeface="Fira Sans"/>
              </a:rPr>
              <a:t>Nějakým dopadům čelí 53 % obětí nekontaktních forem SN, které ho zažily kdykoliv v průběhu života. Konkrétně pak:</a:t>
            </a:r>
            <a:endParaRPr sz="1800" dirty="0">
              <a:solidFill>
                <a:srgbClr val="00174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3" name="Google Shape;175;p8">
            <a:extLst>
              <a:ext uri="{FF2B5EF4-FFF2-40B4-BE49-F238E27FC236}">
                <a16:creationId xmlns:a16="http://schemas.microsoft.com/office/drawing/2014/main" id="{3DF7F831-1735-1A29-0E64-CBEB51E296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3102594"/>
              </p:ext>
            </p:extLst>
          </p:nvPr>
        </p:nvGraphicFramePr>
        <p:xfrm>
          <a:off x="740003" y="1412914"/>
          <a:ext cx="7946797" cy="5329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Obrázek 3" descr="Obsah obrázku Písmo, text, Grafika, logo&#10;&#10;Popis byl vytvořen automaticky">
            <a:extLst>
              <a:ext uri="{FF2B5EF4-FFF2-40B4-BE49-F238E27FC236}">
                <a16:creationId xmlns:a16="http://schemas.microsoft.com/office/drawing/2014/main" id="{03D9DFFB-8335-8780-C44B-1958619D9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77" y="6314821"/>
            <a:ext cx="1258645" cy="3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03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1171</Words>
  <Application>Microsoft Office PowerPoint</Application>
  <PresentationFormat>Předvádění na obrazovce (4:3)</PresentationFormat>
  <Paragraphs>176</Paragraphs>
  <Slides>28</Slides>
  <Notes>27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4" baseType="lpstr">
      <vt:lpstr>Fira Sans</vt:lpstr>
      <vt:lpstr>Calibri</vt:lpstr>
      <vt:lpstr>Cambria</vt:lpstr>
      <vt:lpstr>Arial</vt:lpstr>
      <vt:lpstr>Fira Sans Medium</vt:lpstr>
      <vt:lpstr>Office Theme</vt:lpstr>
      <vt:lpstr>Sexualizované násilí: výskyt, dopady a náklady na zdravotní péči</vt:lpstr>
      <vt:lpstr>Agenda</vt:lpstr>
      <vt:lpstr>Prezentace aplikace PowerPoint</vt:lpstr>
      <vt:lpstr>Prezentace aplikace PowerPoint</vt:lpstr>
      <vt:lpstr>Prezentace aplikace PowerPoint</vt:lpstr>
      <vt:lpstr>HLAVNÍ VÝSTUPY výskyt a dopady SN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HLAVNÍ VÝSTUPY zdravotní péče a náklady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DOPLŇUJÍCÍ INFORMACE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Sexualizované násilí: výskyt, dopady a náklady na zdravotní péči</dc:title>
  <dc:creator>jana jana</dc:creator>
  <cp:lastModifiedBy>iva.peterkova@profem.cz</cp:lastModifiedBy>
  <cp:revision>35</cp:revision>
  <dcterms:created xsi:type="dcterms:W3CDTF">2019-03-28T14:19:40Z</dcterms:created>
  <dcterms:modified xsi:type="dcterms:W3CDTF">2024-02-22T06:26:25Z</dcterms:modified>
</cp:coreProperties>
</file>