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5" r:id="rId6"/>
    <p:sldId id="297" r:id="rId7"/>
    <p:sldId id="298" r:id="rId8"/>
    <p:sldId id="302" r:id="rId9"/>
    <p:sldId id="303" r:id="rId10"/>
  </p:sldIdLst>
  <p:sldSz cx="24380825" cy="13714412"/>
  <p:notesSz cx="6858000" cy="9144000"/>
  <p:custDataLst>
    <p:tags r:id="rId1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6889"/>
    <a:srgbClr val="C13A78"/>
    <a:srgbClr val="009B78"/>
    <a:srgbClr val="F1C350"/>
    <a:srgbClr val="003268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55" d="100"/>
          <a:sy n="55" d="100"/>
        </p:scale>
        <p:origin x="666" y="10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23.11.2021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23.11.2021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VEDENÍ ÚČETNICTVÍ, VEŘEJNÉ ZAKÁZKY</a:t>
            </a: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CFCU</a:t>
            </a:r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34741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Právní akt o přidělení finančních prostředků</a:t>
            </a:r>
            <a:endParaRPr lang="cs-CZ" sz="4400">
              <a:solidFill>
                <a:srgbClr val="002060"/>
              </a:solidFill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Partnerská smlouva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Příručka pro příjemce grantů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Pokyn NKM pro způsobilé výdaje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Pokyn ZP pro Veřejné zakázky malého rozsahu (VZMR)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Manuál pro komunikaci a design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cs-CZ" sz="4400" smtClean="0">
                <a:solidFill>
                  <a:srgbClr val="002060"/>
                </a:solidFill>
              </a:rPr>
              <a:t>Platná legislativa ČR a EU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ZÁKLADNÍ POVINNOSTI PŘÍJEMCE GRANTU</a:t>
            </a:r>
            <a:endParaRPr lang="en-GB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96674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2060"/>
                </a:solidFill>
              </a:rPr>
              <a:t>KP/partner </a:t>
            </a:r>
            <a:r>
              <a:rPr lang="cs-CZ" sz="3600">
                <a:solidFill>
                  <a:srgbClr val="002060"/>
                </a:solidFill>
              </a:rPr>
              <a:t>je povinen pro projekty vést účetnictví nebo daňovou evidenci v souladu s předpisy země sídla </a:t>
            </a:r>
            <a:r>
              <a:rPr lang="cs-CZ" sz="3600" smtClean="0">
                <a:solidFill>
                  <a:srgbClr val="002060"/>
                </a:solidFill>
              </a:rPr>
              <a:t>KP/partnera.</a:t>
            </a:r>
            <a:endParaRPr lang="cs-CZ" sz="360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360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>
                <a:solidFill>
                  <a:srgbClr val="002060"/>
                </a:solidFill>
              </a:rPr>
              <a:t>KP/partner z ČR, který vede účetnictví podle </a:t>
            </a:r>
            <a:r>
              <a:rPr lang="cs-CZ" sz="3600" b="1">
                <a:solidFill>
                  <a:srgbClr val="002060"/>
                </a:solidFill>
              </a:rPr>
              <a:t>zákona č. 563/1991 Sb., o účetnictví</a:t>
            </a:r>
            <a:r>
              <a:rPr lang="cs-CZ" sz="3600">
                <a:solidFill>
                  <a:srgbClr val="002060"/>
                </a:solidFill>
              </a:rPr>
              <a:t>, ve znění pozdějších předpisů, je povinen ve svém účetním systému zajistit ke konkrétnímu projektu </a:t>
            </a:r>
            <a:r>
              <a:rPr lang="cs-CZ" sz="3600" b="1" u="sng">
                <a:solidFill>
                  <a:srgbClr val="002060"/>
                </a:solidFill>
              </a:rPr>
              <a:t>jednoznačné přiřazení veškerých transakcí</a:t>
            </a:r>
            <a:r>
              <a:rPr lang="cs-CZ" sz="3600">
                <a:solidFill>
                  <a:srgbClr val="002060"/>
                </a:solidFill>
              </a:rPr>
              <a:t>, které se k projektu přímo vztahují.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360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>
                <a:solidFill>
                  <a:srgbClr val="002060"/>
                </a:solidFill>
              </a:rPr>
              <a:t>KP/partner z ČR, který nevede účetnictví podle zákona č. 563/1991 Sb., o účetnictví, ve znění pozdějších předpisů, je povinen vést pro projekty daňovou evidenci podle </a:t>
            </a:r>
            <a:r>
              <a:rPr lang="cs-CZ" sz="3600" b="1">
                <a:solidFill>
                  <a:srgbClr val="002060"/>
                </a:solidFill>
              </a:rPr>
              <a:t>zákona č. 586/1992 Sb., o daních z příjmů</a:t>
            </a:r>
            <a:r>
              <a:rPr lang="cs-CZ" sz="3600">
                <a:solidFill>
                  <a:srgbClr val="002060"/>
                </a:solidFill>
              </a:rPr>
              <a:t>, ve znění pozdějších předpisů</a:t>
            </a:r>
            <a:r>
              <a:rPr lang="cs-CZ" sz="360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cs-CZ" sz="360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>
                <a:solidFill>
                  <a:srgbClr val="002060"/>
                </a:solidFill>
              </a:rPr>
              <a:t>Zaúčtování výdajů musí být doloženo </a:t>
            </a:r>
            <a:r>
              <a:rPr lang="cs-CZ" sz="3600" b="1">
                <a:solidFill>
                  <a:srgbClr val="002060"/>
                </a:solidFill>
              </a:rPr>
              <a:t>výstupem z účetního systému </a:t>
            </a:r>
            <a:r>
              <a:rPr lang="cs-CZ" sz="3600">
                <a:solidFill>
                  <a:srgbClr val="002060"/>
                </a:solidFill>
              </a:rPr>
              <a:t>(v PDF, popř. Microsoft Excel), </a:t>
            </a:r>
            <a:r>
              <a:rPr lang="cs-CZ" sz="3600" smtClean="0">
                <a:solidFill>
                  <a:srgbClr val="002060"/>
                </a:solidFill>
              </a:rPr>
              <a:t>které budou </a:t>
            </a:r>
            <a:r>
              <a:rPr lang="cs-CZ" sz="3600">
                <a:solidFill>
                  <a:srgbClr val="002060"/>
                </a:solidFill>
              </a:rPr>
              <a:t>předmětem </a:t>
            </a:r>
            <a:r>
              <a:rPr lang="cs-CZ" sz="3600" smtClean="0">
                <a:solidFill>
                  <a:srgbClr val="002060"/>
                </a:solidFill>
              </a:rPr>
              <a:t>kontroly projektu </a:t>
            </a:r>
            <a:r>
              <a:rPr lang="cs-CZ" sz="3600">
                <a:solidFill>
                  <a:srgbClr val="002060"/>
                </a:solidFill>
              </a:rPr>
              <a:t>na </a:t>
            </a:r>
            <a:r>
              <a:rPr lang="cs-CZ" sz="3600" smtClean="0">
                <a:solidFill>
                  <a:srgbClr val="002060"/>
                </a:solidFill>
              </a:rPr>
              <a:t>místě, případně má ZP </a:t>
            </a:r>
            <a:r>
              <a:rPr lang="cs-CZ" sz="3600">
                <a:solidFill>
                  <a:srgbClr val="002060"/>
                </a:solidFill>
              </a:rPr>
              <a:t>možnost si je </a:t>
            </a:r>
            <a:r>
              <a:rPr lang="cs-CZ" sz="3600" smtClean="0">
                <a:solidFill>
                  <a:srgbClr val="002060"/>
                </a:solidFill>
              </a:rPr>
              <a:t>vyžádat    </a:t>
            </a:r>
            <a:r>
              <a:rPr lang="cs-CZ" sz="3600">
                <a:solidFill>
                  <a:srgbClr val="002060"/>
                </a:solidFill>
              </a:rPr>
              <a:t>i při standartních kontrolách ŽoP.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360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3600">
              <a:solidFill>
                <a:srgbClr val="0070C0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endParaRPr lang="cs-CZ" sz="3600"/>
          </a:p>
          <a:p>
            <a:endParaRPr lang="cs-CZ" smtClean="0"/>
          </a:p>
          <a:p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305241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VEDENÍ ÚČETNICTVÍ</a:t>
            </a:r>
            <a:endParaRPr lang="en-GB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700404"/>
            <a:ext cx="20773137" cy="10613516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algn="just">
              <a:buFont typeface="Wingdings" panose="05000000000000000000" pitchFamily="2" charset="2"/>
              <a:buChar char="Ø"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musí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splňovat všechny předepsané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náležitost stanovené zákonem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sz="390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uskutečněné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příjmy a výdaje musí být </a:t>
            </a:r>
            <a:r>
              <a:rPr lang="cs-CZ" sz="3900" b="1">
                <a:solidFill>
                  <a:schemeClr val="accent1">
                    <a:lumMod val="75000"/>
                  </a:schemeClr>
                </a:solidFill>
              </a:rPr>
              <a:t>analyticky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vedeny ve vztahu k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projektu (u </a:t>
            </a:r>
            <a:r>
              <a:rPr lang="cs-CZ" sz="3900" b="1">
                <a:solidFill>
                  <a:schemeClr val="accent1">
                    <a:lumMod val="75000"/>
                  </a:schemeClr>
                </a:solidFill>
              </a:rPr>
              <a:t>režijních nákladů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vykazovaných paušální sazbou a </a:t>
            </a:r>
            <a:r>
              <a:rPr lang="cs-CZ" sz="3900" b="1" smtClean="0">
                <a:solidFill>
                  <a:schemeClr val="accent1">
                    <a:lumMod val="75000"/>
                  </a:schemeClr>
                </a:solidFill>
              </a:rPr>
              <a:t>per diems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se nedokládají související účetní doklady ani doklad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    o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jejich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zaúčtování na projekt)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sz="390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doklady nebo jejich přílohy musí obsahovat dostatečnou </a:t>
            </a:r>
            <a:r>
              <a:rPr lang="cs-CZ" sz="3900" b="1" smtClean="0">
                <a:solidFill>
                  <a:schemeClr val="accent1">
                    <a:lumMod val="75000"/>
                  </a:schemeClr>
                </a:solidFill>
              </a:rPr>
              <a:t>specifikaci pořizovaného zboží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, obecné formulace nejsou dostačující </a:t>
            </a:r>
          </a:p>
          <a:p>
            <a:pPr marL="0" indent="0" algn="just">
              <a:buNone/>
              <a:defRPr/>
            </a:pPr>
            <a:endParaRPr lang="cs-CZ" sz="390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účetních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dokladů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musí být jasně patrné, že se vztahují k </a:t>
            </a:r>
            <a:r>
              <a:rPr lang="cs-CZ" sz="3900" b="1">
                <a:solidFill>
                  <a:schemeClr val="accent1">
                    <a:lumMod val="75000"/>
                  </a:schemeClr>
                </a:solidFill>
              </a:rPr>
              <a:t>Fondům EHP/Norska 2014 – 2021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(např. uvedením informace v textu účetního dokladu nebo označením tištěného dokumentu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razítkem nebo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uvedením označení účetního střediska či jiného jasně identifikovatelného kódu Fondů EHP/Norska na účetním dokladu apod.). </a:t>
            </a:r>
            <a:endParaRPr lang="cs-CZ" sz="390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buNone/>
              <a:defRPr/>
            </a:pPr>
            <a:endParaRPr lang="cs-CZ" sz="390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ovinnost </a:t>
            </a:r>
            <a:r>
              <a:rPr lang="cs-CZ" sz="3900" b="1" smtClean="0">
                <a:solidFill>
                  <a:schemeClr val="accent1">
                    <a:lumMod val="75000"/>
                  </a:schemeClr>
                </a:solidFill>
              </a:rPr>
              <a:t>archivace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: originály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účetních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dokladů KP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, soupisky a kopie účetních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dokladů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všech partnerů za projekt musí být k dispozici u KP nejen v průběhu implementace projektu, ale i po dobu </a:t>
            </a:r>
            <a:r>
              <a:rPr lang="cs-CZ" sz="3900" b="1">
                <a:solidFill>
                  <a:schemeClr val="accent1">
                    <a:lumMod val="75000"/>
                  </a:schemeClr>
                </a:solidFill>
              </a:rPr>
              <a:t>10 let </a:t>
            </a:r>
            <a:r>
              <a:rPr lang="cs-CZ" sz="3900">
                <a:solidFill>
                  <a:schemeClr val="accent1">
                    <a:lumMod val="75000"/>
                  </a:schemeClr>
                </a:solidFill>
              </a:rPr>
              <a:t>od 1. ledna následujícího po roce, kdy byla schválena závěrečná zpráva o </a:t>
            </a:r>
            <a:r>
              <a:rPr lang="cs-CZ" sz="3900" smtClean="0">
                <a:solidFill>
                  <a:schemeClr val="accent1">
                    <a:lumMod val="75000"/>
                  </a:schemeClr>
                </a:solidFill>
              </a:rPr>
              <a:t>projektu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cs-CZ" sz="380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850812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ÚČETNÍ DOKLADY</a:t>
            </a:r>
            <a:endParaRPr lang="en-GB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47652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967346"/>
            <a:ext cx="22026335" cy="1040753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8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Zadávání VZ KP/partnerů z ČR se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řídí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zákonem č. 134/2016 Sb., o zadávání veřejných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zakázek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(ZZVZ),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ve znění pozdějších předpisů. Partner projektu z donorského státu realizuje VZ a VZMR v souladu s národními právními předpisy země svého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sídla.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Za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dodržování zákona a průběh zadávacího řízení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je vždy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zodpovědný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zadavatel,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všechny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úkony spojené s VZMR musí být v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písemné podobě a musí být archivovány</a:t>
            </a:r>
            <a:endParaRPr lang="cs-CZ" sz="3600" b="1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800" b="1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Pokud je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předpokládaná hodnota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VZ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rovna nebo nižší limitu stanoveném v §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27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ZZVZ (hranice              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2 000 000 Kč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pro dodávky a služby a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6 000 000 Kč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pro stavební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práce) je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nutné postupovat </a:t>
            </a:r>
            <a:r>
              <a:rPr lang="cs-CZ" sz="3600" u="sng">
                <a:solidFill>
                  <a:schemeClr val="accent1">
                    <a:lumMod val="75000"/>
                  </a:schemeClr>
                </a:solidFill>
              </a:rPr>
              <a:t>dle </a:t>
            </a:r>
            <a:r>
              <a:rPr lang="cs-CZ" sz="3600" b="1" u="sng" smtClean="0">
                <a:solidFill>
                  <a:schemeClr val="accent1">
                    <a:lumMod val="75000"/>
                  </a:schemeClr>
                </a:solidFill>
              </a:rPr>
              <a:t>Pokynu ZP pro VZMR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a zároveň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dodržovat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základní zásady zadávání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VZ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vyplývající z §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6 ZZVZ (Pokud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jsou interní předpisy zadavatele přísnější než Pokyn NKM, je nezbytné řídit se interním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předpisem)</a:t>
            </a: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KP informuje ZP - CFCU o VZ a VZMR realizovaných v rámci projektu v hodnotě nad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500 000 Kč bez DPH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prostřednictvím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modulu veřejné zakázky v IS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CEDR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(návody jsou na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https://www.eeagrants.cz/cs/zakladni-informace/zakladni-dokumenty/navody-is-cedr)</a:t>
            </a:r>
            <a:endParaRPr lang="cs-CZ" sz="3600" b="1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Nejpozději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1 měsíc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před plánovaným vyhlášením VZ/VZMR nad 500 000 Kč bez DPH předloží KP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hodnotící a kvalifikační kritéria VZ/VZMR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k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nahlédnutí a případným komentářům.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Po uzavření smlouvy pak vloží požadované informace ze smlouvy bez zbytečného odkladu.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ZADÁVÁNÍ VEŘEJNÝCH ZAKÁZEK</a:t>
            </a:r>
          </a:p>
        </p:txBody>
      </p:sp>
    </p:spTree>
    <p:extLst>
      <p:ext uri="{BB962C8B-B14F-4D97-AF65-F5344CB8AC3E}">
        <p14:creationId xmlns:p14="http://schemas.microsoft.com/office/powerpoint/2010/main" val="409073862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494074"/>
            <a:ext cx="22026335" cy="10880806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8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Stanovení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předpokládané hodnoty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VZ (PH) -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Součet 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částí VZMR musí zahrnovat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všech plnění, která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tvoří jeden funkční celek a jsou zadávána v časové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souvislosti.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1000" b="1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Je-li VZMR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rozdělena na části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, stanoví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se 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podle součtu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všech těchto částí bez ohledu na to, zda je VZMR zadávána v jednom nebo více výběrových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řízeních.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10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Zadavatel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je povinen postupovat tak, aby nedocházelo k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dělení předmětu VZMR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na menší VZMR s cílem snížit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VZMR pod stanovené limity dle ZZVZ a/nebo dle Pokynu pro VZMR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10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b="1" u="sng">
                <a:solidFill>
                  <a:schemeClr val="accent1">
                    <a:lumMod val="75000"/>
                  </a:schemeClr>
                </a:solidFill>
              </a:rPr>
              <a:t>VZMR kategorie </a:t>
            </a:r>
            <a:r>
              <a:rPr lang="cs-CZ" sz="3600" b="1" u="sng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cs-CZ" sz="3600" u="sng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 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VZMR nedosáhne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500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000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Kč bez DPH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- zadává za cenu obvyklou v místě a čase plnění na základě informovanosti o trhu přímo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vybranému dodavateli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(na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základě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předchozí zkušenosti nebo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orientačního průzkum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trhu – vše archivovat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10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b="1" u="sng">
                <a:solidFill>
                  <a:schemeClr val="accent1">
                    <a:lumMod val="75000"/>
                  </a:schemeClr>
                </a:solidFill>
              </a:rPr>
              <a:t>VZMR kategorie II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VZMR dosáhne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500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000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Kč bez DPH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a nepřesáhne finanční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limit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pro VZ dle ZZVZ - lze zadat pouze </a:t>
            </a: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formou výběrového řízení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 souladu s postupy popsanými v Pokynu pro VZMR (zpracování zadávací dokumentace, zveřejnění výzvy,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vyzvání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vhodného počet dodavatelů, lhůta pro podání nabídek, hodnotící komise, uzavření písemné smlouvy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,…).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10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b="1">
                <a:solidFill>
                  <a:schemeClr val="accent1">
                    <a:lumMod val="75000"/>
                  </a:schemeClr>
                </a:solidFill>
              </a:rPr>
              <a:t>Změny závazku ze smlouvy 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- Navýšení ceny oproti ceně zadané v rámci VZMR se musí </a:t>
            </a:r>
            <a:r>
              <a:rPr lang="cs-CZ" sz="3600" smtClean="0">
                <a:solidFill>
                  <a:schemeClr val="accent1">
                    <a:lumMod val="75000"/>
                  </a:schemeClr>
                </a:solidFill>
              </a:rPr>
              <a:t>řádně </a:t>
            </a:r>
            <a:r>
              <a:rPr lang="cs-CZ" sz="3600" b="1" smtClean="0">
                <a:solidFill>
                  <a:schemeClr val="accent1">
                    <a:lumMod val="75000"/>
                  </a:schemeClr>
                </a:solidFill>
              </a:rPr>
              <a:t>zdůvodnit</a:t>
            </a:r>
            <a:r>
              <a:rPr lang="cs-CZ" sz="3600">
                <a:solidFill>
                  <a:schemeClr val="accent1">
                    <a:lumMod val="75000"/>
                  </a:schemeClr>
                </a:solidFill>
              </a:rPr>
              <a:t>. Celkový cenový nárůst původní hodnoty závazku nesmí přesáhnout limity stanovené v § 222 ZZVZ (změna závazku ze smlouvy).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878521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POKYN ZP PRO VZMR</a:t>
            </a:r>
          </a:p>
        </p:txBody>
      </p:sp>
    </p:spTree>
    <p:extLst>
      <p:ext uri="{BB962C8B-B14F-4D97-AF65-F5344CB8AC3E}">
        <p14:creationId xmlns:p14="http://schemas.microsoft.com/office/powerpoint/2010/main" val="392075145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494074"/>
            <a:ext cx="22026335" cy="1088080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880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8800" smtClean="0">
                <a:solidFill>
                  <a:schemeClr val="accent1">
                    <a:lumMod val="75000"/>
                  </a:schemeClr>
                </a:solidFill>
              </a:rPr>
              <a:t>Děkuji za pozornost!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sz="36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878521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z="40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073278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2022-12-09T07:21:06.983</cp:lastPrinted>
  <dcterms:created xsi:type="dcterms:W3CDTF">2022-12-09T07:21:06Z</dcterms:created>
  <dcterms:modified xsi:type="dcterms:W3CDTF">2022-12-09T07:21:06Z</dcterms:modified>
</cp:coreProperties>
</file>