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77" r:id="rId8"/>
    <p:sldId id="280" r:id="rId9"/>
    <p:sldId id="266" r:id="rId10"/>
    <p:sldId id="267" r:id="rId11"/>
    <p:sldId id="268" r:id="rId12"/>
    <p:sldId id="273" r:id="rId13"/>
    <p:sldId id="275" r:id="rId14"/>
    <p:sldId id="276" r:id="rId15"/>
    <p:sldId id="278" r:id="rId16"/>
    <p:sldId id="279" r:id="rId17"/>
  </p:sldIdLst>
  <p:sldSz cx="12192000" cy="6858000"/>
  <p:notesSz cx="6858000" cy="9144000"/>
  <p:custDataLst>
    <p:tags r:id="rId18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A282923E-4410-45CC-AEAC-90C653ED5585}">
          <p14:sldIdLst>
            <p14:sldId id="256"/>
            <p14:sldId id="257"/>
            <p14:sldId id="258"/>
            <p14:sldId id="259"/>
            <p14:sldId id="261"/>
          </p14:sldIdLst>
        </p14:section>
        <p14:section name="Oddíl bez názvu" id="{1FCFBE6D-DF8C-41FD-9282-43014F785095}">
          <p14:sldIdLst>
            <p14:sldId id="262"/>
            <p14:sldId id="277"/>
            <p14:sldId id="280"/>
          </p14:sldIdLst>
        </p14:section>
        <p14:section name="Oddíl bez názvu" id="{212F46CC-C335-4B47-B7ED-AD61DA7F5849}">
          <p14:sldIdLst>
            <p14:sldId id="266"/>
            <p14:sldId id="267"/>
            <p14:sldId id="268"/>
            <p14:sldId id="273"/>
            <p14:sldId id="275"/>
            <p14:sldId id="276"/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51" autoAdjust="0"/>
  </p:normalViewPr>
  <p:slideViewPr>
    <p:cSldViewPr snapToGrid="0">
      <p:cViewPr varScale="1">
        <p:scale>
          <a:sx n="109" d="100"/>
          <a:sy n="109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" Target="slides/slide1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defPPr>
              <a:defRPr kern="1200" smtId="4294967295"/>
            </a:defPPr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05.12.2022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5203635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05.12.2022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3925275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defPPr>
              <a:defRPr kern="1200" smtId="4294967295"/>
            </a:defPPr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05.12.2022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0813329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05.12.2022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3280121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05.12.2022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4519527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05.12.2022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8126985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05.12.2022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3993757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05.12.2022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914788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05.12.2022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9503513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05.12.2022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20386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3A614BF-FE80-48C6-8F99-71AD2DC369F6}" type="datetimeFigureOut">
              <a:rPr lang="cs-CZ" smtClean="0"/>
              <a:t>05.12.2022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387834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614BF-FE80-48C6-8F99-71AD2DC369F6}" type="datetimeFigureOut">
              <a:rPr lang="cs-CZ" smtClean="0"/>
              <a:t>05.12.2022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917B5-D8A9-4B8E-9FA1-1D3737708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037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defPPr>
        <a:defRPr kern="1200" smtId="4294967295"/>
      </a:defPPr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9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www.eeagrants.cz/cs/zakladni-informace/zakladni-dokumenty/navody-is-cedr" TargetMode="External" /><Relationship Id="rId3" Type="http://schemas.openxmlformats.org/officeDocument/2006/relationships/image" Target="../media/image1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b="1"/>
              <a:t>Žádosti o platbu v IS CEDR</a:t>
            </a:r>
            <a:br>
              <a:rPr lang="cs-CZ"/>
            </a:b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4400" smtClean="0"/>
              <a:t>Seminář pro konečné příjemce</a:t>
            </a:r>
            <a:endParaRPr lang="cs-CZ" sz="4400"/>
          </a:p>
        </p:txBody>
      </p:sp>
    </p:spTree>
    <p:extLst>
      <p:ext uri="{BB962C8B-B14F-4D97-AF65-F5344CB8AC3E}">
        <p14:creationId xmlns:p14="http://schemas.microsoft.com/office/powerpoint/2010/main" val="1454912466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540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Žádost o platbu v IS CEDR</a:t>
            </a:r>
            <a:endParaRPr lang="cs-CZ" sz="3600" b="1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022465"/>
            <a:ext cx="10515600" cy="51544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pokud </a:t>
            </a:r>
            <a:r>
              <a:rPr lang="cs-CZ"/>
              <a:t>byly </a:t>
            </a:r>
            <a:r>
              <a:rPr lang="cs-CZ" smtClean="0"/>
              <a:t>v </a:t>
            </a:r>
            <a:r>
              <a:rPr lang="cs-CZ"/>
              <a:t>monitorovacím období  </a:t>
            </a:r>
            <a:r>
              <a:rPr lang="cs-CZ" smtClean="0"/>
              <a:t>vynaloženy způsobilé výdaje, k průběžné zprávě vždy přiložte žádost o platbu. I v případě, že tyto výdaje budete odečítat od zálohy a žop bude tzv. nulová.</a:t>
            </a:r>
          </a:p>
          <a:p>
            <a:pPr marL="0" indent="0">
              <a:buNone/>
            </a:pPr>
            <a:r>
              <a:rPr lang="cs-CZ" b="1" smtClean="0"/>
              <a:t> </a:t>
            </a:r>
            <a:r>
              <a:rPr lang="cs-CZ" smtClean="0"/>
              <a:t> </a:t>
            </a:r>
          </a:p>
          <a:p>
            <a:pPr marL="0" indent="0">
              <a:buNone/>
            </a:pPr>
            <a:r>
              <a:rPr lang="cs-CZ"/>
              <a:t> </a:t>
            </a:r>
          </a:p>
          <a:p>
            <a:endParaRPr lang="cs-CZ"/>
          </a:p>
        </p:txBody>
      </p:sp>
      <p:pic>
        <p:nvPicPr>
          <p:cNvPr id="4" name="Obrázek 3"/>
          <p:cNvPicPr/>
          <p:nvPr/>
        </p:nvPicPr>
        <p:blipFill>
          <a:blip r:embed="rId2"/>
          <a:stretch>
            <a:fillRect/>
          </a:stretch>
        </p:blipFill>
        <p:spPr>
          <a:xfrm>
            <a:off x="1895302" y="2206869"/>
            <a:ext cx="6708371" cy="4228567"/>
          </a:xfrm>
          <a:prstGeom prst="rect">
            <a:avLst/>
          </a:prstGeom>
        </p:spPr>
      </p:pic>
      <p:sp>
        <p:nvSpPr>
          <p:cNvPr id="5" name="Šipka doleva 4"/>
          <p:cNvSpPr/>
          <p:nvPr/>
        </p:nvSpPr>
        <p:spPr>
          <a:xfrm>
            <a:off x="7331825" y="3169115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137917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2186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2200"/>
              <a:t>Jako první doporučujeme přidat do Žádosti o platbu výdaje. Přidání výdajů do ŽOP se provádí na záložce </a:t>
            </a:r>
            <a:r>
              <a:rPr lang="cs-CZ" sz="2200" i="1"/>
              <a:t>Seznam výdajů</a:t>
            </a:r>
            <a:r>
              <a:rPr lang="cs-CZ" sz="2200"/>
              <a:t>. Výdaje se do ŽOP přidávají pomocí tzv. platebních dokladů. </a:t>
            </a:r>
            <a:br>
              <a:rPr lang="cs-CZ" sz="2200"/>
            </a:br>
            <a:r>
              <a:rPr lang="cs-CZ" sz="2200"/>
              <a:t>Přidání platebního dokladu do ŽOP provedete pomocí klepnutí na zelené plus tlačítko.  </a:t>
            </a:r>
            <a:br>
              <a:rPr lang="cs-CZ"/>
            </a:br>
            <a:endParaRPr lang="cs-CZ" sz="1600"/>
          </a:p>
        </p:txBody>
      </p:sp>
      <p:pic>
        <p:nvPicPr>
          <p:cNvPr id="4" name="Zástupný symbol pro obsah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1666" y="2024352"/>
            <a:ext cx="10067925" cy="4833648"/>
          </a:xfrm>
          <a:prstGeom prst="rect">
            <a:avLst/>
          </a:prstGeom>
        </p:spPr>
      </p:pic>
      <p:sp>
        <p:nvSpPr>
          <p:cNvPr id="5" name="Šipka dolů 4"/>
          <p:cNvSpPr/>
          <p:nvPr/>
        </p:nvSpPr>
        <p:spPr>
          <a:xfrm>
            <a:off x="10332721" y="3640975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601562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Platební doklad</a:t>
            </a:r>
            <a:endParaRPr lang="cs-CZ" sz="3600" b="1"/>
          </a:p>
        </p:txBody>
      </p:sp>
      <p:pic>
        <p:nvPicPr>
          <p:cNvPr id="4" name="Zástupný symbol pro obsah 3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95085"/>
            <a:ext cx="5181600" cy="4212418"/>
          </a:xfrm>
          <a:prstGeom prst="rect">
            <a:avLst/>
          </a:prstGeom>
        </p:spPr>
      </p:pic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6172200" y="773723"/>
            <a:ext cx="5181600" cy="5403240"/>
          </a:xfrm>
        </p:spPr>
        <p:txBody>
          <a:bodyPr>
            <a:normAutofit fontScale="55000" lnSpcReduction="20000"/>
          </a:bodyPr>
          <a:lstStyle>
            <a:defPPr>
              <a:defRPr kern="1200" smtId="4294967295"/>
            </a:defPPr>
          </a:lstStyle>
          <a:p>
            <a:r>
              <a:rPr lang="cs-CZ"/>
              <a:t>V platebním dokladu je třeba vyplnit povinná pole: číslo dokladu, dodavatel, předmět úhrady, datum vystavení. Po vyplnění je třeba pomocí zeleného plus tlačítka přidat položky platebního dokladu a úhradu. U některých typů výdajů (např. režijní výdaje, per diems, osobní výdaje, atd.) některá pole nejsou relevantní. V takovém případě můžete do konkrétního pole uvést např. „N/A“, nebo „viz SoV“. V případě pole určeného pro datum je nutné zadat formát data např: </a:t>
            </a:r>
          </a:p>
          <a:p>
            <a:pPr lvl="0"/>
            <a:r>
              <a:rPr lang="cs-CZ"/>
              <a:t> režijní výdaje a dobrovolnická práce – poslední datum monitorovacího období</a:t>
            </a:r>
          </a:p>
          <a:p>
            <a:pPr lvl="0"/>
            <a:r>
              <a:rPr lang="cs-CZ"/>
              <a:t>per diems – datum ukončení cesty</a:t>
            </a:r>
          </a:p>
          <a:p>
            <a:pPr lvl="0"/>
            <a:r>
              <a:rPr lang="cs-CZ"/>
              <a:t> osobní výdaje – datum poslední výplaty </a:t>
            </a:r>
          </a:p>
          <a:p>
            <a:r>
              <a:rPr lang="cs-CZ"/>
              <a:t>Osobní výdaje podložené tabulkou SoV zadávejte prosím souhrnně za monitorovací období za jednotlivé položky </a:t>
            </a:r>
            <a:r>
              <a:rPr lang="cs-CZ" smtClean="0"/>
              <a:t>podle zadání v podrobném </a:t>
            </a:r>
            <a:r>
              <a:rPr lang="cs-CZ"/>
              <a:t>rozpočtu </a:t>
            </a:r>
            <a:r>
              <a:rPr lang="cs-CZ" smtClean="0"/>
              <a:t>Např</a:t>
            </a:r>
            <a:r>
              <a:rPr lang="cs-CZ"/>
              <a:t>. pokud máte v podrobném rozpočtu položku Osobní výdaje na odborné zaměstnance, do SoV vypíšete jednotlivé zaměstnance se mzdami za jednotlivé měsíce, ale platební doklad zadáte souhrnně za všechny pracovníky v této položce za dané monitorovací období. Jednotlivé výdaje za pracovníky uvedené v Sov, by měly kopírovat výdaje podle položek podrobného rozpočtu.  </a:t>
            </a:r>
            <a:endParaRPr lang="cs-CZ" smtClean="0"/>
          </a:p>
          <a:p>
            <a:r>
              <a:rPr lang="cs-CZ" smtClean="0"/>
              <a:t>Zálohové platby za energie a služby nejsou způsobilým výdajem. Tím se stávají až v okamžiku vyúčtování. Doporučujeme proto s dodavateli dojednat nějaký způsob a hlavně termín vyúčtování tak, abyste se vešli do termínu uznatelnosti výdajů.</a:t>
            </a:r>
            <a:endParaRPr lang="cs-CZ"/>
          </a:p>
        </p:txBody>
      </p:sp>
      <p:sp>
        <p:nvSpPr>
          <p:cNvPr id="7" name="Obousměrná svislá šipka 6"/>
          <p:cNvSpPr/>
          <p:nvPr/>
        </p:nvSpPr>
        <p:spPr>
          <a:xfrm>
            <a:off x="5611368" y="3665913"/>
            <a:ext cx="484632" cy="1216152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06552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828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Položka platebního dokladu</a:t>
            </a:r>
            <a:endParaRPr lang="cs-CZ" sz="3600" b="1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>
            <a:defPPr>
              <a:defRPr kern="1200" smtId="4294967295"/>
            </a:defPPr>
          </a:lstStyle>
          <a:p>
            <a:pPr lvl="0"/>
            <a:r>
              <a:rPr lang="cs-CZ" b="1"/>
              <a:t>Veřejná zakázka</a:t>
            </a:r>
            <a:r>
              <a:rPr lang="cs-CZ"/>
              <a:t> - vyberte z rozbalovacího seznamu veřejnou zakázku, pokud je relevantní. V případě, že výdaj není součástí žádné veřejné zakázky, ponechte prázdné.</a:t>
            </a:r>
          </a:p>
          <a:p>
            <a:pPr lvl="0"/>
            <a:r>
              <a:rPr lang="cs-CZ" b="1" smtClean="0"/>
              <a:t>Počet </a:t>
            </a:r>
            <a:r>
              <a:rPr lang="cs-CZ" b="1"/>
              <a:t>jednotek</a:t>
            </a:r>
            <a:r>
              <a:rPr lang="cs-CZ"/>
              <a:t> - zadejte počet vyčerpaných jednotek vztahujících se k danému výdaji. Je možné zadat až 2 desetinná místa. Pokud je počet jednotek stanoven jako soubor s hodnotou 1 a vy v rámci dané ŽOP vyčerpáte pouze část jednotky, vložte do čerpání jednotky 0, dokud položku zcela nevyčerpáte (následně uvedete čerpání 1).</a:t>
            </a:r>
          </a:p>
          <a:p>
            <a:endParaRPr lang="cs-CZ"/>
          </a:p>
        </p:txBody>
      </p:sp>
      <p:pic>
        <p:nvPicPr>
          <p:cNvPr id="13" name="Zástupný symbol pro obsah 12"/>
          <p:cNvPicPr>
            <a:picLocks noGrp="1"/>
          </p:cNvPicPr>
          <p:nvPr>
            <p:ph sz="half" idx="1"/>
          </p:nvPr>
        </p:nvPicPr>
        <p:blipFill>
          <a:blip r:embed="rId2"/>
          <a:srcRect l="30353" t="38162" r="18715" b="15812"/>
          <a:stretch>
            <a:fillRect/>
          </a:stretch>
        </p:blipFill>
        <p:spPr bwMode="auto">
          <a:xfrm>
            <a:off x="548639" y="1690688"/>
            <a:ext cx="5769033" cy="47766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02891849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1290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Úhrada platebního dokladu</a:t>
            </a:r>
            <a:endParaRPr lang="cs-CZ" sz="3600" b="1"/>
          </a:p>
        </p:txBody>
      </p:sp>
      <p:pic>
        <p:nvPicPr>
          <p:cNvPr id="5" name="Zástupný symbol pro obsah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007312" y="1282513"/>
            <a:ext cx="9229725" cy="30982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ovéPole 8"/>
          <p:cNvSpPr txBox="1"/>
          <p:nvPr/>
        </p:nvSpPr>
        <p:spPr>
          <a:xfrm>
            <a:off x="1230923" y="3815863"/>
            <a:ext cx="96461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b="1"/>
              <a:t>Datum úhrady </a:t>
            </a:r>
            <a:r>
              <a:rPr lang="cs-CZ"/>
              <a:t>– povinné pole, datum lze zapsat nebo vybrat z kalendáře. Jedná se o: </a:t>
            </a:r>
          </a:p>
          <a:p>
            <a:pPr lvl="1"/>
            <a:r>
              <a:rPr lang="cs-CZ"/>
              <a:t>datum, kdy částka byla proplacena v hotovosti nebo odešla z bankovního účtu</a:t>
            </a:r>
          </a:p>
          <a:p>
            <a:pPr lvl="1"/>
            <a:r>
              <a:rPr lang="cs-CZ"/>
              <a:t>u vykazování per diems uveďte poslední den pracovní cesty</a:t>
            </a:r>
          </a:p>
          <a:p>
            <a:pPr lvl="1"/>
            <a:r>
              <a:rPr lang="cs-CZ"/>
              <a:t>u režijních výdajů </a:t>
            </a:r>
            <a:r>
              <a:rPr lang="cs-CZ" smtClean="0"/>
              <a:t>uveďte </a:t>
            </a:r>
            <a:r>
              <a:rPr lang="cs-CZ"/>
              <a:t>poslední den monitorovacího období</a:t>
            </a:r>
          </a:p>
          <a:p>
            <a:pPr lvl="1"/>
            <a:r>
              <a:rPr lang="cs-CZ"/>
              <a:t>u osobních výdajů uveďte datum poslední </a:t>
            </a:r>
            <a:r>
              <a:rPr lang="cs-CZ" smtClean="0"/>
              <a:t>výplaty</a:t>
            </a:r>
          </a:p>
          <a:p>
            <a:pPr lvl="1"/>
            <a:endParaRPr lang="cs-CZ"/>
          </a:p>
          <a:p>
            <a:r>
              <a:rPr lang="cs-CZ"/>
              <a:t>Po vyplnění platebního dokladu doporučujeme klepnout na tlačítko uložit. Tímto způsobem přidáte </a:t>
            </a:r>
            <a:endParaRPr lang="cs-CZ" smtClean="0"/>
          </a:p>
          <a:p>
            <a:r>
              <a:rPr lang="cs-CZ" smtClean="0"/>
              <a:t>do </a:t>
            </a:r>
            <a:r>
              <a:rPr lang="cs-CZ"/>
              <a:t>ŽOP všechny související výdaje. 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8674607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227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SOV = Soupis osobních výdajů za zaměstnance</a:t>
            </a:r>
            <a:endParaRPr lang="cs-CZ" sz="3600" b="1"/>
          </a:p>
        </p:txBody>
      </p: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62" y="1047404"/>
            <a:ext cx="11447583" cy="512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60717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7729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/>
              <a:t>Soupis drobných výdajů projektu do 1 000 Kč</a:t>
            </a:r>
            <a:endParaRPr lang="cs-CZ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4930" y="1160583"/>
            <a:ext cx="10588870" cy="556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1862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5900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Přehled čerpání rozpočtu</a:t>
            </a:r>
            <a:endParaRPr lang="cs-CZ" sz="3600" b="1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931026"/>
            <a:ext cx="10515600" cy="524593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2400"/>
              <a:t>V záložce </a:t>
            </a:r>
            <a:r>
              <a:rPr lang="cs-CZ" sz="2400" b="1"/>
              <a:t>Přehled čerpání rozpočtu</a:t>
            </a:r>
            <a:r>
              <a:rPr lang="cs-CZ" sz="2400"/>
              <a:t> je zobrazeno čerpání rozpočtu z aktuální žádosti o platbu, kumulativní čerpání z předcházejících žádostí o platbu a zůstatek k aktuálnímu datu. </a:t>
            </a:r>
          </a:p>
          <a:p>
            <a:endParaRPr lang="cs-CZ"/>
          </a:p>
        </p:txBody>
      </p:sp>
      <p:pic>
        <p:nvPicPr>
          <p:cNvPr id="8" name="Obrázek 7"/>
          <p:cNvPicPr/>
          <p:nvPr/>
        </p:nvPicPr>
        <p:blipFill>
          <a:blip r:embed="rId2"/>
          <a:stretch>
            <a:fillRect/>
          </a:stretch>
        </p:blipFill>
        <p:spPr>
          <a:xfrm>
            <a:off x="1271848" y="2159160"/>
            <a:ext cx="9446427" cy="4307628"/>
          </a:xfrm>
          <a:prstGeom prst="rect">
            <a:avLst/>
          </a:prstGeom>
        </p:spPr>
      </p:pic>
      <p:sp>
        <p:nvSpPr>
          <p:cNvPr id="10" name="Šipka doprava 9"/>
          <p:cNvSpPr/>
          <p:nvPr/>
        </p:nvSpPr>
        <p:spPr>
          <a:xfrm>
            <a:off x="868271" y="3726569"/>
            <a:ext cx="403577" cy="33649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9402053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Přehled čerpání rozpočtu</a:t>
            </a:r>
            <a:endParaRPr lang="cs-CZ" sz="3600" b="1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6419654" y="1825625"/>
            <a:ext cx="4934146" cy="4351338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2400" smtClean="0"/>
              <a:t>Jednotlivé výdaje a počty jednotek se do přehledu vypisují automaticky</a:t>
            </a:r>
          </a:p>
          <a:p>
            <a:r>
              <a:rPr lang="cs-CZ" sz="2400"/>
              <a:t>Přehled čerpání rozpočtu vygenerujte kliknutím na zelené tlačítko </a:t>
            </a:r>
            <a:r>
              <a:rPr lang="cs-CZ" sz="2400" smtClean="0"/>
              <a:t>viz červená šipka</a:t>
            </a:r>
          </a:p>
          <a:p>
            <a:r>
              <a:rPr lang="cs-CZ" sz="2400"/>
              <a:t>Následně dokument přiložte do Příloh žádosti o </a:t>
            </a:r>
            <a:r>
              <a:rPr lang="cs-CZ" sz="2400" smtClean="0"/>
              <a:t>platbu</a:t>
            </a:r>
          </a:p>
          <a:p>
            <a:r>
              <a:rPr lang="cs-CZ" sz="2400" smtClean="0"/>
              <a:t>Do přehledu čerpání rozpočtu se zapisují nepodstatné změny, které se týkají např. přesunu finančních částek</a:t>
            </a:r>
            <a:endParaRPr lang="cs-CZ" sz="2400"/>
          </a:p>
        </p:txBody>
      </p:sp>
      <p:pic>
        <p:nvPicPr>
          <p:cNvPr id="6" name="Zástupný symbol pro obsah 5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414020"/>
            <a:ext cx="5487186" cy="5099901"/>
          </a:xfrm>
          <a:prstGeom prst="rect">
            <a:avLst/>
          </a:prstGeom>
        </p:spPr>
      </p:pic>
      <p:sp>
        <p:nvSpPr>
          <p:cNvPr id="7" name="Šipka doleva 6"/>
          <p:cNvSpPr/>
          <p:nvPr/>
        </p:nvSpPr>
        <p:spPr>
          <a:xfrm>
            <a:off x="1998482" y="2865748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2517436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583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Přílohy žop</a:t>
            </a:r>
            <a:endParaRPr lang="cs-CZ" sz="3600" b="1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485640" y="1366887"/>
            <a:ext cx="4868159" cy="481007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2400"/>
              <a:t>Do příloh ŽOP je třeba dále nahrát všechny potřebné dokumenty k vykazovaným </a:t>
            </a:r>
            <a:r>
              <a:rPr lang="cs-CZ" sz="2400" smtClean="0"/>
              <a:t>výdajům</a:t>
            </a:r>
          </a:p>
          <a:p>
            <a:r>
              <a:rPr lang="cs-CZ" sz="2400"/>
              <a:t>Obecně je třeba nahrát dokumentaci (faktury, bankovní výpisy apod.) k výdajům přesahujícím výši 50 000 Kč. Mzdy, které převyšují částku 50 000 Kč, nemusíte dokládat podpůrnou dokumentací, k tomu slouží příloha Soupis osobních výdajů za </a:t>
            </a:r>
            <a:r>
              <a:rPr lang="cs-CZ" sz="2400" smtClean="0"/>
              <a:t>zaměstnance.</a:t>
            </a:r>
            <a:endParaRPr lang="cs-CZ" sz="2400"/>
          </a:p>
        </p:txBody>
      </p:sp>
      <p:pic>
        <p:nvPicPr>
          <p:cNvPr id="5" name="Zástupný symbol pro obsah 4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5652" y="1366887"/>
            <a:ext cx="5543746" cy="396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90428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37953" y="373438"/>
            <a:ext cx="10515600" cy="59083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Záloha</a:t>
            </a:r>
            <a:endParaRPr lang="cs-CZ" sz="3600" b="1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864524"/>
            <a:ext cx="10515600" cy="5312439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r>
              <a:rPr lang="cs-CZ" smtClean="0"/>
              <a:t>V</a:t>
            </a:r>
            <a:r>
              <a:rPr lang="cs-CZ"/>
              <a:t> případě, že projektu byla vyplacena záloha, je třeba upravit pole v tabulce </a:t>
            </a:r>
            <a:r>
              <a:rPr lang="cs-CZ" smtClean="0"/>
              <a:t>na dalším slide. </a:t>
            </a:r>
            <a:r>
              <a:rPr lang="cs-CZ"/>
              <a:t>Kolonku „požadovaný odpočet za ŽOP" můžete vyplnit dle vlastního uvážení, požadovanou platbu za dané monitorovací období buď můžete vyúčtovat oproti poskytnuté záloze, nebo požádat o proplacení nad rámec poskytnuté zálohy, což je možné až do proplacení 90 % dotace projektu</a:t>
            </a:r>
            <a:r>
              <a:rPr lang="cs-CZ" smtClean="0"/>
              <a:t>.</a:t>
            </a:r>
          </a:p>
          <a:p>
            <a:pPr marL="0" indent="0">
              <a:buNone/>
            </a:pPr>
            <a:endParaRPr lang="cs-CZ"/>
          </a:p>
          <a:p>
            <a:r>
              <a:rPr lang="cs-CZ"/>
              <a:t>CEDR žlutě podbarvená pole vyplní </a:t>
            </a:r>
            <a:r>
              <a:rPr lang="cs-CZ" b="1"/>
              <a:t>automaticky maximálně možnou hodnotou, </a:t>
            </a:r>
            <a:r>
              <a:rPr lang="cs-CZ"/>
              <a:t>kterou můžete snížit nebo vyplnit nulu. Záloha se odečítá z celkové částky dotace, kterou CEDR vypočte na základě zadaných výdajů v daném monitorovacím období. </a:t>
            </a:r>
            <a:endParaRPr lang="cs-CZ" smtClean="0"/>
          </a:p>
          <a:p>
            <a:endParaRPr lang="cs-CZ" sz="2400"/>
          </a:p>
          <a:p>
            <a:endParaRPr lang="cs-CZ" sz="2400"/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464784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600" b="1" smtClean="0"/>
              <a:t>Odpočet zálohy</a:t>
            </a:r>
            <a:endParaRPr lang="cs-CZ" sz="3600" b="1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z="2400"/>
              <a:t>Požadovaný odpočet z aktuální ŽOP: </a:t>
            </a:r>
          </a:p>
          <a:p>
            <a:pPr lvl="0"/>
            <a:r>
              <a:rPr lang="cs-CZ" sz="2400"/>
              <a:t>Výše zálohy – celková částka ze zálohy, kterou si přejete z dané ŽOP odečíst </a:t>
            </a:r>
          </a:p>
          <a:p>
            <a:pPr lvl="0"/>
            <a:r>
              <a:rPr lang="cs-CZ" sz="2400"/>
              <a:t>Výše zálohy INV – investiční část zálohy, kterou si přejete odečíst</a:t>
            </a:r>
          </a:p>
          <a:p>
            <a:pPr lvl="0"/>
            <a:r>
              <a:rPr lang="cs-CZ" sz="2400"/>
              <a:t>Výše zálohy NIV – CEDR automaticky dopočítá (rozdíl dvou polí výše uvedených)</a:t>
            </a:r>
          </a:p>
          <a:p>
            <a:endParaRPr lang="cs-CZ"/>
          </a:p>
        </p:txBody>
      </p:sp>
      <p:pic>
        <p:nvPicPr>
          <p:cNvPr id="4" name="Obrázek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97280" y="3965171"/>
            <a:ext cx="9177251" cy="24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68849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623172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z="3100"/>
              <a:t>Jakmile vyplníte Žádost o platbu a nahrajete všechny potřebné přílohy, zvolte přechod stavu </a:t>
            </a:r>
            <a:r>
              <a:rPr lang="cs-CZ" sz="3100" b="1"/>
              <a:t>Připraveno k podání</a:t>
            </a:r>
            <a:r>
              <a:rPr lang="cs-CZ" sz="3100"/>
              <a:t> kliknutím na dvě zelené šipky. Do příloh se automaticky vygeneruje Dokument žádosti o platbu a ŽOP se dostane do stavu </a:t>
            </a:r>
            <a:r>
              <a:rPr lang="cs-CZ" sz="3100" b="1"/>
              <a:t>Připraveno k podání</a:t>
            </a:r>
            <a:r>
              <a:rPr lang="cs-CZ" sz="3100"/>
              <a:t>. </a:t>
            </a:r>
            <a:br>
              <a:rPr lang="cs-CZ" sz="3100" smtClean="0"/>
            </a:br>
            <a:r>
              <a:rPr lang="cs-CZ" sz="3100" smtClean="0"/>
              <a:t>Všechny platby přicházejí v členění 15% ze SR a poté 85% z FM.  </a:t>
            </a:r>
            <a:br>
              <a:rPr lang="cs-CZ"/>
            </a:br>
          </a:p>
        </p:txBody>
      </p:sp>
      <p:pic>
        <p:nvPicPr>
          <p:cNvPr id="7" name="Zástupný symbol pro obsah 6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2537" y="2998788"/>
            <a:ext cx="9686925" cy="2743200"/>
          </a:xfrm>
          <a:prstGeom prst="rect">
            <a:avLst/>
          </a:prstGeom>
        </p:spPr>
      </p:pic>
      <p:sp>
        <p:nvSpPr>
          <p:cNvPr id="8" name="Šipka nahoru 7"/>
          <p:cNvSpPr/>
          <p:nvPr/>
        </p:nvSpPr>
        <p:spPr>
          <a:xfrm>
            <a:off x="3799003" y="5665509"/>
            <a:ext cx="484632" cy="97840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2547587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8406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Návody IS CEDR</a:t>
            </a:r>
            <a:endParaRPr lang="cs-CZ" b="1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838200" y="993532"/>
            <a:ext cx="10515600" cy="518343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Všechny ostatní důležité informace, obrázky a návody naleznete zde:</a:t>
            </a:r>
          </a:p>
          <a:p>
            <a:pPr marL="0" indent="0">
              <a:buNone/>
            </a:pPr>
            <a:r>
              <a:rPr lang="cs-CZ" smtClean="0">
                <a:hlinkClick r:id="rId2"/>
              </a:rPr>
              <a:t>https</a:t>
            </a:r>
            <a:r>
              <a:rPr lang="cs-CZ">
                <a:hlinkClick r:id="rId2"/>
              </a:rPr>
              <a:t>://</a:t>
            </a:r>
            <a:r>
              <a:rPr lang="cs-CZ" smtClean="0">
                <a:hlinkClick r:id="rId2"/>
              </a:rPr>
              <a:t>www.eeagrants.cz/cs/zakladni-informace/zakladni-dokumenty/navody-is-cedr</a:t>
            </a:r>
            <a:endParaRPr lang="cs-CZ" smtClean="0"/>
          </a:p>
          <a:p>
            <a:pPr marL="0" indent="0">
              <a:buNone/>
            </a:pPr>
            <a:r>
              <a:rPr lang="cs-CZ"/>
              <a:t> </a:t>
            </a:r>
            <a:endParaRPr lang="cs-CZ" smtClean="0"/>
          </a:p>
          <a:p>
            <a:pPr marL="0" indent="0">
              <a:buNone/>
            </a:pPr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925" y="2409092"/>
            <a:ext cx="6455752" cy="389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351690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endParaRPr lang="cs-CZ"/>
          </a:p>
          <a:p>
            <a:endParaRPr lang="cs-CZ" smtClean="0"/>
          </a:p>
          <a:p>
            <a:pPr marL="0" indent="0">
              <a:buNone/>
            </a:pPr>
            <a:r>
              <a:rPr lang="cs-CZ"/>
              <a:t> </a:t>
            </a:r>
            <a:r>
              <a:rPr lang="cs-CZ" smtClean="0"/>
              <a:t>                                         Děkuji za pozornost   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35249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2022-12-09T07:19:11.077</cp:lastPrinted>
  <dcterms:created xsi:type="dcterms:W3CDTF">2022-12-09T07:19:11Z</dcterms:created>
  <dcterms:modified xsi:type="dcterms:W3CDTF">2022-12-09T07:19:11Z</dcterms:modified>
</cp:coreProperties>
</file>