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66" r:id="rId5"/>
  </p:sldIdLst>
  <p:sldSz cx="24380825" cy="13714412"/>
  <p:notesSz cx="6858000" cy="9144000"/>
  <p:custDataLst>
    <p:tags r:id="rId6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94666" autoAdjust="0"/>
  </p:normalViewPr>
  <p:slideViewPr>
    <p:cSldViewPr snapToGrid="0">
      <p:cViewPr varScale="1">
        <p:scale>
          <a:sx n="53" d="100"/>
          <a:sy n="53" d="100"/>
        </p:scale>
        <p:origin x="744" y="114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tags" Target="tags/tag1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08.12.2022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08.12.2022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6382328"/>
            <a:ext cx="21861932" cy="123110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/>
              <a:t>Neplnění </a:t>
            </a:r>
            <a:r>
              <a:rPr lang="cs-CZ" smtClean="0"/>
              <a:t>podmínek a </a:t>
            </a:r>
            <a:r>
              <a:rPr lang="cs-CZ"/>
              <a:t>nesrovnalosti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1260157" y="12244324"/>
            <a:ext cx="4220063" cy="461665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en-GB" b="0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 b="0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268414"/>
            <a:ext cx="20773137" cy="9347412"/>
          </a:xfrm>
        </p:spPr>
        <p:txBody>
          <a:bodyPr>
            <a:normAutofit fontScale="85000" lnSpcReduction="20000"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4400" b="1" smtClean="0">
                <a:solidFill>
                  <a:srgbClr val="003A78"/>
                </a:solidFill>
              </a:rPr>
              <a:t>Nesrovnalost</a:t>
            </a:r>
            <a:r>
              <a:rPr lang="cs-CZ" sz="4400" smtClean="0">
                <a:solidFill>
                  <a:srgbClr val="003A78"/>
                </a:solidFill>
              </a:rPr>
              <a:t> - </a:t>
            </a:r>
            <a:r>
              <a:rPr lang="cs-CZ" sz="4400">
                <a:solidFill>
                  <a:srgbClr val="003A78"/>
                </a:solidFill>
              </a:rPr>
              <a:t>porušení právních předpisů, které by mohlo ovlivnit či ohrozit jakoukoli etapu implementace, zejména realizaci a/nebo rozpočet projektu financovaného z Fondů EHP/N</a:t>
            </a:r>
            <a:r>
              <a:rPr lang="cs-CZ" sz="4400" smtClean="0">
                <a:solidFill>
                  <a:srgbClr val="003A78"/>
                </a:solidFill>
              </a:rPr>
              <a:t>.</a:t>
            </a:r>
          </a:p>
          <a:p>
            <a:pPr lvl="1" algn="just">
              <a:defRPr/>
            </a:pPr>
            <a:r>
              <a:rPr lang="cs-CZ" sz="4400" smtClean="0">
                <a:solidFill>
                  <a:srgbClr val="FF0000"/>
                </a:solidFill>
              </a:rPr>
              <a:t>Zjištění nesrovnalostí - při kontrole průběžné/závěrečné zprávy, zjištění ve veřejnosprávní kontrole</a:t>
            </a:r>
            <a:endParaRPr lang="cs-CZ" sz="4400" smtClean="0"/>
          </a:p>
          <a:p>
            <a:pPr algn="just">
              <a:defRPr/>
            </a:pPr>
            <a:r>
              <a:rPr lang="cs-CZ" sz="4400" b="1" smtClean="0">
                <a:solidFill>
                  <a:srgbClr val="003A78"/>
                </a:solidFill>
              </a:rPr>
              <a:t>KP </a:t>
            </a:r>
            <a:r>
              <a:rPr lang="cs-CZ" sz="4400" b="1">
                <a:solidFill>
                  <a:srgbClr val="003A78"/>
                </a:solidFill>
              </a:rPr>
              <a:t>i jakékoli třetí osoby jsou povinny každé podezření na nesrovnalost neprodleně nahlásit ZP </a:t>
            </a:r>
            <a:r>
              <a:rPr lang="cs-CZ" sz="4400" b="1" smtClean="0">
                <a:solidFill>
                  <a:srgbClr val="003A78"/>
                </a:solidFill>
              </a:rPr>
              <a:t>– CFCU </a:t>
            </a:r>
          </a:p>
          <a:p>
            <a:pPr lvl="1" algn="just">
              <a:buFont typeface="Wingdings" panose="05000000000000000000" pitchFamily="2" charset="2"/>
              <a:buChar char="ü"/>
              <a:defRPr/>
            </a:pPr>
            <a:r>
              <a:rPr lang="cs-CZ" sz="4400" b="1" i="1" smtClean="0">
                <a:solidFill>
                  <a:srgbClr val="003A78"/>
                </a:solidFill>
              </a:rPr>
              <a:t>přes Nástěnku v IS CEDR</a:t>
            </a:r>
          </a:p>
          <a:p>
            <a:pPr lvl="1" algn="just">
              <a:buFont typeface="Wingdings" panose="05000000000000000000" pitchFamily="2" charset="2"/>
              <a:buChar char="ü"/>
              <a:defRPr/>
            </a:pPr>
            <a:r>
              <a:rPr lang="cs-CZ" sz="4400" b="1" i="1" smtClean="0">
                <a:solidFill>
                  <a:srgbClr val="003A78"/>
                </a:solidFill>
              </a:rPr>
              <a:t>emailem/datovou schránkou/dopisem </a:t>
            </a:r>
            <a:endParaRPr lang="cs-CZ" sz="4400" b="1" i="1">
              <a:solidFill>
                <a:srgbClr val="003A78"/>
              </a:solidFill>
            </a:endParaRPr>
          </a:p>
          <a:p>
            <a:pPr marL="0" indent="0">
              <a:buNone/>
            </a:pPr>
            <a:r>
              <a:rPr lang="cs-CZ" sz="4400">
                <a:solidFill>
                  <a:srgbClr val="FF0000"/>
                </a:solidFill>
              </a:rPr>
              <a:t>n</a:t>
            </a:r>
            <a:r>
              <a:rPr lang="cs-CZ" sz="4400" smtClean="0">
                <a:solidFill>
                  <a:srgbClr val="FF0000"/>
                </a:solidFill>
              </a:rPr>
              <a:t>apř. zjištění z kontroly jiného subjektu u KP</a:t>
            </a:r>
            <a:endParaRPr lang="cs-CZ" sz="4400">
              <a:solidFill>
                <a:srgbClr val="FF0000"/>
              </a:solidFill>
            </a:endParaRPr>
          </a:p>
          <a:p>
            <a:pPr algn="just">
              <a:defRPr/>
            </a:pPr>
            <a:r>
              <a:rPr lang="cs-CZ" sz="4800" b="1">
                <a:solidFill>
                  <a:srgbClr val="003A78"/>
                </a:solidFill>
              </a:rPr>
              <a:t>Realizace projektu v rozporu s právním aktem</a:t>
            </a:r>
            <a:r>
              <a:rPr lang="cs-CZ" sz="4800">
                <a:solidFill>
                  <a:srgbClr val="003A78"/>
                </a:solidFill>
              </a:rPr>
              <a:t> – vede k pozastavení financování projektu </a:t>
            </a:r>
          </a:p>
          <a:p>
            <a:pPr algn="just">
              <a:defRPr/>
            </a:pPr>
            <a:r>
              <a:rPr lang="cs-CZ" sz="4800" b="1">
                <a:solidFill>
                  <a:srgbClr val="003A78"/>
                </a:solidFill>
              </a:rPr>
              <a:t>Porušení podmínek </a:t>
            </a:r>
            <a:r>
              <a:rPr lang="cs-CZ" sz="4800">
                <a:solidFill>
                  <a:srgbClr val="003A78"/>
                </a:solidFill>
              </a:rPr>
              <a:t>= porušení rozpočtové kázně podle zákona o rozpočtových </a:t>
            </a:r>
            <a:r>
              <a:rPr lang="cs-CZ" sz="4800" smtClean="0">
                <a:solidFill>
                  <a:srgbClr val="003A78"/>
                </a:solidFill>
              </a:rPr>
              <a:t>pravidlech</a:t>
            </a:r>
            <a:endParaRPr lang="cs-CZ" sz="480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4800" b="1" i="1">
                <a:solidFill>
                  <a:srgbClr val="003A78"/>
                </a:solidFill>
              </a:rPr>
              <a:t>vyčíslení porušení rozpočtové kázně </a:t>
            </a:r>
            <a:r>
              <a:rPr lang="cs-CZ" sz="4800">
                <a:solidFill>
                  <a:srgbClr val="003A78"/>
                </a:solidFill>
              </a:rPr>
              <a:t>- vychází se z tabulky snížených odvodů (příloha právního aktu)</a:t>
            </a:r>
          </a:p>
          <a:p>
            <a:pPr marL="0" indent="0" algn="just">
              <a:buNone/>
              <a:defRPr/>
            </a:pPr>
            <a:endParaRPr lang="cs-CZ" sz="4800" b="1" smtClean="0">
              <a:solidFill>
                <a:schemeClr val="accent2"/>
              </a:solidFill>
            </a:endParaRPr>
          </a:p>
          <a:p>
            <a:pPr marL="0" indent="0" algn="just">
              <a:buNone/>
              <a:defRPr/>
            </a:pPr>
            <a:endParaRPr lang="cs-CZ" sz="4800" b="1">
              <a:solidFill>
                <a:schemeClr val="accent2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44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/>
              <a:t>Neplnění </a:t>
            </a:r>
            <a:r>
              <a:rPr lang="cs-CZ" sz="4400" smtClean="0"/>
              <a:t>podmínek a nesrovnalosti</a:t>
            </a:r>
            <a:endParaRPr lang="en-GB" sz="4400"/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2022-12-09T07:13:42.774</cp:lastPrinted>
  <dcterms:created xsi:type="dcterms:W3CDTF">2022-12-09T07:13:42Z</dcterms:created>
  <dcterms:modified xsi:type="dcterms:W3CDTF">2022-12-09T07:13:42Z</dcterms:modified>
</cp:coreProperties>
</file>