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83" r:id="rId6"/>
    <p:sldId id="281" r:id="rId7"/>
    <p:sldId id="287" r:id="rId8"/>
    <p:sldId id="285" r:id="rId9"/>
    <p:sldId id="274" r:id="rId10"/>
    <p:sldId id="286" r:id="rId11"/>
    <p:sldId id="282" r:id="rId12"/>
    <p:sldId id="275" r:id="rId13"/>
    <p:sldId id="288" r:id="rId14"/>
    <p:sldId id="284" r:id="rId15"/>
  </p:sldIdLst>
  <p:sldSz cx="24380825" cy="13714412"/>
  <p:notesSz cx="6858000" cy="9144000"/>
  <p:custDataLst>
    <p:tags r:id="rId1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326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20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zakladni-informace/zakladni-dokumenty/navody-is-cedr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Monitorování projektu a monitorovací zprávy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1691724"/>
            <a:ext cx="5250371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Martina Gassenbauerová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081130"/>
            <a:ext cx="20773137" cy="919839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Zprávy o projektu </a:t>
            </a:r>
            <a:r>
              <a:rPr lang="cs-CZ" sz="4000" smtClean="0">
                <a:solidFill>
                  <a:srgbClr val="003A78"/>
                </a:solidFill>
              </a:rPr>
              <a:t>(všechny projekty)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Průběžné zprávy o projektu (PZ)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Závěrečná zpráva o projektu (ZZ)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 smtClean="0">
                <a:solidFill>
                  <a:srgbClr val="003A78"/>
                </a:solidFill>
              </a:rPr>
              <a:t>Veřejnosprávní </a:t>
            </a:r>
            <a:r>
              <a:rPr lang="cs-CZ" sz="4000" b="1" u="sng">
                <a:solidFill>
                  <a:srgbClr val="003A78"/>
                </a:solidFill>
              </a:rPr>
              <a:t>kontrola </a:t>
            </a:r>
            <a:r>
              <a:rPr lang="cs-CZ" sz="4000" b="1" u="sng" smtClean="0">
                <a:solidFill>
                  <a:srgbClr val="003A78"/>
                </a:solidFill>
              </a:rPr>
              <a:t>projektu </a:t>
            </a:r>
            <a:r>
              <a:rPr lang="cs-CZ" sz="4000" b="1" u="sng">
                <a:solidFill>
                  <a:srgbClr val="003A78"/>
                </a:solidFill>
              </a:rPr>
              <a:t>na </a:t>
            </a:r>
            <a:r>
              <a:rPr lang="cs-CZ" sz="4000" b="1" u="sng" smtClean="0">
                <a:solidFill>
                  <a:srgbClr val="003A78"/>
                </a:solidFill>
              </a:rPr>
              <a:t>místě </a:t>
            </a:r>
            <a:r>
              <a:rPr lang="cs-CZ" sz="4000" smtClean="0">
                <a:solidFill>
                  <a:srgbClr val="003A78"/>
                </a:solidFill>
              </a:rPr>
              <a:t>(všechny projekty alespoň jedna ze dvou)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>
                <a:solidFill>
                  <a:srgbClr val="003A78"/>
                </a:solidFill>
              </a:rPr>
              <a:t>Průběžné 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Závěrečné </a:t>
            </a:r>
            <a:r>
              <a:rPr lang="cs-CZ" sz="4000">
                <a:solidFill>
                  <a:srgbClr val="003A78"/>
                </a:solidFill>
              </a:rPr>
              <a:t>kontroly </a:t>
            </a:r>
            <a:r>
              <a:rPr lang="cs-CZ" sz="4000" smtClean="0">
                <a:solidFill>
                  <a:srgbClr val="003A78"/>
                </a:solidFill>
              </a:rPr>
              <a:t>projektů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0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000" b="1" u="sng">
                <a:solidFill>
                  <a:srgbClr val="003A78"/>
                </a:solidFill>
              </a:rPr>
              <a:t>E</a:t>
            </a:r>
            <a:r>
              <a:rPr lang="cs-CZ" sz="4000" b="1" u="sng" smtClean="0">
                <a:solidFill>
                  <a:srgbClr val="003A78"/>
                </a:solidFill>
              </a:rPr>
              <a:t>xterní monitorování </a:t>
            </a:r>
            <a:r>
              <a:rPr lang="cs-CZ" sz="4000" smtClean="0">
                <a:solidFill>
                  <a:srgbClr val="003A78"/>
                </a:solidFill>
              </a:rPr>
              <a:t>(vzorek)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000" smtClean="0">
                <a:solidFill>
                  <a:srgbClr val="003A78"/>
                </a:solidFill>
              </a:rPr>
              <a:t>např. evaluace, kontroly prováděné KFM, audity</a:t>
            </a:r>
            <a:endParaRPr lang="cs-CZ" sz="40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b="1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/>
              <a:t>Monitorování projektu – nástroje</a:t>
            </a:r>
            <a:endParaRPr lang="en-GB" sz="7200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Co si hlídat a na co dávat pozor</a:t>
            </a:r>
            <a:endParaRPr lang="en-GB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1260385" y="2464905"/>
            <a:ext cx="21861704" cy="976022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Základ pro monitorování = žádost o grant </a:t>
            </a:r>
            <a:r>
              <a:rPr lang="cs-CZ" sz="3600" smtClean="0">
                <a:solidFill>
                  <a:srgbClr val="FF0000"/>
                </a:solidFill>
              </a:rPr>
              <a:t>(aktivity + výstupy/výsledek a indikátory + podrobný rozpočet)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Účel projektu </a:t>
            </a:r>
            <a:r>
              <a:rPr lang="cs-CZ" sz="3600" smtClean="0">
                <a:solidFill>
                  <a:srgbClr val="003268"/>
                </a:solidFill>
              </a:rPr>
              <a:t>– musí být naplněn (jinak se šetří nesrovnalost)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Výsledek programu a indikátory </a:t>
            </a:r>
            <a:r>
              <a:rPr lang="cs-CZ" sz="3600" smtClean="0">
                <a:solidFill>
                  <a:srgbClr val="002060"/>
                </a:solidFill>
              </a:rPr>
              <a:t>– monitorovací funkce, odchylky zdůvodněny v PZ/ZZ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Výstupy programu/aktivit a indikátory </a:t>
            </a:r>
            <a:r>
              <a:rPr lang="cs-CZ" sz="3600" smtClean="0">
                <a:solidFill>
                  <a:srgbClr val="002060"/>
                </a:solidFill>
              </a:rPr>
              <a:t>– závazná hodnota, </a:t>
            </a:r>
            <a:r>
              <a:rPr lang="cs-CZ" sz="3600">
                <a:solidFill>
                  <a:srgbClr val="002060"/>
                </a:solidFill>
              </a:rPr>
              <a:t>odchylky zdůvodněny v </a:t>
            </a:r>
            <a:r>
              <a:rPr lang="cs-CZ" sz="3600" smtClean="0">
                <a:solidFill>
                  <a:srgbClr val="002060"/>
                </a:solidFill>
              </a:rPr>
              <a:t>PZ/ZZ, ZP posuzuje relevanci zdůvodnění (nesrovnalost ano/ne)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2060"/>
                </a:solidFill>
              </a:rPr>
              <a:t>Rozpočet projektu </a:t>
            </a:r>
            <a:r>
              <a:rPr lang="cs-CZ" sz="3600" smtClean="0">
                <a:solidFill>
                  <a:srgbClr val="002060"/>
                </a:solidFill>
              </a:rPr>
              <a:t>– návaznost na aktivity schválené v žádosti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Nezapomenout na:</a:t>
            </a:r>
            <a:endParaRPr lang="cs-CZ" sz="3600" b="1">
              <a:solidFill>
                <a:srgbClr val="FF0000"/>
              </a:solidFill>
            </a:endParaRPr>
          </a:p>
          <a:p>
            <a:r>
              <a:rPr lang="cs-CZ" sz="3600" smtClean="0">
                <a:solidFill>
                  <a:srgbClr val="003268"/>
                </a:solidFill>
              </a:rPr>
              <a:t>Sběr dat včetně relevantních podkladů k jejich prokázání (podindikátory, etnicita apod.)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Dodržování metod sběru dat 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Zajištění podkladové dokumentace (výstupy/výsledek, dobrovolnická práce, příjmy, výdaje atd.) – viz také kapitola 6.2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Průběžná kontrola skutečnosti oproti plánu</a:t>
            </a:r>
          </a:p>
          <a:p>
            <a:r>
              <a:rPr lang="cs-CZ" sz="3600" smtClean="0">
                <a:solidFill>
                  <a:srgbClr val="003268"/>
                </a:solidFill>
              </a:rPr>
              <a:t>Povinná publicita (v souladu s pokyny v Příručce pro příjemce, neplést s věcným obsahem projektu)</a:t>
            </a:r>
            <a:endParaRPr lang="en-GB" sz="3600">
              <a:solidFill>
                <a:srgbClr val="0032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1952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706624"/>
            <a:ext cx="21778519" cy="957290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 b="1" smtClean="0">
                <a:solidFill>
                  <a:srgbClr val="FF0000"/>
                </a:solidFill>
              </a:rPr>
              <a:t>IS CEDR </a:t>
            </a:r>
            <a:r>
              <a:rPr lang="cs-CZ" sz="3600" smtClean="0">
                <a:solidFill>
                  <a:srgbClr val="003A78"/>
                </a:solidFill>
              </a:rPr>
              <a:t>– samostatný modul, harmonogram zpracování </a:t>
            </a:r>
            <a:r>
              <a:rPr lang="cs-CZ" sz="3600">
                <a:solidFill>
                  <a:srgbClr val="003A78"/>
                </a:solidFill>
              </a:rPr>
              <a:t>a </a:t>
            </a:r>
            <a:r>
              <a:rPr lang="cs-CZ" sz="3600" smtClean="0">
                <a:solidFill>
                  <a:srgbClr val="003A78"/>
                </a:solidFill>
              </a:rPr>
              <a:t>předkládání, upozornění mailem</a:t>
            </a:r>
          </a:p>
          <a:p>
            <a:pPr algn="just">
              <a:defRPr/>
            </a:pPr>
            <a:r>
              <a:rPr lang="cs-CZ" sz="3600" b="1">
                <a:solidFill>
                  <a:srgbClr val="FF0000"/>
                </a:solidFill>
              </a:rPr>
              <a:t>2</a:t>
            </a:r>
            <a:r>
              <a:rPr lang="cs-CZ" sz="3600" b="1" smtClean="0">
                <a:solidFill>
                  <a:srgbClr val="FF0000"/>
                </a:solidFill>
              </a:rPr>
              <a:t>x </a:t>
            </a:r>
            <a:r>
              <a:rPr lang="cs-CZ" sz="3600" b="1">
                <a:solidFill>
                  <a:srgbClr val="FF0000"/>
                </a:solidFill>
              </a:rPr>
              <a:t>ročně </a:t>
            </a:r>
            <a:r>
              <a:rPr lang="cs-CZ" sz="3600" smtClean="0">
                <a:solidFill>
                  <a:srgbClr val="003A78"/>
                </a:solidFill>
              </a:rPr>
              <a:t>od </a:t>
            </a:r>
            <a:r>
              <a:rPr lang="cs-CZ" sz="3600">
                <a:solidFill>
                  <a:srgbClr val="003A78"/>
                </a:solidFill>
              </a:rPr>
              <a:t>data </a:t>
            </a:r>
            <a:r>
              <a:rPr lang="cs-CZ" sz="3600" smtClean="0">
                <a:solidFill>
                  <a:srgbClr val="003A78"/>
                </a:solidFill>
              </a:rPr>
              <a:t>počátku způsobilosti výdajů (6 měsíční monitorovací období)</a:t>
            </a: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spcBef>
                <a:spcPct val="0"/>
              </a:spcBef>
            </a:pPr>
            <a:r>
              <a:rPr lang="cs-CZ" sz="540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Průběžné </a:t>
            </a:r>
            <a:r>
              <a:rPr lang="cs-CZ" sz="540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zprávy (kapitola 6.2.1 Příručky pro příjemce)</a:t>
            </a:r>
            <a:endParaRPr lang="cs-CZ" sz="540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634" y="4343401"/>
            <a:ext cx="16482730" cy="7936128"/>
          </a:xfrm>
          <a:prstGeom prst="rect">
            <a:avLst/>
          </a:prstGeom>
        </p:spPr>
      </p:pic>
      <p:sp>
        <p:nvSpPr>
          <p:cNvPr id="5" name="Ovál 4"/>
          <p:cNvSpPr/>
          <p:nvPr/>
        </p:nvSpPr>
        <p:spPr>
          <a:xfrm>
            <a:off x="3333634" y="10572750"/>
            <a:ext cx="2438516" cy="895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Zástupný symbol pro obsah 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7400" y="476250"/>
            <a:ext cx="13849350" cy="12211050"/>
          </a:xfrm>
          <a:prstGeom prst="rect">
            <a:avLst/>
          </a:prstGeom>
        </p:spPr>
      </p:pic>
      <p:sp>
        <p:nvSpPr>
          <p:cNvPr id="9" name="Ovál 8"/>
          <p:cNvSpPr/>
          <p:nvPr/>
        </p:nvSpPr>
        <p:spPr>
          <a:xfrm>
            <a:off x="5734050" y="5543550"/>
            <a:ext cx="21717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31216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59560" y="1097394"/>
            <a:ext cx="21862531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accent2"/>
                </a:solidFill>
              </a:rPr>
              <a:t>Obecně k postupu zpracování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cs-CZ" sz="3200" b="1">
                <a:solidFill>
                  <a:srgbClr val="FF0000"/>
                </a:solidFill>
              </a:rPr>
              <a:t>2 </a:t>
            </a:r>
            <a:r>
              <a:rPr lang="cs-CZ" sz="3200" b="1" smtClean="0">
                <a:solidFill>
                  <a:srgbClr val="FF0000"/>
                </a:solidFill>
              </a:rPr>
              <a:t>části: monitorovací </a:t>
            </a:r>
            <a:r>
              <a:rPr lang="cs-CZ" sz="3200" b="1">
                <a:solidFill>
                  <a:srgbClr val="FF0000"/>
                </a:solidFill>
              </a:rPr>
              <a:t>zpráva </a:t>
            </a:r>
            <a:r>
              <a:rPr lang="cs-CZ" sz="3200" b="1" smtClean="0">
                <a:solidFill>
                  <a:srgbClr val="FF0000"/>
                </a:solidFill>
              </a:rPr>
              <a:t>(PZ) a žádost </a:t>
            </a:r>
            <a:r>
              <a:rPr lang="cs-CZ" sz="3200" b="1">
                <a:solidFill>
                  <a:srgbClr val="FF0000"/>
                </a:solidFill>
              </a:rPr>
              <a:t>o platbu </a:t>
            </a:r>
            <a:r>
              <a:rPr lang="cs-CZ" sz="3200" b="1" smtClean="0">
                <a:solidFill>
                  <a:srgbClr val="FF0000"/>
                </a:solidFill>
              </a:rPr>
              <a:t>(ŽOP)</a:t>
            </a:r>
            <a:endParaRPr lang="cs-CZ" sz="3200" b="1">
              <a:solidFill>
                <a:srgbClr val="FF0000"/>
              </a:solidFill>
            </a:endParaRPr>
          </a:p>
          <a:p>
            <a:pPr>
              <a:defRPr/>
            </a:pPr>
            <a:r>
              <a:rPr lang="cs-CZ" sz="3200" b="1" smtClean="0">
                <a:solidFill>
                  <a:srgbClr val="FF0000"/>
                </a:solidFill>
              </a:rPr>
              <a:t>v </a:t>
            </a:r>
            <a:r>
              <a:rPr lang="cs-CZ" sz="3200" b="1">
                <a:solidFill>
                  <a:srgbClr val="FF0000"/>
                </a:solidFill>
              </a:rPr>
              <a:t>IS CEDR se předkládají </a:t>
            </a:r>
            <a:r>
              <a:rPr lang="cs-CZ" sz="3200" b="1" smtClean="0">
                <a:solidFill>
                  <a:srgbClr val="FF0000"/>
                </a:solidFill>
              </a:rPr>
              <a:t>samostatně – přechod stavu samostatně pro PZ a ŽOP!</a:t>
            </a: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nová PZ a ŽOP až </a:t>
            </a:r>
            <a:r>
              <a:rPr lang="cs-CZ" sz="3200">
                <a:solidFill>
                  <a:srgbClr val="003A78"/>
                </a:solidFill>
              </a:rPr>
              <a:t>po schválení předchozí nebo zapracování podstatných </a:t>
            </a:r>
            <a:r>
              <a:rPr lang="cs-CZ" sz="3200" smtClean="0">
                <a:solidFill>
                  <a:srgbClr val="003A78"/>
                </a:solidFill>
              </a:rPr>
              <a:t>změn, nezakládat PZ ve stavu Změnové řízení nebo Příprava změnového právního aktu!</a:t>
            </a:r>
            <a:endParaRPr lang="cs-CZ" sz="32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nejdříve bez </a:t>
            </a:r>
            <a:r>
              <a:rPr lang="cs-CZ" sz="3200">
                <a:solidFill>
                  <a:srgbClr val="003A78"/>
                </a:solidFill>
              </a:rPr>
              <a:t>podpisu</a:t>
            </a:r>
          </a:p>
          <a:p>
            <a:pPr algn="just">
              <a:defRPr/>
            </a:pPr>
            <a:r>
              <a:rPr lang="cs-CZ" sz="3200">
                <a:solidFill>
                  <a:srgbClr val="003A78"/>
                </a:solidFill>
              </a:rPr>
              <a:t>PM CZP2 – posouzení věcné/obsahové stránky + požadavky na úpravy a doplnění (výzva v IS CEDR)</a:t>
            </a:r>
          </a:p>
          <a:p>
            <a:pPr>
              <a:defRPr/>
            </a:pPr>
            <a:r>
              <a:rPr lang="cs-CZ" sz="3200">
                <a:solidFill>
                  <a:srgbClr val="003A78"/>
                </a:solidFill>
              </a:rPr>
              <a:t>PM CFCU – posouzení finanční stránky + požadavky na úpravy a doplnění (výzva v IS CEDR)</a:t>
            </a:r>
          </a:p>
          <a:p>
            <a:pPr>
              <a:defRPr/>
            </a:pPr>
            <a:r>
              <a:rPr lang="cs-CZ" sz="3200">
                <a:solidFill>
                  <a:srgbClr val="003A78"/>
                </a:solidFill>
              </a:rPr>
              <a:t>oficiální předložení s podpisem až po schválení ze strany ZP (výzva v IS CEDR</a:t>
            </a:r>
            <a:r>
              <a:rPr lang="cs-CZ" sz="3200" smtClean="0">
                <a:solidFill>
                  <a:srgbClr val="003A78"/>
                </a:solidFill>
              </a:rPr>
              <a:t>)</a:t>
            </a:r>
          </a:p>
          <a:p>
            <a:pPr>
              <a:defRPr/>
            </a:pPr>
            <a:r>
              <a:rPr lang="cs-CZ" sz="3200" smtClean="0">
                <a:solidFill>
                  <a:srgbClr val="003A78"/>
                </a:solidFill>
              </a:rPr>
              <a:t>nezapomínat na </a:t>
            </a:r>
            <a:r>
              <a:rPr lang="cs-CZ" sz="3200">
                <a:solidFill>
                  <a:srgbClr val="003A78"/>
                </a:solidFill>
              </a:rPr>
              <a:t>přechod stavu </a:t>
            </a:r>
            <a:r>
              <a:rPr lang="cs-CZ" sz="3200" smtClean="0">
                <a:solidFill>
                  <a:srgbClr val="003A78"/>
                </a:solidFill>
              </a:rPr>
              <a:t>(např</a:t>
            </a:r>
            <a:r>
              <a:rPr lang="cs-CZ" sz="3200">
                <a:solidFill>
                  <a:srgbClr val="003A78"/>
                </a:solidFill>
              </a:rPr>
              <a:t>. Podání zprávy ke </a:t>
            </a:r>
            <a:r>
              <a:rPr lang="cs-CZ" sz="3200" smtClean="0">
                <a:solidFill>
                  <a:srgbClr val="003A78"/>
                </a:solidFill>
              </a:rPr>
              <a:t>kontrole, </a:t>
            </a:r>
            <a:r>
              <a:rPr lang="cs-CZ" sz="3200">
                <a:solidFill>
                  <a:srgbClr val="003A78"/>
                </a:solidFill>
              </a:rPr>
              <a:t>Podání doplněné zprávy ke </a:t>
            </a:r>
            <a:r>
              <a:rPr lang="cs-CZ" sz="3200" smtClean="0">
                <a:solidFill>
                  <a:srgbClr val="003A78"/>
                </a:solidFill>
              </a:rPr>
              <a:t>kontrole, </a:t>
            </a:r>
            <a:r>
              <a:rPr lang="cs-CZ" sz="3200">
                <a:solidFill>
                  <a:srgbClr val="003A78"/>
                </a:solidFill>
              </a:rPr>
              <a:t>Ukončení oficiálního předložení </a:t>
            </a:r>
            <a:r>
              <a:rPr lang="cs-CZ" sz="3200" smtClean="0">
                <a:solidFill>
                  <a:srgbClr val="003A78"/>
                </a:solidFill>
              </a:rPr>
              <a:t>zprávy)</a:t>
            </a:r>
          </a:p>
          <a:p>
            <a:pPr>
              <a:defRPr/>
            </a:pPr>
            <a:r>
              <a:rPr lang="cs-CZ" sz="3200" smtClean="0">
                <a:solidFill>
                  <a:srgbClr val="003A78"/>
                </a:solidFill>
              </a:rPr>
              <a:t>přechod stavu vždy oznámen mailovou zprávou – není třeba hlídat přímo v IS CEDR</a:t>
            </a:r>
            <a:endParaRPr lang="cs-CZ" sz="3200">
              <a:solidFill>
                <a:srgbClr val="003A78"/>
              </a:solidFill>
            </a:endParaRPr>
          </a:p>
          <a:p>
            <a:endParaRPr lang="en-GB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962" y="10694828"/>
            <a:ext cx="9241717" cy="178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2712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802835"/>
            <a:ext cx="21877910" cy="947669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742950" lvl="0" indent="-742950">
              <a:buAutoNum type="arabicPeriod"/>
            </a:pPr>
            <a:r>
              <a:rPr lang="cs-CZ" sz="3600" b="1" smtClean="0">
                <a:solidFill>
                  <a:srgbClr val="FF0000"/>
                </a:solidFill>
              </a:rPr>
              <a:t>Popisná pole </a:t>
            </a:r>
          </a:p>
          <a:p>
            <a:pPr marL="0" lvl="0" indent="0">
              <a:buNone/>
            </a:pPr>
            <a:r>
              <a:rPr lang="cs-CZ" sz="3600" smtClean="0">
                <a:solidFill>
                  <a:srgbClr val="003268"/>
                </a:solidFill>
              </a:rPr>
              <a:t>celkové shrnutí, odchylky od plánu, jednotlivé aktivity, bilaterální spolupráce, indikátory a podindikátory, rizika, horizontální témata, nepodstatné změny, příjmy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věcně kdo, co, kdy, jakým způsobem </a:t>
            </a:r>
            <a:r>
              <a:rPr lang="cs-CZ" sz="3600" smtClean="0">
                <a:solidFill>
                  <a:srgbClr val="003268"/>
                </a:solidFill>
              </a:rPr>
              <a:t>(pokyny uvedeny přímo v IS CEDR v jednotlivých polích)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návaznost na informace uvedené v žádosti o grant a předcházejících PZ, soulad informací napříč zprávou</a:t>
            </a:r>
          </a:p>
          <a:p>
            <a:pPr>
              <a:buFontTx/>
              <a:buChar char="-"/>
            </a:pPr>
            <a:r>
              <a:rPr lang="cs-CZ" sz="3600" smtClean="0">
                <a:solidFill>
                  <a:srgbClr val="FF0000"/>
                </a:solidFill>
              </a:rPr>
              <a:t>nekopírovat informace ze žádosti, ale vyjádřit se k aktuálnímu stavu (rizika, horizontální témata)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rgbClr val="003268"/>
                </a:solidFill>
              </a:rPr>
              <a:t>Příklady popisu plnění aktivit: 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„2. 3. 2021 proběhl první seminář xy, účastnilo se 100 účastníků. Seminář zajišťovala externí agentura xy, výdaje zahrnují i pronájem prostor a techniky a občerstvení pro účastníky.“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„Zahájili jsme práce na přípravě analýzy xy. Práce zajišťuje odborný garant a externí expert xy. Předpoklad dokončení je v xy.“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rgbClr val="003268"/>
                </a:solidFill>
              </a:rPr>
              <a:t>„Proběhl průzkum trhu na dodávku 3 ks notebooků. Objednávka byla uzavřena s nejlevnějším dodavatelem, firmou xy. Dodávka proběhne v příštím monitorovacím období.“</a:t>
            </a:r>
          </a:p>
          <a:p>
            <a:pPr marL="0" lvl="0" indent="0">
              <a:buNone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(1/3)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6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>
                <a:solidFill>
                  <a:schemeClr val="accent2"/>
                </a:solidFill>
              </a:rPr>
              <a:t>Průběžné zprávy – obsah </a:t>
            </a:r>
            <a:r>
              <a:rPr lang="cs-CZ" sz="7200" smtClean="0">
                <a:solidFill>
                  <a:schemeClr val="accent2"/>
                </a:solidFill>
              </a:rPr>
              <a:t>(2/3)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73045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solidFill>
                  <a:srgbClr val="FF0000"/>
                </a:solidFill>
              </a:rPr>
              <a:t>2. Indikátory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vycházejte z definice uvedené v žádosti o grant (způsob stanovení hodnoty, způsob výpočtu cílové hodnoty, způsob ověření)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u výstupů aktivit je třeba zadat hodnotu dosaženou v aktuálním monitorovacím období i kumulativní hodnotu (za toto a předchozí období)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u výstupů/výsledků programu je třeba zadat pouze </a:t>
            </a:r>
            <a:r>
              <a:rPr lang="cs-CZ" sz="4000" b="0"/>
              <a:t>hodnotu dosaženou v aktuálním monitorovacím </a:t>
            </a:r>
            <a:r>
              <a:rPr lang="cs-CZ" sz="4000" b="0" smtClean="0"/>
              <a:t>období</a:t>
            </a:r>
          </a:p>
          <a:p>
            <a:pPr marL="457200" indent="-457200">
              <a:buFontTx/>
              <a:buChar char="-"/>
            </a:pPr>
            <a:r>
              <a:rPr lang="cs-CZ" sz="4000" b="0" smtClean="0"/>
              <a:t>vždy doplňte popis způsobu naplnění a ověření dosažené hodnoty, a to i v případě, že indikátor nebyl v daném období naplňován, uveďte stručné zdůvodnění (např. související aktivita nebyla zahájena)</a:t>
            </a:r>
          </a:p>
        </p:txBody>
      </p:sp>
    </p:spTree>
    <p:extLst>
      <p:ext uri="{BB962C8B-B14F-4D97-AF65-F5344CB8AC3E}">
        <p14:creationId xmlns:p14="http://schemas.microsoft.com/office/powerpoint/2010/main" val="102348642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700262"/>
            <a:ext cx="21655305" cy="1033908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buNone/>
            </a:pPr>
            <a:r>
              <a:rPr lang="cs-CZ" sz="3600" b="1" smtClean="0">
                <a:solidFill>
                  <a:srgbClr val="FF0000"/>
                </a:solidFill>
              </a:rPr>
              <a:t>2</a:t>
            </a:r>
            <a:r>
              <a:rPr lang="cs-CZ" sz="3600" b="1">
                <a:solidFill>
                  <a:srgbClr val="FF0000"/>
                </a:solidFill>
              </a:rPr>
              <a:t>. Přílohy monitorovací </a:t>
            </a:r>
            <a:r>
              <a:rPr lang="cs-CZ" sz="3600" b="1" smtClean="0">
                <a:solidFill>
                  <a:srgbClr val="FF0000"/>
                </a:solidFill>
              </a:rPr>
              <a:t>zprávy </a:t>
            </a:r>
            <a:r>
              <a:rPr lang="cs-CZ" sz="3600" smtClean="0">
                <a:solidFill>
                  <a:schemeClr val="bg2"/>
                </a:solidFill>
              </a:rPr>
              <a:t>(nahrávají </a:t>
            </a:r>
            <a:r>
              <a:rPr lang="cs-CZ" sz="3600">
                <a:solidFill>
                  <a:schemeClr val="bg2"/>
                </a:solidFill>
              </a:rPr>
              <a:t>se do </a:t>
            </a:r>
            <a:r>
              <a:rPr lang="cs-CZ" sz="3600" smtClean="0">
                <a:solidFill>
                  <a:schemeClr val="bg2"/>
                </a:solidFill>
              </a:rPr>
              <a:t>příloh PZ)</a:t>
            </a:r>
          </a:p>
          <a:p>
            <a:pPr marL="0" lvl="0" indent="0">
              <a:buNone/>
            </a:pPr>
            <a:r>
              <a:rPr lang="cs-CZ" sz="3600" smtClean="0">
                <a:solidFill>
                  <a:srgbClr val="003A78"/>
                </a:solidFill>
              </a:rPr>
              <a:t>např</a:t>
            </a:r>
            <a:r>
              <a:rPr lang="cs-CZ" sz="3600">
                <a:solidFill>
                  <a:srgbClr val="003A78"/>
                </a:solidFill>
              </a:rPr>
              <a:t>. prezenční listiny/seznam účastníků/osvědčení o účasti; písemné výstupy, které jsou předmětem projektu; foto/video z akcí; stavební povolení/ohlášení stavby / kolaudační rozhodnutí/souhlas s užíváním stavby; předávací protokol a potvrzení o převodu vybavení do majetku KP; dokumentaci k plnění publicity </a:t>
            </a:r>
            <a:endParaRPr lang="cs-CZ" sz="3600" smtClean="0">
              <a:solidFill>
                <a:srgbClr val="003A78"/>
              </a:solidFill>
            </a:endParaRPr>
          </a:p>
          <a:p>
            <a:r>
              <a:rPr lang="cs-CZ" sz="3600" smtClean="0">
                <a:solidFill>
                  <a:srgbClr val="003A78"/>
                </a:solidFill>
              </a:rPr>
              <a:t>neplést si s přílohami žádosti o platbu</a:t>
            </a:r>
          </a:p>
          <a:p>
            <a:r>
              <a:rPr lang="cs-CZ" sz="3600">
                <a:solidFill>
                  <a:srgbClr val="FF0000"/>
                </a:solidFill>
              </a:rPr>
              <a:t>využívejte </a:t>
            </a:r>
            <a:r>
              <a:rPr lang="cs-CZ" sz="3600" smtClean="0">
                <a:solidFill>
                  <a:srgbClr val="FF0000"/>
                </a:solidFill>
              </a:rPr>
              <a:t>ZIP/RAR </a:t>
            </a:r>
            <a:r>
              <a:rPr lang="cs-CZ" sz="3600">
                <a:solidFill>
                  <a:srgbClr val="003A78"/>
                </a:solidFill>
              </a:rPr>
              <a:t>pro dokumenty obdobného obsahu (např. foto, seznamy účastníků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</a:p>
          <a:p>
            <a:r>
              <a:rPr lang="cs-CZ" sz="3600">
                <a:solidFill>
                  <a:srgbClr val="FF0000"/>
                </a:solidFill>
              </a:rPr>
              <a:t>jasně pojmenujte jednotlivé přílohy </a:t>
            </a:r>
            <a:r>
              <a:rPr lang="cs-CZ" sz="3600" smtClean="0">
                <a:solidFill>
                  <a:srgbClr val="FF0000"/>
                </a:solidFill>
              </a:rPr>
              <a:t>přímo v IS CEDR </a:t>
            </a:r>
            <a:r>
              <a:rPr lang="cs-CZ" sz="3600" smtClean="0">
                <a:solidFill>
                  <a:srgbClr val="003A78"/>
                </a:solidFill>
              </a:rPr>
              <a:t>pro </a:t>
            </a:r>
            <a:r>
              <a:rPr lang="cs-CZ" sz="3600">
                <a:solidFill>
                  <a:srgbClr val="003A78"/>
                </a:solidFill>
              </a:rPr>
              <a:t>lepší orientaci</a:t>
            </a:r>
          </a:p>
          <a:p>
            <a:endParaRPr lang="cs-CZ" sz="3200" b="1">
              <a:solidFill>
                <a:srgbClr val="003A78"/>
              </a:solidFill>
            </a:endParaRPr>
          </a:p>
          <a:p>
            <a:endParaRPr lang="cs-CZ" sz="32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8787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/>
              <a:t>Průběžné zprávy – obsah (3/3)</a:t>
            </a:r>
            <a:endParaRPr lang="cs-CZ" sz="6600"/>
          </a:p>
        </p:txBody>
      </p:sp>
      <p:pic>
        <p:nvPicPr>
          <p:cNvPr id="5" name="Obrázek 4"/>
          <p:cNvPicPr/>
          <p:nvPr/>
        </p:nvPicPr>
        <p:blipFill>
          <a:blip r:embed="rId2"/>
          <a:stretch>
            <a:fillRect/>
          </a:stretch>
        </p:blipFill>
        <p:spPr>
          <a:xfrm>
            <a:off x="6326492" y="7717536"/>
            <a:ext cx="11521440" cy="5321808"/>
          </a:xfrm>
          <a:prstGeom prst="rect">
            <a:avLst/>
          </a:prstGeom>
        </p:spPr>
      </p:pic>
      <p:sp>
        <p:nvSpPr>
          <p:cNvPr id="2" name="Ovál 1"/>
          <p:cNvSpPr/>
          <p:nvPr/>
        </p:nvSpPr>
        <p:spPr>
          <a:xfrm>
            <a:off x="6126480" y="11338560"/>
            <a:ext cx="1280160" cy="3474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46088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524539"/>
            <a:ext cx="21957423" cy="975499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smtClean="0">
                <a:solidFill>
                  <a:srgbClr val="003A78"/>
                </a:solidFill>
              </a:rPr>
              <a:t> </a:t>
            </a:r>
            <a:r>
              <a:rPr lang="cs-CZ" sz="3200" smtClean="0">
                <a:solidFill>
                  <a:schemeClr val="bg2"/>
                </a:solidFill>
              </a:rPr>
              <a:t>vygenerování v IS </a:t>
            </a:r>
            <a:r>
              <a:rPr lang="cs-CZ" sz="3200">
                <a:solidFill>
                  <a:schemeClr val="bg2"/>
                </a:solidFill>
              </a:rPr>
              <a:t>CEDR </a:t>
            </a:r>
            <a:r>
              <a:rPr lang="cs-CZ" sz="3200" smtClean="0">
                <a:solidFill>
                  <a:schemeClr val="bg2"/>
                </a:solidFill>
              </a:rPr>
              <a:t>a zaslání ZP do </a:t>
            </a:r>
            <a:r>
              <a:rPr lang="cs-CZ" sz="3200">
                <a:solidFill>
                  <a:srgbClr val="003A78"/>
                </a:solidFill>
              </a:rPr>
              <a:t>jednoho měsíce od schválení poslední </a:t>
            </a:r>
            <a:r>
              <a:rPr lang="cs-CZ" sz="3200" smtClean="0">
                <a:solidFill>
                  <a:srgbClr val="003A78"/>
                </a:solidFill>
              </a:rPr>
              <a:t>PZ, </a:t>
            </a:r>
            <a:r>
              <a:rPr lang="cs-CZ" sz="3200" b="1">
                <a:solidFill>
                  <a:srgbClr val="003A78"/>
                </a:solidFill>
              </a:rPr>
              <a:t>nejpozději do </a:t>
            </a:r>
            <a:r>
              <a:rPr lang="cs-CZ" sz="3200" b="1" smtClean="0">
                <a:solidFill>
                  <a:srgbClr val="003A78"/>
                </a:solidFill>
              </a:rPr>
              <a:t>31.10.2024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administrace jako u PZ (způsob předložení, kontroly, schválení), liší se obsahem</a:t>
            </a:r>
          </a:p>
          <a:p>
            <a:pPr algn="just"/>
            <a:r>
              <a:rPr lang="cs-CZ" sz="3200">
                <a:solidFill>
                  <a:schemeClr val="bg2"/>
                </a:solidFill>
              </a:rPr>
              <a:t>2 části </a:t>
            </a:r>
            <a:r>
              <a:rPr lang="cs-CZ" sz="3200" smtClean="0">
                <a:solidFill>
                  <a:schemeClr val="bg2"/>
                </a:solidFill>
              </a:rPr>
              <a:t>ZZ </a:t>
            </a:r>
            <a:r>
              <a:rPr lang="cs-CZ" sz="3200">
                <a:solidFill>
                  <a:schemeClr val="bg2"/>
                </a:solidFill>
              </a:rPr>
              <a:t>– monitorovací zpráva a žádost o </a:t>
            </a:r>
            <a:r>
              <a:rPr lang="cs-CZ" sz="3200" smtClean="0">
                <a:solidFill>
                  <a:schemeClr val="bg2"/>
                </a:solidFill>
              </a:rPr>
              <a:t>platbu (pouze zádržné, je-li relevantní)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Obsah ZZ – monitorovací zprávy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1. Shrnutí celkové realizace projektu </a:t>
            </a:r>
            <a:r>
              <a:rPr lang="cs-CZ" sz="3200">
                <a:solidFill>
                  <a:srgbClr val="003268"/>
                </a:solidFill>
              </a:rPr>
              <a:t>(vyplňuje se do formuláře v IS CEDR)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shrnutí </a:t>
            </a:r>
            <a:r>
              <a:rPr lang="cs-CZ" sz="3200">
                <a:solidFill>
                  <a:srgbClr val="003A78"/>
                </a:solidFill>
              </a:rPr>
              <a:t>realizace projektu, popis provedených změn v projektu, zhodnocení přínosu projektu </a:t>
            </a:r>
            <a:r>
              <a:rPr lang="cs-CZ" sz="3200" smtClean="0">
                <a:solidFill>
                  <a:srgbClr val="003A78"/>
                </a:solidFill>
              </a:rPr>
              <a:t>k celkovému cíli programu, zkušenosti </a:t>
            </a:r>
            <a:r>
              <a:rPr lang="cs-CZ" sz="3200">
                <a:solidFill>
                  <a:srgbClr val="003A78"/>
                </a:solidFill>
              </a:rPr>
              <a:t>z </a:t>
            </a:r>
            <a:r>
              <a:rPr lang="cs-CZ" sz="3200" smtClean="0">
                <a:solidFill>
                  <a:srgbClr val="003A78"/>
                </a:solidFill>
              </a:rPr>
              <a:t>realizace, plnění indikátorů, udržitelnost </a:t>
            </a:r>
            <a:r>
              <a:rPr lang="cs-CZ" sz="3200">
                <a:solidFill>
                  <a:srgbClr val="003A78"/>
                </a:solidFill>
              </a:rPr>
              <a:t>výstupů </a:t>
            </a:r>
            <a:r>
              <a:rPr lang="cs-CZ" sz="3200" smtClean="0">
                <a:solidFill>
                  <a:srgbClr val="003A78"/>
                </a:solidFill>
              </a:rPr>
              <a:t>a </a:t>
            </a:r>
            <a:r>
              <a:rPr lang="cs-CZ" sz="3200">
                <a:solidFill>
                  <a:srgbClr val="003A78"/>
                </a:solidFill>
              </a:rPr>
              <a:t>plnění podmínek po ukončení projektu, </a:t>
            </a:r>
            <a:r>
              <a:rPr lang="cs-CZ" sz="3200" smtClean="0">
                <a:solidFill>
                  <a:srgbClr val="003A78"/>
                </a:solidFill>
              </a:rPr>
              <a:t>plnění </a:t>
            </a:r>
            <a:r>
              <a:rPr lang="cs-CZ" sz="3200">
                <a:solidFill>
                  <a:srgbClr val="003A78"/>
                </a:solidFill>
              </a:rPr>
              <a:t>horizontálních témat vztahujících se k projektu a řízení rizik </a:t>
            </a:r>
            <a:r>
              <a:rPr lang="cs-CZ" sz="32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</a:pPr>
            <a:r>
              <a:rPr lang="cs-CZ" sz="3200" smtClean="0">
                <a:solidFill>
                  <a:srgbClr val="003A78"/>
                </a:solidFill>
              </a:rPr>
              <a:t>- pokyny uvedeny přímo v IS CEDR v jednotlivých polích</a:t>
            </a: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FF0000"/>
                </a:solidFill>
              </a:rPr>
              <a:t>2</a:t>
            </a:r>
            <a:r>
              <a:rPr lang="cs-CZ" sz="3200" b="1">
                <a:solidFill>
                  <a:srgbClr val="FF0000"/>
                </a:solidFill>
              </a:rPr>
              <a:t>. Přílohy monitorovací zprávy </a:t>
            </a:r>
            <a:r>
              <a:rPr lang="cs-CZ" sz="3200">
                <a:solidFill>
                  <a:schemeClr val="bg2"/>
                </a:solidFill>
              </a:rPr>
              <a:t>(nahrávají se do </a:t>
            </a:r>
            <a:r>
              <a:rPr lang="cs-CZ" sz="3200" smtClean="0">
                <a:solidFill>
                  <a:schemeClr val="bg2"/>
                </a:solidFill>
              </a:rPr>
              <a:t>příloh monitorovací zprávy)</a:t>
            </a:r>
            <a:endParaRPr lang="cs-CZ" sz="320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200" smtClean="0">
                <a:solidFill>
                  <a:srgbClr val="003A78"/>
                </a:solidFill>
              </a:rPr>
              <a:t>dokumentace doposud nepředložená v PZ; čestná prohlášení – příjmy, plnění podmínek (archivace, udržitelnost, pojištění, vlastnictví, další podmínky)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sz="320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34888"/>
            <a:ext cx="21958249" cy="219547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000" smtClean="0"/>
              <a:t>Závěrečná zpráva (</a:t>
            </a:r>
            <a:r>
              <a:rPr lang="cs-CZ" sz="6000"/>
              <a:t>kapitola </a:t>
            </a:r>
            <a:r>
              <a:rPr lang="cs-CZ" sz="6000" smtClean="0"/>
              <a:t>6.2.1 Příručky pro příjemce)</a:t>
            </a:r>
            <a:endParaRPr lang="cs-CZ" sz="6000"/>
          </a:p>
          <a:p>
            <a:r>
              <a:rPr lang="cs-CZ" sz="6600" smtClean="0"/>
              <a:t> 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1238564409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accent2"/>
                </a:solidFill>
              </a:rPr>
              <a:t>Užitečné odkazy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926081"/>
            <a:ext cx="21861704" cy="614476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mtClean="0">
              <a:hlinkClick r:id="rId2"/>
            </a:endParaRPr>
          </a:p>
          <a:p>
            <a:pPr marL="0" indent="0">
              <a:buNone/>
            </a:pPr>
            <a:r>
              <a:rPr lang="cs-CZ" b="1" smtClean="0">
                <a:solidFill>
                  <a:srgbClr val="FF0000"/>
                </a:solidFill>
              </a:rPr>
              <a:t>Návod na zprávy a žádosti o platbu v IS CEDR</a:t>
            </a:r>
          </a:p>
          <a:p>
            <a:pPr marL="0" indent="0">
              <a:buNone/>
            </a:pPr>
            <a:r>
              <a:rPr lang="en-GB" smtClean="0">
                <a:hlinkClick r:id="rId2"/>
              </a:rPr>
              <a:t>https://www.eeagrants.cz/cs/zakladni-informace/zakladni-dokumenty/navody-is-cedr</a:t>
            </a:r>
            <a:endParaRPr lang="cs-CZ" smtClean="0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56734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80873" y="5490490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C00000"/>
                </a:solidFill>
              </a:rPr>
              <a:t>Děkuji za pozornost!</a:t>
            </a:r>
            <a:endParaRPr lang="en-GB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9407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2022-12-09T07:13:01.218</cp:lastPrinted>
  <dcterms:created xsi:type="dcterms:W3CDTF">2022-12-09T07:13:01Z</dcterms:created>
  <dcterms:modified xsi:type="dcterms:W3CDTF">2022-12-09T07:13:01Z</dcterms:modified>
</cp:coreProperties>
</file>