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2"/>
  </p:sldMasterIdLst>
  <p:notesMasterIdLst>
    <p:notesMasterId r:id="rId3"/>
  </p:notesMasterIdLst>
  <p:sldIdLst>
    <p:sldId id="256" r:id="rId4"/>
    <p:sldId id="266" r:id="rId5"/>
    <p:sldId id="300" r:id="rId6"/>
    <p:sldId id="297" r:id="rId7"/>
    <p:sldId id="295" r:id="rId8"/>
    <p:sldId id="296" r:id="rId9"/>
    <p:sldId id="298" r:id="rId10"/>
  </p:sldIdLst>
  <p:sldSz cx="24380825" cy="13714412"/>
  <p:notesSz cx="6858000" cy="9144000"/>
  <p:custDataLst>
    <p:tags r:id="rId11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p="http://schemas.openxmlformats.org/presentationml/2006/main">
  <p:cmAuthor id="1" name="Tomšejová Eva Ing." initials="TEI" lastIdx="0" clrIdx="0">
    <p:extLst>
      <p:ext uri="{19B8F6BF-5375-455C-9EA6-DF929625EA0E}">
        <p15:presenceInfo xmlns:p15="http://schemas.microsoft.com/office/powerpoint/2012/main" userId="S-1-5-21-725345543-1035525444-1547161642-4213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3A78"/>
    <a:srgbClr val="009B78"/>
    <a:srgbClr val="F1C350"/>
    <a:srgbClr val="003268"/>
    <a:srgbClr val="326889"/>
    <a:srgbClr val="7E5E9F"/>
    <a:srgbClr val="00A5A5"/>
    <a:srgbClr val="0087C9"/>
    <a:srgbClr val="E55454"/>
    <a:srgbClr val="A7B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32" autoAdjust="0"/>
    <p:restoredTop sz="94666" autoAdjust="0"/>
  </p:normalViewPr>
  <p:slideViewPr>
    <p:cSldViewPr snapToGrid="0">
      <p:cViewPr varScale="1">
        <p:scale>
          <a:sx n="53" d="100"/>
          <a:sy n="53" d="100"/>
        </p:scale>
        <p:origin x="744" y="114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1.xml" /><Relationship Id="rId25" Type="http://schemas.microsoft.com/office/2015/10/relationships/revisionInfo" Target="revisionInfo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08/12/2022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08.12.2022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08.12.2022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5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1260157" y="6382328"/>
            <a:ext cx="21861932" cy="1231106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Veřejnosprávní kontrola projektu</a:t>
            </a:r>
            <a:endParaRPr lang="en-GB"/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19136392" y="12613656"/>
            <a:ext cx="3985698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 Praze 8.12.2022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1260157" y="11090357"/>
            <a:ext cx="4957763" cy="49244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200" smtClean="0"/>
              <a:t>Martina Gassenbauerová</a:t>
            </a:r>
            <a:endParaRPr lang="en-GB" sz="3200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4"/>
          </p:nvPr>
        </p:nvSpPr>
        <p:spPr>
          <a:xfrm>
            <a:off x="1260157" y="11684880"/>
            <a:ext cx="4220063" cy="138499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Vedoucí odd. monitorování, realizace a hodnocení</a:t>
            </a:r>
            <a:endParaRPr lang="en-GB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5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6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749315"/>
            <a:ext cx="21704117" cy="9608147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>
              <a:buFontTx/>
              <a:buChar char="-"/>
              <a:defRPr/>
            </a:pPr>
            <a:r>
              <a:rPr lang="cs-CZ" sz="5400" b="1" smtClean="0">
                <a:solidFill>
                  <a:srgbClr val="003A78"/>
                </a:solidFill>
              </a:rPr>
              <a:t>zajišťuje </a:t>
            </a:r>
            <a:r>
              <a:rPr lang="cs-CZ" sz="5400" b="1">
                <a:solidFill>
                  <a:srgbClr val="003A78"/>
                </a:solidFill>
              </a:rPr>
              <a:t>ZP </a:t>
            </a:r>
            <a:r>
              <a:rPr lang="cs-CZ" sz="5400">
                <a:solidFill>
                  <a:srgbClr val="003A78"/>
                </a:solidFill>
              </a:rPr>
              <a:t>v souladu se zákonem č. 320/2001 Sb., o finanční </a:t>
            </a:r>
            <a:r>
              <a:rPr lang="cs-CZ" sz="5400" smtClean="0">
                <a:solidFill>
                  <a:srgbClr val="003A78"/>
                </a:solidFill>
              </a:rPr>
              <a:t>kontrole, </a:t>
            </a:r>
            <a:r>
              <a:rPr lang="cs-CZ" sz="5400">
                <a:solidFill>
                  <a:srgbClr val="003A78"/>
                </a:solidFill>
              </a:rPr>
              <a:t>zákonem č. 255/2012 Sb., </a:t>
            </a:r>
            <a:r>
              <a:rPr lang="cs-CZ" sz="5400" smtClean="0">
                <a:solidFill>
                  <a:srgbClr val="003A78"/>
                </a:solidFill>
              </a:rPr>
              <a:t>kontrolní řád a </a:t>
            </a:r>
            <a:r>
              <a:rPr lang="cs-CZ" sz="5400">
                <a:solidFill>
                  <a:srgbClr val="003A78"/>
                </a:solidFill>
              </a:rPr>
              <a:t>dalšími platnými právními předpisy programů FM EHP/Norska </a:t>
            </a:r>
            <a:r>
              <a:rPr lang="cs-CZ" sz="5400" smtClean="0">
                <a:solidFill>
                  <a:srgbClr val="003A78"/>
                </a:solidFill>
              </a:rPr>
              <a:t>2014-2021</a:t>
            </a:r>
          </a:p>
          <a:p>
            <a:pPr algn="just">
              <a:buFontTx/>
              <a:buChar char="-"/>
              <a:defRPr/>
            </a:pPr>
            <a:r>
              <a:rPr lang="cs-CZ" sz="5400" smtClean="0">
                <a:solidFill>
                  <a:srgbClr val="003A78"/>
                </a:solidFill>
              </a:rPr>
              <a:t>ZP </a:t>
            </a:r>
            <a:r>
              <a:rPr lang="cs-CZ" sz="5400" b="1" smtClean="0">
                <a:solidFill>
                  <a:srgbClr val="003A78"/>
                </a:solidFill>
              </a:rPr>
              <a:t>využívá externí asistenci </a:t>
            </a:r>
            <a:r>
              <a:rPr lang="cs-CZ" sz="5400" smtClean="0">
                <a:solidFill>
                  <a:srgbClr val="003A78"/>
                </a:solidFill>
              </a:rPr>
              <a:t>(vybrána společnost EY)</a:t>
            </a:r>
          </a:p>
          <a:p>
            <a:pPr algn="just">
              <a:buFontTx/>
              <a:buChar char="-"/>
              <a:defRPr/>
            </a:pPr>
            <a:r>
              <a:rPr lang="cs-CZ" sz="5400" smtClean="0">
                <a:solidFill>
                  <a:srgbClr val="003A78"/>
                </a:solidFill>
              </a:rPr>
              <a:t>předpoklad provedení kontrol </a:t>
            </a:r>
            <a:r>
              <a:rPr lang="cs-CZ" sz="5400" b="1" smtClean="0">
                <a:solidFill>
                  <a:srgbClr val="003A78"/>
                </a:solidFill>
              </a:rPr>
              <a:t>4/2022 – 12/2024</a:t>
            </a:r>
          </a:p>
          <a:p>
            <a:pPr algn="just">
              <a:buFontTx/>
              <a:buChar char="-"/>
              <a:defRPr/>
            </a:pPr>
            <a:r>
              <a:rPr lang="cs-CZ" sz="5400" smtClean="0">
                <a:solidFill>
                  <a:srgbClr val="003A78"/>
                </a:solidFill>
              </a:rPr>
              <a:t>předpoklad realizace průběžné a/nebo závěrečné kontroly u každého projektu</a:t>
            </a:r>
          </a:p>
          <a:p>
            <a:pPr algn="just">
              <a:buFontTx/>
              <a:buChar char="-"/>
              <a:defRPr/>
            </a:pPr>
            <a:r>
              <a:rPr lang="cs-CZ" sz="5400" smtClean="0">
                <a:solidFill>
                  <a:srgbClr val="003A78"/>
                </a:solidFill>
              </a:rPr>
              <a:t>probíhá </a:t>
            </a:r>
            <a:r>
              <a:rPr lang="cs-CZ" sz="5400">
                <a:solidFill>
                  <a:srgbClr val="003A78"/>
                </a:solidFill>
              </a:rPr>
              <a:t>zpravidla na místě realizace </a:t>
            </a:r>
            <a:r>
              <a:rPr lang="cs-CZ" sz="5400" smtClean="0">
                <a:solidFill>
                  <a:srgbClr val="003A78"/>
                </a:solidFill>
              </a:rPr>
              <a:t>projektu</a:t>
            </a:r>
          </a:p>
          <a:p>
            <a:pPr marL="0" indent="0" algn="just">
              <a:buNone/>
              <a:defRPr/>
            </a:pPr>
            <a:r>
              <a:rPr lang="cs-CZ" sz="5400" smtClean="0">
                <a:solidFill>
                  <a:srgbClr val="003A78"/>
                </a:solidFill>
              </a:rPr>
              <a:t>- účast: PM CZP2/CFCU, externí dodavatel (EY), případně partner programu (MK, MZ, MSp) a NKM (MF)</a:t>
            </a:r>
            <a:endParaRPr lang="cs-CZ" sz="3600" smtClean="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3200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>
                <a:solidFill>
                  <a:srgbClr val="C00000"/>
                </a:solidFill>
              </a:rPr>
              <a:t>Veřejnosprávní kontrola (kapitola 6.3 Příručky)</a:t>
            </a:r>
            <a:endParaRPr lang="en-GB" sz="660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328355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926278" y="2889993"/>
            <a:ext cx="20773137" cy="9347412"/>
          </a:xfrm>
        </p:spPr>
        <p:txBody>
          <a:bodyPr>
            <a:normAutofit fontScale="92500" lnSpcReduction="20000"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  <a:defRPr/>
            </a:pPr>
            <a:r>
              <a:rPr lang="cs-CZ" sz="6000" b="1">
                <a:solidFill>
                  <a:srgbClr val="003A78"/>
                </a:solidFill>
              </a:rPr>
              <a:t>2 typy veřejnosprávních kontrol:</a:t>
            </a:r>
          </a:p>
          <a:p>
            <a:pPr marL="457131" lvl="1" algn="just">
              <a:spcBef>
                <a:spcPts val="2000"/>
              </a:spcBef>
              <a:defRPr/>
            </a:pPr>
            <a:r>
              <a:rPr lang="cs-CZ" sz="6000" b="1">
                <a:solidFill>
                  <a:srgbClr val="003A78"/>
                </a:solidFill>
              </a:rPr>
              <a:t>Průběžné kontroly </a:t>
            </a:r>
            <a:r>
              <a:rPr lang="cs-CZ" sz="6000">
                <a:solidFill>
                  <a:srgbClr val="003A78"/>
                </a:solidFill>
              </a:rPr>
              <a:t>– odpovědnost CZP2</a:t>
            </a:r>
          </a:p>
          <a:p>
            <a:pPr marL="457131" lvl="1" algn="just">
              <a:spcBef>
                <a:spcPts val="2000"/>
              </a:spcBef>
              <a:defRPr/>
            </a:pPr>
            <a:r>
              <a:rPr lang="cs-CZ" sz="6000" b="1">
                <a:solidFill>
                  <a:srgbClr val="003A78"/>
                </a:solidFill>
              </a:rPr>
              <a:t>Závěrečné kontroly </a:t>
            </a:r>
            <a:r>
              <a:rPr lang="cs-CZ" sz="6000">
                <a:solidFill>
                  <a:srgbClr val="003A78"/>
                </a:solidFill>
              </a:rPr>
              <a:t>– odpovědnost CFCU</a:t>
            </a:r>
          </a:p>
          <a:p>
            <a:pPr marL="457200" lvl="1" indent="-457200" algn="just">
              <a:spcBef>
                <a:spcPts val="2000"/>
              </a:spcBef>
              <a:buFontTx/>
              <a:buChar char="-"/>
              <a:defRPr/>
            </a:pPr>
            <a:r>
              <a:rPr lang="cs-CZ" sz="6000" smtClean="0">
                <a:solidFill>
                  <a:srgbClr val="003A78"/>
                </a:solidFill>
              </a:rPr>
              <a:t>každý projekt projde průběžnou a/nebo závěrečnou kontrolou</a:t>
            </a:r>
          </a:p>
          <a:p>
            <a:pPr marL="457200" lvl="1" indent="-457200" algn="just">
              <a:spcBef>
                <a:spcPts val="2000"/>
              </a:spcBef>
              <a:buFontTx/>
              <a:buChar char="-"/>
              <a:defRPr/>
            </a:pPr>
            <a:r>
              <a:rPr lang="cs-CZ" sz="6000">
                <a:solidFill>
                  <a:srgbClr val="003A78"/>
                </a:solidFill>
              </a:rPr>
              <a:t>d</a:t>
            </a:r>
            <a:r>
              <a:rPr lang="cs-CZ" sz="6000" smtClean="0">
                <a:solidFill>
                  <a:srgbClr val="003A78"/>
                </a:solidFill>
              </a:rPr>
              <a:t>élka kontroly na místě – zpravidla 1 den na místě, možné prodloužení kontroly - doplnění podkladů</a:t>
            </a:r>
          </a:p>
          <a:p>
            <a:pPr marL="457200" lvl="1" indent="-457200" algn="just">
              <a:spcBef>
                <a:spcPts val="2000"/>
              </a:spcBef>
              <a:buFontTx/>
              <a:buChar char="-"/>
              <a:defRPr/>
            </a:pPr>
            <a:r>
              <a:rPr lang="cs-CZ" sz="6000" smtClean="0">
                <a:solidFill>
                  <a:srgbClr val="003A78"/>
                </a:solidFill>
              </a:rPr>
              <a:t>výstupem </a:t>
            </a:r>
            <a:r>
              <a:rPr lang="cs-CZ" sz="6000">
                <a:solidFill>
                  <a:srgbClr val="003A78"/>
                </a:solidFill>
              </a:rPr>
              <a:t>kontroly je kontrolní protokol</a:t>
            </a:r>
          </a:p>
          <a:p>
            <a:pPr marL="457200" lvl="1" indent="-457200" algn="just">
              <a:spcBef>
                <a:spcPts val="2000"/>
              </a:spcBef>
              <a:buFontTx/>
              <a:buChar char="-"/>
              <a:defRPr/>
            </a:pPr>
            <a:r>
              <a:rPr lang="cs-CZ" sz="6000">
                <a:solidFill>
                  <a:srgbClr val="003A78"/>
                </a:solidFill>
              </a:rPr>
              <a:t>při závažných zjištěních postupuje ZP jako při podezření na nesrovnalost</a:t>
            </a:r>
          </a:p>
          <a:p>
            <a:pPr marL="457200" lvl="1" indent="-457200" algn="just">
              <a:spcBef>
                <a:spcPts val="2000"/>
              </a:spcBef>
              <a:buFontTx/>
              <a:buChar char="-"/>
              <a:defRPr/>
            </a:pPr>
            <a:r>
              <a:rPr lang="cs-CZ" sz="6000">
                <a:solidFill>
                  <a:srgbClr val="003A78"/>
                </a:solidFill>
              </a:rPr>
              <a:t>ZP může rozhodnout i o pozastavení plateb 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165714"/>
            <a:ext cx="18909995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>
                <a:solidFill>
                  <a:srgbClr val="C00000"/>
                </a:solidFill>
              </a:rPr>
              <a:t>Veřejnosprávní kontrola (kapitola 6.3)</a:t>
            </a:r>
            <a:endParaRPr lang="en-GB" sz="6600">
              <a:solidFill>
                <a:srgbClr val="C00000"/>
              </a:solidFill>
            </a:endParaRPr>
          </a:p>
        </p:txBody>
      </p:sp>
      <p:pic>
        <p:nvPicPr>
          <p:cNvPr id="2050" name="Picture 2" descr="jak si poradit s daňovou kontrolou | BREDFORD Consult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312880" y="1582110"/>
            <a:ext cx="5715000" cy="354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165817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Průběžná kontrola</a:t>
            </a:r>
            <a:endParaRPr lang="en-GB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1260386" y="2633472"/>
            <a:ext cx="21861704" cy="9820656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571500" lvl="1" indent="-571500" algn="just">
              <a:spcBef>
                <a:spcPts val="2000"/>
              </a:spcBef>
              <a:buFontTx/>
              <a:buChar char="-"/>
              <a:defRPr/>
            </a:pPr>
            <a:r>
              <a:rPr lang="cs-CZ" sz="4400" smtClean="0">
                <a:solidFill>
                  <a:srgbClr val="003A78"/>
                </a:solidFill>
              </a:rPr>
              <a:t>v </a:t>
            </a:r>
            <a:r>
              <a:rPr lang="cs-CZ" sz="4400">
                <a:solidFill>
                  <a:srgbClr val="003A78"/>
                </a:solidFill>
              </a:rPr>
              <a:t>průběhu realizace projektu (</a:t>
            </a:r>
            <a:r>
              <a:rPr lang="cs-CZ" sz="4400" b="1">
                <a:solidFill>
                  <a:srgbClr val="003A78"/>
                </a:solidFill>
              </a:rPr>
              <a:t>období kontrol </a:t>
            </a:r>
            <a:r>
              <a:rPr lang="cs-CZ" sz="4400" b="1" smtClean="0">
                <a:solidFill>
                  <a:srgbClr val="003A78"/>
                </a:solidFill>
              </a:rPr>
              <a:t>duben </a:t>
            </a:r>
            <a:r>
              <a:rPr lang="cs-CZ" sz="4400" b="1">
                <a:solidFill>
                  <a:srgbClr val="003A78"/>
                </a:solidFill>
              </a:rPr>
              <a:t>2022 – prosinec 2023</a:t>
            </a:r>
            <a:r>
              <a:rPr lang="cs-CZ" sz="4400">
                <a:solidFill>
                  <a:srgbClr val="003A78"/>
                </a:solidFill>
              </a:rPr>
              <a:t>) </a:t>
            </a:r>
            <a:endParaRPr lang="cs-CZ" sz="4400" smtClean="0">
              <a:solidFill>
                <a:srgbClr val="003A78"/>
              </a:solidFill>
            </a:endParaRPr>
          </a:p>
          <a:p>
            <a:pPr marL="571500" lvl="1" indent="-571500" algn="just">
              <a:spcBef>
                <a:spcPts val="2000"/>
              </a:spcBef>
              <a:buFontTx/>
              <a:buChar char="-"/>
              <a:defRPr/>
            </a:pPr>
            <a:r>
              <a:rPr lang="cs-CZ" sz="4400" smtClean="0">
                <a:solidFill>
                  <a:srgbClr val="003A78"/>
                </a:solidFill>
              </a:rPr>
              <a:t>zaměření zejména na obsahovou stránku a fyzickou realizaci projektu – dosahování stanovených výstupů, výsledku a účelu projektu</a:t>
            </a:r>
          </a:p>
          <a:p>
            <a:pPr marL="457200" lvl="1" indent="-457200" algn="just">
              <a:spcBef>
                <a:spcPts val="2000"/>
              </a:spcBef>
              <a:buFontTx/>
              <a:buChar char="-"/>
              <a:defRPr/>
            </a:pPr>
            <a:r>
              <a:rPr lang="cs-CZ" sz="4400" smtClean="0">
                <a:solidFill>
                  <a:srgbClr val="003A78"/>
                </a:solidFill>
              </a:rPr>
              <a:t>kontrola finanční stránky a celkové administrace projektu na vzorku dokumentace</a:t>
            </a:r>
          </a:p>
          <a:p>
            <a:pPr marL="457200" lvl="1" indent="-457200" algn="just">
              <a:spcBef>
                <a:spcPts val="2000"/>
              </a:spcBef>
              <a:buFontTx/>
              <a:buChar char="-"/>
              <a:defRPr/>
            </a:pPr>
            <a:r>
              <a:rPr lang="cs-CZ" sz="4400" smtClean="0">
                <a:solidFill>
                  <a:srgbClr val="003A78"/>
                </a:solidFill>
              </a:rPr>
              <a:t>porovnání skutečnosti s informacemi podávanými v průběžných zprávách a další projektovou dokumentací (žádost, právní akt apod.)</a:t>
            </a:r>
          </a:p>
          <a:p>
            <a:pPr marL="457200" lvl="1" indent="-457200" algn="just">
              <a:spcBef>
                <a:spcPts val="2000"/>
              </a:spcBef>
              <a:buFontTx/>
              <a:buChar char="-"/>
              <a:defRPr/>
            </a:pPr>
            <a:r>
              <a:rPr lang="cs-CZ" sz="4400">
                <a:solidFill>
                  <a:srgbClr val="003A78"/>
                </a:solidFill>
              </a:rPr>
              <a:t>možné zapojení externího experta na danou </a:t>
            </a:r>
            <a:r>
              <a:rPr lang="cs-CZ" sz="4400" smtClean="0">
                <a:solidFill>
                  <a:srgbClr val="003A78"/>
                </a:solidFill>
              </a:rPr>
              <a:t>oblast (</a:t>
            </a:r>
            <a:r>
              <a:rPr lang="cs-CZ" sz="4400" i="1">
                <a:solidFill>
                  <a:srgbClr val="003A78"/>
                </a:solidFill>
              </a:rPr>
              <a:t>stavební expert, expert na zdravotnictví - psychiatrická péče o děti, expert na romskou inkluzi, expert na spravedlnost - péče o vězně a propuštěné vězně, expert na mediální kampaně</a:t>
            </a:r>
            <a:r>
              <a:rPr lang="cs-CZ" sz="4400" i="1" smtClean="0">
                <a:solidFill>
                  <a:srgbClr val="003A78"/>
                </a:solidFill>
              </a:rPr>
              <a:t>)</a:t>
            </a:r>
            <a:endParaRPr lang="cs-CZ" sz="4400">
              <a:solidFill>
                <a:srgbClr val="003A78"/>
              </a:solidFill>
            </a:endParaRP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400" b="1" smtClean="0">
                <a:solidFill>
                  <a:srgbClr val="003A78"/>
                </a:solidFill>
              </a:rPr>
              <a:t>Dva </a:t>
            </a:r>
            <a:r>
              <a:rPr lang="cs-CZ" sz="4400" b="1">
                <a:solidFill>
                  <a:srgbClr val="003A78"/>
                </a:solidFill>
              </a:rPr>
              <a:t>typy průběžných kontrol:</a:t>
            </a:r>
          </a:p>
          <a:p>
            <a:pPr marL="457200" lvl="1" indent="-457200" algn="just">
              <a:spcBef>
                <a:spcPts val="2000"/>
              </a:spcBef>
              <a:buFont typeface="Wingdings" panose="05000000000000000000" pitchFamily="2" charset="2"/>
              <a:buChar char="Ø"/>
              <a:defRPr/>
            </a:pPr>
            <a:r>
              <a:rPr lang="cs-CZ" sz="4400" b="1">
                <a:solidFill>
                  <a:srgbClr val="003A78"/>
                </a:solidFill>
              </a:rPr>
              <a:t>řádné</a:t>
            </a:r>
            <a:r>
              <a:rPr lang="cs-CZ" sz="4400">
                <a:solidFill>
                  <a:srgbClr val="003A78"/>
                </a:solidFill>
              </a:rPr>
              <a:t> kontroly na základě plánu kontrol</a:t>
            </a:r>
          </a:p>
          <a:p>
            <a:pPr marL="457200" lvl="1" indent="-457200" algn="just">
              <a:spcBef>
                <a:spcPts val="2000"/>
              </a:spcBef>
              <a:buFont typeface="Wingdings" panose="05000000000000000000" pitchFamily="2" charset="2"/>
              <a:buChar char="Ø"/>
              <a:defRPr/>
            </a:pPr>
            <a:r>
              <a:rPr lang="cs-CZ" sz="4400" b="1">
                <a:solidFill>
                  <a:srgbClr val="003A78"/>
                </a:solidFill>
              </a:rPr>
              <a:t>ad hoc</a:t>
            </a:r>
            <a:r>
              <a:rPr lang="cs-CZ" sz="4400">
                <a:solidFill>
                  <a:srgbClr val="003A78"/>
                </a:solidFill>
              </a:rPr>
              <a:t> kontroly (na základě podnětu, kontrola plnění nápravných opatření, apod.)</a:t>
            </a:r>
          </a:p>
          <a:p>
            <a:endParaRPr lang="en-GB" sz="3600"/>
          </a:p>
        </p:txBody>
      </p:sp>
    </p:spTree>
    <p:extLst>
      <p:ext uri="{BB962C8B-B14F-4D97-AF65-F5344CB8AC3E}">
        <p14:creationId xmlns:p14="http://schemas.microsoft.com/office/powerpoint/2010/main" val="4154725205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3146881"/>
            <a:ext cx="21873935" cy="7518037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800">
                <a:solidFill>
                  <a:srgbClr val="003A78"/>
                </a:solidFill>
              </a:rPr>
              <a:t>- </a:t>
            </a:r>
            <a:r>
              <a:rPr lang="cs-CZ" sz="4800" smtClean="0">
                <a:solidFill>
                  <a:srgbClr val="003A78"/>
                </a:solidFill>
              </a:rPr>
              <a:t> po </a:t>
            </a:r>
            <a:r>
              <a:rPr lang="cs-CZ" sz="4800">
                <a:solidFill>
                  <a:srgbClr val="003A78"/>
                </a:solidFill>
              </a:rPr>
              <a:t>ukončení realizace aktivit projektu a před schválením ZZ </a:t>
            </a:r>
            <a:r>
              <a:rPr lang="cs-CZ" sz="4800" smtClean="0">
                <a:solidFill>
                  <a:srgbClr val="003A78"/>
                </a:solidFill>
              </a:rPr>
              <a:t>(v </a:t>
            </a:r>
            <a:r>
              <a:rPr lang="cs-CZ" sz="4800">
                <a:solidFill>
                  <a:srgbClr val="003A78"/>
                </a:solidFill>
              </a:rPr>
              <a:t>období </a:t>
            </a:r>
            <a:r>
              <a:rPr lang="cs-CZ" sz="4800" b="1" smtClean="0">
                <a:solidFill>
                  <a:srgbClr val="003A78"/>
                </a:solidFill>
              </a:rPr>
              <a:t>září </a:t>
            </a:r>
            <a:r>
              <a:rPr lang="cs-CZ" sz="4800" b="1">
                <a:solidFill>
                  <a:srgbClr val="003A78"/>
                </a:solidFill>
              </a:rPr>
              <a:t>2022 – říjen </a:t>
            </a:r>
            <a:r>
              <a:rPr lang="cs-CZ" sz="4800" b="1" smtClean="0">
                <a:solidFill>
                  <a:srgbClr val="003A78"/>
                </a:solidFill>
              </a:rPr>
              <a:t>2024</a:t>
            </a:r>
            <a:r>
              <a:rPr lang="cs-CZ" sz="4800" smtClean="0">
                <a:solidFill>
                  <a:srgbClr val="003A78"/>
                </a:solidFill>
              </a:rPr>
              <a:t>), </a:t>
            </a:r>
            <a:endParaRPr lang="cs-CZ" sz="4800">
              <a:solidFill>
                <a:srgbClr val="003A78"/>
              </a:solidFill>
            </a:endParaRPr>
          </a:p>
          <a:p>
            <a:pPr marL="457200" lvl="1" indent="-457200" algn="just">
              <a:spcBef>
                <a:spcPts val="2000"/>
              </a:spcBef>
              <a:buFontTx/>
              <a:buChar char="-"/>
              <a:defRPr/>
            </a:pPr>
            <a:r>
              <a:rPr lang="cs-CZ" sz="4800" smtClean="0">
                <a:solidFill>
                  <a:srgbClr val="003A78"/>
                </a:solidFill>
              </a:rPr>
              <a:t>zaměření především na finanční plnění projektu a veřejné zakázky</a:t>
            </a:r>
          </a:p>
          <a:p>
            <a:pPr marL="457200" lvl="1" indent="-457200" algn="just">
              <a:spcBef>
                <a:spcPts val="2000"/>
              </a:spcBef>
              <a:buFontTx/>
              <a:buChar char="-"/>
              <a:defRPr/>
            </a:pPr>
            <a:r>
              <a:rPr lang="cs-CZ" sz="4800" smtClean="0">
                <a:solidFill>
                  <a:srgbClr val="003A78"/>
                </a:solidFill>
              </a:rPr>
              <a:t>kontrola dosažení účelu/výsledku projektu včetně souvisejících indikátorů </a:t>
            </a:r>
          </a:p>
          <a:p>
            <a:pPr marL="0" lvl="1" indent="0" algn="just">
              <a:spcBef>
                <a:spcPts val="2000"/>
              </a:spcBef>
              <a:buNone/>
              <a:defRPr/>
            </a:pPr>
            <a:endParaRPr lang="cs-CZ" sz="4800" b="1" smtClean="0">
              <a:solidFill>
                <a:srgbClr val="003A78"/>
              </a:solidFill>
            </a:endParaRP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800" b="1" smtClean="0">
                <a:solidFill>
                  <a:srgbClr val="003A78"/>
                </a:solidFill>
              </a:rPr>
              <a:t>Dva </a:t>
            </a:r>
            <a:r>
              <a:rPr lang="cs-CZ" sz="4800" b="1">
                <a:solidFill>
                  <a:srgbClr val="003A78"/>
                </a:solidFill>
              </a:rPr>
              <a:t>typy </a:t>
            </a:r>
            <a:r>
              <a:rPr lang="cs-CZ" sz="4800" b="1" smtClean="0">
                <a:solidFill>
                  <a:srgbClr val="003A78"/>
                </a:solidFill>
              </a:rPr>
              <a:t>závěrečných </a:t>
            </a:r>
            <a:r>
              <a:rPr lang="cs-CZ" sz="4800" b="1">
                <a:solidFill>
                  <a:srgbClr val="003A78"/>
                </a:solidFill>
              </a:rPr>
              <a:t>kontrol:</a:t>
            </a:r>
          </a:p>
          <a:p>
            <a:pPr marL="457200" lvl="1" indent="-457200" algn="just">
              <a:spcBef>
                <a:spcPts val="2000"/>
              </a:spcBef>
              <a:buFont typeface="Wingdings" panose="05000000000000000000" pitchFamily="2" charset="2"/>
              <a:buChar char="Ø"/>
              <a:defRPr/>
            </a:pPr>
            <a:r>
              <a:rPr lang="cs-CZ" sz="4800" smtClean="0">
                <a:solidFill>
                  <a:srgbClr val="003A78"/>
                </a:solidFill>
              </a:rPr>
              <a:t>řádné </a:t>
            </a:r>
            <a:r>
              <a:rPr lang="cs-CZ" sz="4800">
                <a:solidFill>
                  <a:srgbClr val="003A78"/>
                </a:solidFill>
              </a:rPr>
              <a:t>kontroly na základě plánu kontrol</a:t>
            </a:r>
            <a:endParaRPr lang="cs-CZ" sz="4800" smtClean="0">
              <a:solidFill>
                <a:srgbClr val="003A78"/>
              </a:solidFill>
            </a:endParaRPr>
          </a:p>
          <a:p>
            <a:pPr marL="457200" lvl="1" indent="-457200" algn="just">
              <a:spcBef>
                <a:spcPts val="2000"/>
              </a:spcBef>
              <a:buFont typeface="Wingdings" panose="05000000000000000000" pitchFamily="2" charset="2"/>
              <a:buChar char="Ø"/>
              <a:defRPr/>
            </a:pPr>
            <a:r>
              <a:rPr lang="cs-CZ" sz="4800" smtClean="0">
                <a:solidFill>
                  <a:srgbClr val="003A78"/>
                </a:solidFill>
              </a:rPr>
              <a:t>ad hoc kontroly (na základě podnětu)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4000" smtClean="0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>
                <a:solidFill>
                  <a:srgbClr val="C00000"/>
                </a:solidFill>
              </a:rPr>
              <a:t>Závěrečná kontrola</a:t>
            </a:r>
            <a:endParaRPr lang="en-GB" sz="660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808942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424184" y="2724667"/>
            <a:ext cx="18930359" cy="8549181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cs-CZ" sz="4800" smtClean="0">
                <a:solidFill>
                  <a:srgbClr val="003A78"/>
                </a:solidFill>
              </a:rPr>
              <a:t>nechápat kontrolu jako nutné zlo, ale jako možnost vyřešit problémy a odstranit nedostatky, které by mohly zapříčinit neuznatelnost výdajů nebo nesrovnalost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cs-CZ" sz="4800">
                <a:solidFill>
                  <a:srgbClr val="003A78"/>
                </a:solidFill>
              </a:rPr>
              <a:t>možnost konzultace s PM CZP2/PM CFCU plánovaných změn, budoucích rizik projektu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cs-CZ" sz="4800" smtClean="0">
                <a:solidFill>
                  <a:srgbClr val="003A78"/>
                </a:solidFill>
              </a:rPr>
              <a:t>zajistit přítomnost relevantních osob s dostatečnými pravomocemi k rozhodování a osob, které mají dostatečné informace o projektu (obsahové i finanční)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cs-CZ" sz="4800" smtClean="0">
                <a:solidFill>
                  <a:srgbClr val="003A78"/>
                </a:solidFill>
              </a:rPr>
              <a:t>zajistit řádnou přípravu všech relevantních podkladů a dokumentace (seznam dokumentace obdrží KP dopředu, vzorek dokladů na místě)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cs-CZ" sz="4800" smtClean="0">
                <a:solidFill>
                  <a:srgbClr val="003A78"/>
                </a:solidFill>
              </a:rPr>
              <a:t>aktivně spolupracovat se zástupci ZP a externího dodavatele (EY)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480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3600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>
                <a:solidFill>
                  <a:srgbClr val="C00000"/>
                </a:solidFill>
              </a:rPr>
              <a:t>Veřejnosprávní kontrola - tipy</a:t>
            </a:r>
            <a:endParaRPr lang="en-GB" sz="6600">
              <a:solidFill>
                <a:srgbClr val="C00000"/>
              </a:solidFill>
            </a:endParaRPr>
          </a:p>
        </p:txBody>
      </p:sp>
      <p:pic>
        <p:nvPicPr>
          <p:cNvPr id="1026" name="Picture 2" descr="vykricnik « Fitness URAL Sokolov | posilovna, kardio zóna, skupinová  cvičení, solár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94286" y="1238739"/>
            <a:ext cx="4786539" cy="4560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1364435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823065" y="5768785"/>
            <a:ext cx="21861704" cy="107721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Děkuji za pozornost!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2187591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7763.0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2022-12-09T07:11:14.327</cp:lastPrinted>
  <dcterms:created xsi:type="dcterms:W3CDTF">2022-12-09T07:11:14Z</dcterms:created>
  <dcterms:modified xsi:type="dcterms:W3CDTF">2022-12-09T07:11:14Z</dcterms:modified>
</cp:coreProperties>
</file>