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5" r:id="rId6"/>
    <p:sldId id="296" r:id="rId7"/>
    <p:sldId id="299" r:id="rId8"/>
    <p:sldId id="300" r:id="rId9"/>
    <p:sldId id="298" r:id="rId10"/>
    <p:sldId id="302" r:id="rId11"/>
  </p:sldIdLst>
  <p:sldSz cx="24380825" cy="13714412"/>
  <p:notesSz cx="6858000" cy="9144000"/>
  <p:custDataLst>
    <p:tags r:id="rId1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23/05/2022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23.05.2022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23.05.2022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hyperlink" Target="http://www.eeagrants.cz/cs/zakladni-informace/zakladni-dokumenty/pokyny" TargetMode="External" /><Relationship Id="rId3" Type="http://schemas.openxmlformats.org/officeDocument/2006/relationships/hyperlink" Target="https://www.eeagrants.cz/en/general-information/legal-documents/guidelines" TargetMode="External" /><Relationship Id="rId4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949261" y="4279208"/>
            <a:ext cx="21861932" cy="17924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Představení Zprostředkovatele programu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07817" y="11753227"/>
            <a:ext cx="4016216" cy="64633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V Praze 24.5.2022</a:t>
            </a:r>
            <a:endParaRPr lang="nb-NO" sz="360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8928450"/>
            <a:ext cx="422006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Martina Gassenbauerová</a:t>
            </a:r>
            <a:endParaRPr lang="en-GB" sz="32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077277" y="10762825"/>
            <a:ext cx="4220063" cy="138499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 smtClean="0"/>
              <a:t>MF, vedoucí odd. realizace, monitorování a hodnocení</a:t>
            </a:r>
            <a:endParaRPr lang="en-GB" b="0"/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950976" y="2391506"/>
            <a:ext cx="22457663" cy="1043866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Zprostředkovatel programů (Ministerstvo financí) – 5 PRG </a:t>
            </a:r>
          </a:p>
          <a:p>
            <a:pPr marL="0" indent="0" algn="just">
              <a:buNone/>
              <a:defRPr/>
            </a:pPr>
            <a:r>
              <a:rPr lang="cs-CZ" sz="4000">
                <a:solidFill>
                  <a:srgbClr val="003A78"/>
                </a:solidFill>
              </a:rPr>
              <a:t> </a:t>
            </a:r>
            <a:r>
              <a:rPr lang="cs-CZ" sz="4000" smtClean="0">
                <a:solidFill>
                  <a:srgbClr val="003A78"/>
                </a:solidFill>
              </a:rPr>
              <a:t>  </a:t>
            </a:r>
            <a:r>
              <a:rPr lang="cs-CZ" sz="3600" smtClean="0">
                <a:solidFill>
                  <a:srgbClr val="003A78"/>
                </a:solidFill>
              </a:rPr>
              <a:t>(Zdraví, Kultura, Řádná správa, Lidská práva a Spravedlnost)</a:t>
            </a:r>
          </a:p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Partner programů – příslušné ministerstvo </a:t>
            </a:r>
          </a:p>
          <a:p>
            <a:pPr marL="0" indent="0" algn="just">
              <a:buNone/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b="1" smtClean="0">
                <a:solidFill>
                  <a:srgbClr val="003A78"/>
                </a:solidFill>
              </a:rPr>
              <a:t>   </a:t>
            </a:r>
            <a:r>
              <a:rPr lang="cs-CZ" sz="3600" u="sng" smtClean="0">
                <a:solidFill>
                  <a:srgbClr val="003A78"/>
                </a:solidFill>
              </a:rPr>
              <a:t>Zdraví</a:t>
            </a:r>
            <a:r>
              <a:rPr lang="cs-CZ" sz="3600" smtClean="0">
                <a:solidFill>
                  <a:srgbClr val="003A78"/>
                </a:solidFill>
              </a:rPr>
              <a:t> – Ministerstvo zdravotnictví</a:t>
            </a:r>
          </a:p>
          <a:p>
            <a:pPr marL="0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Kultura</a:t>
            </a:r>
            <a:r>
              <a:rPr lang="cs-CZ" sz="3600" smtClean="0">
                <a:solidFill>
                  <a:srgbClr val="003A78"/>
                </a:solidFill>
              </a:rPr>
              <a:t> – Ministerstvo kultury; Institut umění – Divadelní ústav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   </a:t>
            </a:r>
            <a:r>
              <a:rPr lang="cs-CZ" sz="3600" u="sng">
                <a:solidFill>
                  <a:srgbClr val="003A78"/>
                </a:solidFill>
              </a:rPr>
              <a:t>Spravedlnost</a:t>
            </a:r>
            <a:r>
              <a:rPr lang="cs-CZ" sz="3600">
                <a:solidFill>
                  <a:srgbClr val="003A78"/>
                </a:solidFill>
              </a:rPr>
              <a:t> – Ministerstvo spravedlnosti</a:t>
            </a:r>
          </a:p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Partner programů z donorských zemí </a:t>
            </a:r>
          </a:p>
          <a:p>
            <a:pPr marL="0" indent="0" algn="just">
              <a:buNone/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b="1" smtClean="0">
                <a:solidFill>
                  <a:srgbClr val="003A78"/>
                </a:solidFill>
              </a:rPr>
              <a:t>   </a:t>
            </a:r>
            <a:r>
              <a:rPr lang="cs-CZ" sz="3600" u="sng" smtClean="0">
                <a:solidFill>
                  <a:srgbClr val="003A78"/>
                </a:solidFill>
              </a:rPr>
              <a:t>Zdraví</a:t>
            </a:r>
            <a:r>
              <a:rPr lang="cs-CZ" sz="3600" smtClean="0">
                <a:solidFill>
                  <a:srgbClr val="003A78"/>
                </a:solidFill>
              </a:rPr>
              <a:t>: DPP - </a:t>
            </a:r>
            <a:r>
              <a:rPr lang="en-US" sz="3600">
                <a:solidFill>
                  <a:srgbClr val="003A78"/>
                </a:solidFill>
              </a:rPr>
              <a:t>Norwegian Institute of Public </a:t>
            </a:r>
            <a:r>
              <a:rPr lang="en-US" sz="3600" smtClean="0">
                <a:solidFill>
                  <a:srgbClr val="003A78"/>
                </a:solidFill>
              </a:rPr>
              <a:t>Health</a:t>
            </a:r>
            <a:endParaRPr lang="cs-CZ" sz="36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>
                <a:solidFill>
                  <a:srgbClr val="003A78"/>
                </a:solidFill>
              </a:rPr>
              <a:t>Kultura</a:t>
            </a:r>
            <a:r>
              <a:rPr lang="cs-CZ" sz="3600">
                <a:solidFill>
                  <a:srgbClr val="003A78"/>
                </a:solidFill>
              </a:rPr>
              <a:t>: </a:t>
            </a:r>
            <a:r>
              <a:rPr lang="en-US" sz="3600">
                <a:solidFill>
                  <a:srgbClr val="003A78"/>
                </a:solidFill>
              </a:rPr>
              <a:t>DPP </a:t>
            </a:r>
            <a:r>
              <a:rPr lang="cs-CZ" sz="3600">
                <a:solidFill>
                  <a:srgbClr val="003A78"/>
                </a:solidFill>
              </a:rPr>
              <a:t>-</a:t>
            </a:r>
            <a:r>
              <a:rPr lang="en-US" sz="3600">
                <a:solidFill>
                  <a:srgbClr val="003A78"/>
                </a:solidFill>
              </a:rPr>
              <a:t> The Icelandic Centre for Research (RANNIS)</a:t>
            </a:r>
            <a:r>
              <a:rPr lang="cs-CZ" sz="3600">
                <a:solidFill>
                  <a:srgbClr val="003A78"/>
                </a:solidFill>
              </a:rPr>
              <a:t>; </a:t>
            </a:r>
            <a:r>
              <a:rPr lang="en-US" sz="3600">
                <a:solidFill>
                  <a:srgbClr val="003A78"/>
                </a:solidFill>
              </a:rPr>
              <a:t>The Norwegian Directorate for Cultural </a:t>
            </a:r>
            <a:r>
              <a:rPr lang="cs-CZ" sz="3600">
                <a:solidFill>
                  <a:srgbClr val="003A78"/>
                </a:solidFill>
              </a:rPr>
              <a:t> 		</a:t>
            </a:r>
            <a:r>
              <a:rPr lang="en-US" sz="3600">
                <a:solidFill>
                  <a:srgbClr val="003A78"/>
                </a:solidFill>
              </a:rPr>
              <a:t>Heritage (RA)</a:t>
            </a:r>
            <a:r>
              <a:rPr lang="cs-CZ" sz="3600">
                <a:solidFill>
                  <a:srgbClr val="003A78"/>
                </a:solidFill>
              </a:rPr>
              <a:t>; </a:t>
            </a:r>
            <a:r>
              <a:rPr lang="en-US" sz="3600">
                <a:solidFill>
                  <a:srgbClr val="003A78"/>
                </a:solidFill>
              </a:rPr>
              <a:t>The Arts Council Norway (ACN)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Lidská práva</a:t>
            </a:r>
            <a:r>
              <a:rPr lang="cs-CZ" sz="3600" smtClean="0">
                <a:solidFill>
                  <a:srgbClr val="003A78"/>
                </a:solidFill>
              </a:rPr>
              <a:t>: </a:t>
            </a:r>
            <a:r>
              <a:rPr lang="cs-CZ" sz="3600">
                <a:solidFill>
                  <a:srgbClr val="003A78"/>
                </a:solidFill>
              </a:rPr>
              <a:t>IPO - </a:t>
            </a:r>
            <a:r>
              <a:rPr lang="en-US" sz="3600" smtClean="0">
                <a:solidFill>
                  <a:srgbClr val="003A78"/>
                </a:solidFill>
              </a:rPr>
              <a:t>Council </a:t>
            </a:r>
            <a:r>
              <a:rPr lang="en-US" sz="3600">
                <a:solidFill>
                  <a:srgbClr val="003A78"/>
                </a:solidFill>
              </a:rPr>
              <a:t>of Europe </a:t>
            </a:r>
            <a:r>
              <a:rPr lang="cs-CZ" sz="3600" smtClean="0">
                <a:solidFill>
                  <a:srgbClr val="003A78"/>
                </a:solidFill>
              </a:rPr>
              <a:t>(</a:t>
            </a:r>
            <a:r>
              <a:rPr lang="en-US" sz="3600" smtClean="0">
                <a:solidFill>
                  <a:srgbClr val="003A78"/>
                </a:solidFill>
              </a:rPr>
              <a:t>CoE</a:t>
            </a:r>
            <a:r>
              <a:rPr lang="en-US" sz="3600">
                <a:solidFill>
                  <a:srgbClr val="003A78"/>
                </a:solidFill>
              </a:rPr>
              <a:t>)</a:t>
            </a:r>
            <a:r>
              <a:rPr lang="cs-CZ" sz="3600">
                <a:solidFill>
                  <a:srgbClr val="003A78"/>
                </a:solidFill>
              </a:rPr>
              <a:t>;</a:t>
            </a:r>
            <a:r>
              <a:rPr lang="en-US" sz="3600">
                <a:solidFill>
                  <a:srgbClr val="003A78"/>
                </a:solidFill>
              </a:rPr>
              <a:t> European Union Agency for Fundamental Rights (FRA)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    </a:t>
            </a:r>
            <a:r>
              <a:rPr lang="cs-CZ" sz="3600" u="sng">
                <a:solidFill>
                  <a:srgbClr val="003A78"/>
                </a:solidFill>
              </a:rPr>
              <a:t>Spravedlnost</a:t>
            </a:r>
            <a:r>
              <a:rPr lang="cs-CZ" sz="3600">
                <a:solidFill>
                  <a:srgbClr val="003A78"/>
                </a:solidFill>
              </a:rPr>
              <a:t>: DPP - Directorate of Norwegian Correctional Service (DNCS); IPO - Council of </a:t>
            </a:r>
            <a:r>
              <a:rPr lang="cs-CZ" sz="3600" smtClean="0">
                <a:solidFill>
                  <a:srgbClr val="003A78"/>
                </a:solidFill>
              </a:rPr>
              <a:t>Europe (CoE)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>
                <a:solidFill>
                  <a:srgbClr val="003A78"/>
                </a:solidFill>
              </a:rPr>
              <a:t>Řádná správa</a:t>
            </a:r>
            <a:r>
              <a:rPr lang="cs-CZ" sz="3600">
                <a:solidFill>
                  <a:srgbClr val="003A78"/>
                </a:solidFill>
              </a:rPr>
              <a:t>: IPO - </a:t>
            </a:r>
            <a:r>
              <a:rPr lang="en-US" sz="3600">
                <a:solidFill>
                  <a:srgbClr val="003A78"/>
                </a:solidFill>
              </a:rPr>
              <a:t>(Council of Europe – CoE)</a:t>
            </a:r>
            <a:endParaRPr lang="cs-CZ" sz="36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Implementační</a:t>
            </a:r>
            <a:r>
              <a:rPr lang="cs-CZ" sz="4000" smtClean="0"/>
              <a:t> struktura</a:t>
            </a:r>
            <a:endParaRPr lang="en-GB" sz="40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2113" y="1238738"/>
            <a:ext cx="7421411" cy="742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2342563" cy="10181493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400">
                <a:solidFill>
                  <a:srgbClr val="003A78"/>
                </a:solidFill>
              </a:rPr>
              <a:t>Mezi </a:t>
            </a:r>
            <a:r>
              <a:rPr lang="cs-CZ" sz="4400" b="1">
                <a:solidFill>
                  <a:srgbClr val="003A78"/>
                </a:solidFill>
              </a:rPr>
              <a:t>činnosti Zprostředkovatele programu </a:t>
            </a:r>
            <a:r>
              <a:rPr lang="cs-CZ" sz="4400" smtClean="0">
                <a:solidFill>
                  <a:srgbClr val="003A78"/>
                </a:solidFill>
              </a:rPr>
              <a:t>patří zejména: že</a:t>
            </a:r>
          </a:p>
          <a:p>
            <a:pPr algn="just">
              <a:defRPr/>
            </a:pPr>
            <a:r>
              <a:rPr lang="cs-CZ" sz="4400" smtClean="0">
                <a:solidFill>
                  <a:srgbClr val="003A78"/>
                </a:solidFill>
              </a:rPr>
              <a:t>připravuje a vyhlašuje výzvu;   </a:t>
            </a:r>
            <a:endParaRPr lang="cs-CZ" sz="44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přijímá žádosti, zajišťuje hodnocení a výběr projektů k </a:t>
            </a:r>
            <a:r>
              <a:rPr lang="cs-CZ" sz="4400" smtClean="0">
                <a:solidFill>
                  <a:srgbClr val="003A78"/>
                </a:solidFill>
              </a:rPr>
              <a:t>financování</a:t>
            </a:r>
          </a:p>
          <a:p>
            <a:pPr algn="just">
              <a:defRPr/>
            </a:pPr>
            <a:r>
              <a:rPr lang="cs-CZ" sz="4400" smtClean="0">
                <a:solidFill>
                  <a:srgbClr val="003A78"/>
                </a:solidFill>
              </a:rPr>
              <a:t>vydává právní akty </a:t>
            </a:r>
            <a:r>
              <a:rPr lang="cs-CZ" sz="4400">
                <a:solidFill>
                  <a:srgbClr val="003A78"/>
                </a:solidFill>
              </a:rPr>
              <a:t>pro každý projekt;</a:t>
            </a: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ověřuje výstupy projektů a to, zda byly výdaje vykazované konečnými příjemci projektů skutečně vynaloženy s pravidly a předpisy; </a:t>
            </a: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zajišťuje kvalitu implementace programu a ověřuje pokrok projektů směrem k očekávaným </a:t>
            </a:r>
            <a:r>
              <a:rPr lang="cs-CZ" sz="4400" smtClean="0">
                <a:solidFill>
                  <a:srgbClr val="003A78"/>
                </a:solidFill>
              </a:rPr>
              <a:t>výstupům a výsledkům;</a:t>
            </a:r>
            <a:endParaRPr lang="cs-CZ" sz="44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vypracovává a předkládá zprávy o programu;</a:t>
            </a: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administruje nesrovnalosti v projektech včetně prevence jejich </a:t>
            </a:r>
            <a:r>
              <a:rPr lang="cs-CZ" sz="4400" smtClean="0">
                <a:solidFill>
                  <a:srgbClr val="003A78"/>
                </a:solidFill>
              </a:rPr>
              <a:t>vzniku;</a:t>
            </a:r>
            <a:endParaRPr lang="cs-CZ" sz="44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zajišťuje IS CEDR pro celkovou administraci projektů realizovaných konečnými příjemci.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 programu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CZP1 </a:t>
            </a:r>
            <a:r>
              <a:rPr lang="cs-CZ" sz="4400" b="1">
                <a:solidFill>
                  <a:srgbClr val="003A78"/>
                </a:solidFill>
              </a:rPr>
              <a:t>– Centrum pro zahraniční pomoc – příprava a koordinace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přípravu programů </a:t>
            </a:r>
            <a:r>
              <a:rPr lang="cs-CZ" sz="4400" smtClean="0">
                <a:solidFill>
                  <a:srgbClr val="003A78"/>
                </a:solidFill>
              </a:rPr>
              <a:t>vč. vyhlášení výzev</a:t>
            </a: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výběr a schválení projektů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publicitu programu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CZP2 </a:t>
            </a:r>
            <a:r>
              <a:rPr lang="cs-CZ" sz="4400" b="1">
                <a:solidFill>
                  <a:srgbClr val="003A78"/>
                </a:solidFill>
              </a:rPr>
              <a:t>– Centrum pro zahraniční pomoc – realizace, monitorování a hodnocení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monitoring schválených projektů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kontrolu </a:t>
            </a:r>
            <a:r>
              <a:rPr lang="cs-CZ" sz="4400" smtClean="0">
                <a:solidFill>
                  <a:srgbClr val="003A78"/>
                </a:solidFill>
              </a:rPr>
              <a:t>průběžných a </a:t>
            </a:r>
            <a:r>
              <a:rPr lang="cs-CZ" sz="4400">
                <a:solidFill>
                  <a:srgbClr val="003A78"/>
                </a:solidFill>
              </a:rPr>
              <a:t>závěrečných zpráv o projektech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schvaluje </a:t>
            </a:r>
            <a:r>
              <a:rPr lang="cs-CZ" sz="4400">
                <a:solidFill>
                  <a:srgbClr val="003A78"/>
                </a:solidFill>
              </a:rPr>
              <a:t>změny v projektech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zajišťuje veřejnosprávní kontrolu projektů </a:t>
            </a:r>
            <a:r>
              <a:rPr lang="cs-CZ" sz="4400">
                <a:solidFill>
                  <a:srgbClr val="003A78"/>
                </a:solidFill>
              </a:rPr>
              <a:t>na </a:t>
            </a:r>
            <a:r>
              <a:rPr lang="cs-CZ" sz="4400" smtClean="0">
                <a:solidFill>
                  <a:srgbClr val="003A78"/>
                </a:solidFill>
              </a:rPr>
              <a:t>místě</a:t>
            </a: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</a:t>
            </a:r>
            <a:r>
              <a:rPr lang="cs-CZ" smtClean="0"/>
              <a:t> </a:t>
            </a:r>
            <a:r>
              <a:rPr lang="cs-CZ" sz="4400" smtClean="0"/>
              <a:t>programu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271136443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59560" y="3177891"/>
            <a:ext cx="20773137" cy="9276237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400" b="1">
                <a:solidFill>
                  <a:srgbClr val="003A78"/>
                </a:solidFill>
              </a:rPr>
              <a:t>CFCU – Centrální finanční a kontraktační jednotka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vydává </a:t>
            </a:r>
            <a:r>
              <a:rPr lang="cs-CZ" sz="4400">
                <a:solidFill>
                  <a:srgbClr val="003A78"/>
                </a:solidFill>
              </a:rPr>
              <a:t>právní akty o přidělení finančních prostředků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provádí </a:t>
            </a:r>
            <a:r>
              <a:rPr lang="cs-CZ" sz="4400">
                <a:solidFill>
                  <a:srgbClr val="003A78"/>
                </a:solidFill>
              </a:rPr>
              <a:t>kontrolu zadávacích řízení  </a:t>
            </a:r>
          </a:p>
          <a:p>
            <a:pPr marL="0" indent="0">
              <a:buNone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finanční kontrolu </a:t>
            </a:r>
            <a:r>
              <a:rPr lang="cs-CZ" sz="4400" smtClean="0">
                <a:solidFill>
                  <a:srgbClr val="003A78"/>
                </a:solidFill>
              </a:rPr>
              <a:t>průběžných a </a:t>
            </a:r>
            <a:r>
              <a:rPr lang="cs-CZ" sz="4400">
                <a:solidFill>
                  <a:srgbClr val="003A78"/>
                </a:solidFill>
              </a:rPr>
              <a:t>závěrečných zpráv o projektech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administruje </a:t>
            </a:r>
            <a:r>
              <a:rPr lang="cs-CZ" sz="4400">
                <a:solidFill>
                  <a:srgbClr val="003A78"/>
                </a:solidFill>
              </a:rPr>
              <a:t>a proplácí výdaje v průběhu realizace projektů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zajišťuje závěrečnou veřejnosprávní kontrolu projektů </a:t>
            </a:r>
            <a:r>
              <a:rPr lang="cs-CZ" sz="4400">
                <a:solidFill>
                  <a:srgbClr val="003A78"/>
                </a:solidFill>
              </a:rPr>
              <a:t>na místě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eviduje a </a:t>
            </a:r>
            <a:r>
              <a:rPr lang="cs-CZ" sz="4400">
                <a:solidFill>
                  <a:srgbClr val="003A78"/>
                </a:solidFill>
              </a:rPr>
              <a:t>šetří nesrovnalosti v projektech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200" i="1" smtClean="0">
                <a:solidFill>
                  <a:srgbClr val="FF0000"/>
                </a:solidFill>
              </a:rPr>
              <a:t>Projektový manažer CZP2 a projektový manažer CFCU jsou uvedeni ve Schvalovacím dopise a mají přidělen projekt v IS CEDR </a:t>
            </a:r>
            <a:endParaRPr lang="cs-CZ" sz="4200" i="1">
              <a:solidFill>
                <a:srgbClr val="FF0000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7786469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 programu</a:t>
            </a:r>
            <a:endParaRPr lang="cs-CZ" sz="4400"/>
          </a:p>
        </p:txBody>
      </p:sp>
    </p:spTree>
    <p:extLst>
      <p:ext uri="{BB962C8B-B14F-4D97-AF65-F5344CB8AC3E}">
        <p14:creationId xmlns:p14="http://schemas.microsoft.com/office/powerpoint/2010/main" val="269012515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702403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003A78"/>
                </a:solidFill>
              </a:rPr>
              <a:t>Příslušné ministerstvo </a:t>
            </a:r>
            <a:r>
              <a:rPr lang="cs-CZ" sz="4800" b="1" smtClean="0">
                <a:solidFill>
                  <a:srgbClr val="003A78"/>
                </a:solidFill>
              </a:rPr>
              <a:t>(MK, MZ, MSp)</a:t>
            </a:r>
            <a:endParaRPr lang="cs-CZ" sz="4800" b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vymezení </a:t>
            </a:r>
            <a:r>
              <a:rPr lang="cs-CZ" sz="4400" smtClean="0">
                <a:solidFill>
                  <a:srgbClr val="003A78"/>
                </a:solidFill>
              </a:rPr>
              <a:t>činností a odpovědnosti v uzavřené Dohodě o partnerství mezi ZP a PP</a:t>
            </a:r>
            <a:endParaRPr lang="cs-CZ" sz="44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 smtClean="0">
                <a:solidFill>
                  <a:srgbClr val="003A78"/>
                </a:solidFill>
              </a:rPr>
              <a:t>podíl na </a:t>
            </a:r>
            <a:r>
              <a:rPr lang="cs-CZ" sz="4400">
                <a:solidFill>
                  <a:srgbClr val="003A78"/>
                </a:solidFill>
              </a:rPr>
              <a:t>přípravě </a:t>
            </a:r>
            <a:r>
              <a:rPr lang="cs-CZ" sz="4400" smtClean="0">
                <a:solidFill>
                  <a:srgbClr val="003A78"/>
                </a:solidFill>
              </a:rPr>
              <a:t>a zpracování </a:t>
            </a:r>
            <a:r>
              <a:rPr lang="cs-CZ" sz="4400">
                <a:solidFill>
                  <a:srgbClr val="003A78"/>
                </a:solidFill>
              </a:rPr>
              <a:t>P</a:t>
            </a:r>
            <a:r>
              <a:rPr lang="cs-CZ" sz="4400" smtClean="0">
                <a:solidFill>
                  <a:srgbClr val="003A78"/>
                </a:solidFill>
              </a:rPr>
              <a:t>rogramu 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z</a:t>
            </a:r>
            <a:r>
              <a:rPr lang="cs-CZ" sz="4400" smtClean="0">
                <a:solidFill>
                  <a:srgbClr val="003A78"/>
                </a:solidFill>
              </a:rPr>
              <a:t>ajištění přípravy výzev pro individuální projekty, hodnocení žádostí o grant</a:t>
            </a:r>
            <a:endParaRPr lang="cs-CZ" sz="44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účastní se na publicitě programu (zahájení a ukončení programu, semináře pro žadatele a hodnotitele)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p</a:t>
            </a:r>
            <a:r>
              <a:rPr lang="cs-CZ" sz="4400" smtClean="0">
                <a:solidFill>
                  <a:srgbClr val="003A78"/>
                </a:solidFill>
              </a:rPr>
              <a:t>odílí se na administraci bilaterálních aktivit v programu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může se účastnit monitorování schválených projektů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může se účastnit schválení podstatných změn v projektu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může se účastnit kontroly projektu na </a:t>
            </a:r>
            <a:r>
              <a:rPr lang="cs-CZ" sz="4400" smtClean="0">
                <a:solidFill>
                  <a:srgbClr val="FF0000"/>
                </a:solidFill>
              </a:rPr>
              <a:t>místě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 i="1" smtClean="0">
                <a:solidFill>
                  <a:srgbClr val="FF0000"/>
                </a:solidFill>
              </a:rPr>
              <a:t>v případě právního aktu vydaného partnerem – interní postupy kontroly projektu</a:t>
            </a:r>
            <a:endParaRPr lang="cs-CZ" sz="4400" i="1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Partner programu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880" y="763251"/>
            <a:ext cx="3175952" cy="301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98810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132370" y="2265388"/>
            <a:ext cx="22249981" cy="9765302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003A78"/>
                </a:solidFill>
              </a:rPr>
              <a:t>Důležité dokumenty k realizaci projektu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Právní akt o </a:t>
            </a:r>
            <a:r>
              <a:rPr lang="cs-CZ" sz="4800" smtClean="0">
                <a:solidFill>
                  <a:srgbClr val="003A78"/>
                </a:solidFill>
              </a:rPr>
              <a:t>přidělení finančních </a:t>
            </a:r>
            <a:r>
              <a:rPr lang="cs-CZ" sz="4800">
                <a:solidFill>
                  <a:srgbClr val="003A78"/>
                </a:solidFill>
              </a:rPr>
              <a:t>prostředků 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 smtClean="0">
                <a:solidFill>
                  <a:srgbClr val="003A78"/>
                </a:solidFill>
              </a:rPr>
              <a:t>Smlouva o partnerství (s partnerem/y projektu)</a:t>
            </a:r>
            <a:endParaRPr lang="cs-CZ" sz="48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Příručka pro příjemce grantů vč. příloh – </a:t>
            </a:r>
            <a:r>
              <a:rPr lang="cs-CZ" sz="4800" b="1">
                <a:solidFill>
                  <a:srgbClr val="003A78"/>
                </a:solidFill>
              </a:rPr>
              <a:t>aktualizace </a:t>
            </a:r>
            <a:r>
              <a:rPr lang="cs-CZ" sz="4800" b="1" smtClean="0">
                <a:solidFill>
                  <a:srgbClr val="003A78"/>
                </a:solidFill>
              </a:rPr>
              <a:t>3.1.2022 (3.verze), </a:t>
            </a:r>
            <a:r>
              <a:rPr lang="cs-CZ" sz="4800" b="1" i="1" smtClean="0">
                <a:solidFill>
                  <a:srgbClr val="003A78"/>
                </a:solidFill>
              </a:rPr>
              <a:t>příloha č. 1 – Pokyny pro publicitu – aktualizace 22.4.2022</a:t>
            </a:r>
            <a:endParaRPr lang="cs-CZ" sz="4800" b="1" i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Pokyn NKM pro způsobilé výdaje </a:t>
            </a:r>
            <a:r>
              <a:rPr lang="cs-CZ" sz="4800" smtClean="0">
                <a:solidFill>
                  <a:srgbClr val="003A78"/>
                </a:solidFill>
              </a:rPr>
              <a:t> - </a:t>
            </a:r>
            <a:r>
              <a:rPr lang="cs-CZ" sz="4800" b="1" smtClean="0">
                <a:solidFill>
                  <a:srgbClr val="003A78"/>
                </a:solidFill>
              </a:rPr>
              <a:t>aktualizace 12.4.2021 (4.verze)</a:t>
            </a:r>
            <a:endParaRPr lang="cs-CZ" sz="4800" b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Pokyn ZP pro zadávání VZMR - </a:t>
            </a:r>
            <a:r>
              <a:rPr lang="cs-CZ" sz="4800" smtClean="0">
                <a:solidFill>
                  <a:srgbClr val="003A78"/>
                </a:solidFill>
              </a:rPr>
              <a:t> </a:t>
            </a:r>
            <a:r>
              <a:rPr lang="cs-CZ" sz="4800" b="1" smtClean="0">
                <a:solidFill>
                  <a:srgbClr val="003A78"/>
                </a:solidFill>
              </a:rPr>
              <a:t>aktualizace 3.1.2022 (2. verze)</a:t>
            </a:r>
            <a:endParaRPr lang="cs-CZ" sz="4800" smtClean="0">
              <a:solidFill>
                <a:srgbClr val="003A78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r>
              <a:rPr lang="cs-CZ" sz="4800" b="1" smtClean="0">
                <a:solidFill>
                  <a:srgbClr val="FF0000"/>
                </a:solidFill>
              </a:rPr>
              <a:t>Česká verze: </a:t>
            </a:r>
            <a:r>
              <a:rPr lang="cs-CZ" sz="4800" b="1" smtClean="0">
                <a:solidFill>
                  <a:srgbClr val="FF0000"/>
                </a:solidFill>
                <a:hlinkClick r:id="rId2"/>
              </a:rPr>
              <a:t>www.eeagrants.cz/cs/zakladni-informace/zakladni-dokumenty/pokyny</a:t>
            </a:r>
            <a:endParaRPr lang="cs-CZ" sz="4800" b="1" smtClean="0">
              <a:solidFill>
                <a:srgbClr val="FF0000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FF0000"/>
                </a:solidFill>
              </a:rPr>
              <a:t>AJ verze: </a:t>
            </a:r>
            <a:r>
              <a:rPr lang="cs-CZ" sz="4800" b="1">
                <a:solidFill>
                  <a:srgbClr val="FF0000"/>
                </a:solidFill>
                <a:hlinkClick r:id="rId3"/>
              </a:rPr>
              <a:t>https://</a:t>
            </a:r>
            <a:r>
              <a:rPr lang="cs-CZ" sz="4800" b="1" smtClean="0">
                <a:solidFill>
                  <a:srgbClr val="FF0000"/>
                </a:solidFill>
                <a:hlinkClick r:id="rId3"/>
              </a:rPr>
              <a:t>www.eeagrants.cz/en/general-information/legal-documents/guidelines</a:t>
            </a:r>
            <a:endParaRPr lang="cs-CZ" sz="4800" b="1" smtClean="0">
              <a:solidFill>
                <a:srgbClr val="FF0000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endParaRPr lang="cs-CZ" sz="5400" b="1">
              <a:solidFill>
                <a:srgbClr val="FF0000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86512" y="1073181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Dokumenty k realizaci projektu</a:t>
            </a:r>
            <a:endParaRPr lang="en-GB" sz="44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4408" y="558082"/>
            <a:ext cx="5771452" cy="408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5502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42254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7200" b="1" smtClean="0">
                <a:solidFill>
                  <a:srgbClr val="003A78"/>
                </a:solidFill>
              </a:rPr>
              <a:t>Děkuji za pozornost</a:t>
            </a:r>
            <a:endParaRPr lang="cs-CZ" sz="8000" b="1">
              <a:solidFill>
                <a:srgbClr val="FF0000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334461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2022-05-24T16:37:40.652</cp:lastPrinted>
  <dcterms:created xsi:type="dcterms:W3CDTF">2022-05-24T16:37:40Z</dcterms:created>
  <dcterms:modified xsi:type="dcterms:W3CDTF">2022-05-24T16:37:40Z</dcterms:modified>
</cp:coreProperties>
</file>