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66" r:id="rId5"/>
    <p:sldId id="291" r:id="rId6"/>
    <p:sldId id="303" r:id="rId7"/>
    <p:sldId id="306" r:id="rId8"/>
    <p:sldId id="304" r:id="rId9"/>
    <p:sldId id="307" r:id="rId10"/>
    <p:sldId id="294" r:id="rId11"/>
    <p:sldId id="293" r:id="rId12"/>
    <p:sldId id="305" r:id="rId13"/>
    <p:sldId id="302" r:id="rId14"/>
  </p:sldIdLst>
  <p:sldSz cx="24380825" cy="13714412"/>
  <p:notesSz cx="6858000" cy="9144000"/>
  <p:custDataLst>
    <p:tags r:id="rId15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>
      <p:ext uri="{19B8F6BF-5375-455C-9EA6-DF929625EA0E}">
        <p15:presenceInfo xmlns:p15="http://schemas.microsoft.com/office/powerpoint/2012/main" userId="S-1-5-21-725345543-1035525444-1547161642-421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78"/>
    <a:srgbClr val="C13A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4666" autoAdjust="0"/>
  </p:normalViewPr>
  <p:slideViewPr>
    <p:cSldViewPr snapToGrid="0">
      <p:cViewPr varScale="1">
        <p:scale>
          <a:sx n="53" d="100"/>
          <a:sy n="53" d="100"/>
        </p:scale>
        <p:origin x="744" y="114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26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23/05/2022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23.05.2022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23.05.2022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5151222"/>
            <a:ext cx="21861932" cy="3693319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Povinnosti konečného příjemce – komunikace, příjmy v projektu a udržitelnost projektu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Praha, 24.5.2022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1217401" y="9285281"/>
            <a:ext cx="4634759" cy="203132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Martina Gassenbauerová</a:t>
            </a:r>
            <a:endParaRPr lang="en-GB" sz="4400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>
          <a:xfrm>
            <a:off x="1260157" y="11322731"/>
            <a:ext cx="4445699" cy="1846659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MF - vedoucí odd. realizace, monitorování a hodnocení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7" y="2391507"/>
            <a:ext cx="21069261" cy="9276237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5400" smtClean="0">
                <a:solidFill>
                  <a:srgbClr val="003A78"/>
                </a:solidFill>
              </a:rPr>
              <a:t>Primárně probíhá komunikace přes „Nástěnku IS CEDR“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5400" smtClean="0">
                <a:solidFill>
                  <a:srgbClr val="003A78"/>
                </a:solidFill>
              </a:rPr>
              <a:t>Je možná i telefonická konzultace s PM CZP2 a PM CFCU</a:t>
            </a:r>
            <a:endParaRPr lang="cs-CZ" sz="5400" i="1" smtClean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5400" smtClean="0">
                <a:solidFill>
                  <a:srgbClr val="003A78"/>
                </a:solidFill>
              </a:rPr>
              <a:t>Setkání s KP – při řešení problémů nebo změn v projektu je možné domluvit schůzku mezi konečným příjemcem a projektovými manažery (osobně/online jednání přes MS Teams)</a:t>
            </a:r>
            <a:endParaRPr lang="cs-CZ" sz="54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/>
              <a:t>Komunikace s konečným příjemcem</a:t>
            </a:r>
            <a:endParaRPr lang="en-GB" sz="540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381" y="6805150"/>
            <a:ext cx="7069519" cy="504965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5998" y="7459013"/>
            <a:ext cx="5793169" cy="418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603894" y="3324779"/>
            <a:ext cx="21778519" cy="5637973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6000">
                <a:solidFill>
                  <a:srgbClr val="003A78"/>
                </a:solidFill>
              </a:rPr>
              <a:t>Prostřednictvím </a:t>
            </a:r>
            <a:r>
              <a:rPr lang="cs-CZ" sz="6000" smtClean="0">
                <a:solidFill>
                  <a:srgbClr val="003A78"/>
                </a:solidFill>
              </a:rPr>
              <a:t>Fondů EHP/N jsou </a:t>
            </a:r>
            <a:r>
              <a:rPr lang="cs-CZ" sz="6000">
                <a:solidFill>
                  <a:srgbClr val="003A78"/>
                </a:solidFill>
              </a:rPr>
              <a:t>podporovány projekty ve veřejném zájmu, </a:t>
            </a:r>
            <a:r>
              <a:rPr lang="cs-CZ" sz="6000" b="1">
                <a:solidFill>
                  <a:srgbClr val="003A78"/>
                </a:solidFill>
              </a:rPr>
              <a:t>které negenerují zisk</a:t>
            </a:r>
            <a:r>
              <a:rPr lang="cs-CZ" sz="6000" b="1" smtClean="0">
                <a:solidFill>
                  <a:srgbClr val="003A78"/>
                </a:solidFill>
              </a:rPr>
              <a:t>.</a:t>
            </a:r>
          </a:p>
          <a:p>
            <a:pPr algn="just">
              <a:defRPr/>
            </a:pPr>
            <a:r>
              <a:rPr lang="cs-CZ" sz="6000" smtClean="0">
                <a:solidFill>
                  <a:srgbClr val="003A78"/>
                </a:solidFill>
              </a:rPr>
              <a:t>V</a:t>
            </a:r>
            <a:r>
              <a:rPr lang="cs-CZ" sz="6000">
                <a:solidFill>
                  <a:srgbClr val="003A78"/>
                </a:solidFill>
              </a:rPr>
              <a:t> případě, že projekt generuje </a:t>
            </a:r>
            <a:r>
              <a:rPr lang="cs-CZ" sz="6000" smtClean="0">
                <a:solidFill>
                  <a:srgbClr val="003A78"/>
                </a:solidFill>
              </a:rPr>
              <a:t>příjmy (během realizace projektu/v době udržitelnosti): </a:t>
            </a:r>
          </a:p>
          <a:p>
            <a:pPr lvl="1" algn="just">
              <a:defRPr/>
            </a:pPr>
            <a:r>
              <a:rPr lang="cs-CZ" sz="5400" smtClean="0">
                <a:solidFill>
                  <a:srgbClr val="003A78"/>
                </a:solidFill>
              </a:rPr>
              <a:t>bude předpokládaná výše příjmů a jejich využití </a:t>
            </a:r>
            <a:r>
              <a:rPr lang="cs-CZ" sz="5400" b="1" u="sng" smtClean="0">
                <a:solidFill>
                  <a:srgbClr val="003A78"/>
                </a:solidFill>
              </a:rPr>
              <a:t>vyplněna v žádosti o grant</a:t>
            </a:r>
            <a:r>
              <a:rPr lang="cs-CZ" sz="5400" smtClean="0">
                <a:solidFill>
                  <a:srgbClr val="003A78"/>
                </a:solidFill>
              </a:rPr>
              <a:t>. </a:t>
            </a:r>
          </a:p>
          <a:p>
            <a:pPr lvl="1" algn="just">
              <a:defRPr/>
            </a:pPr>
            <a:r>
              <a:rPr lang="cs-CZ" sz="5400" smtClean="0">
                <a:solidFill>
                  <a:srgbClr val="003A78"/>
                </a:solidFill>
              </a:rPr>
              <a:t>KP bude skutečnou výši příjmů </a:t>
            </a:r>
            <a:r>
              <a:rPr lang="cs-CZ" sz="5400" b="1" smtClean="0">
                <a:solidFill>
                  <a:srgbClr val="003A78"/>
                </a:solidFill>
              </a:rPr>
              <a:t>vykazovat v průběžných zprávách/závěrečné zprávě o projektu</a:t>
            </a:r>
          </a:p>
          <a:p>
            <a:pPr algn="just">
              <a:defRPr/>
            </a:pPr>
            <a:endParaRPr lang="cs-CZ" sz="6600" smtClean="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Příjmy projektu</a:t>
            </a:r>
            <a:endParaRPr lang="cs-CZ" sz="5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186062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603894" y="2305877"/>
            <a:ext cx="22435010" cy="10924348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4400">
                <a:solidFill>
                  <a:srgbClr val="003A78"/>
                </a:solidFill>
              </a:rPr>
              <a:t>Rozlišujeme:</a:t>
            </a:r>
          </a:p>
          <a:p>
            <a:pPr marL="0" indent="0" algn="just">
              <a:buNone/>
              <a:defRPr/>
            </a:pPr>
            <a:r>
              <a:rPr lang="cs-CZ" sz="4400" b="1">
                <a:solidFill>
                  <a:srgbClr val="003A78"/>
                </a:solidFill>
              </a:rPr>
              <a:t>Příjmy</a:t>
            </a:r>
            <a:r>
              <a:rPr lang="cs-CZ" sz="4400">
                <a:solidFill>
                  <a:srgbClr val="003A78"/>
                </a:solidFill>
              </a:rPr>
              <a:t> (z výstupů projektu) jsou </a:t>
            </a:r>
            <a:r>
              <a:rPr lang="cs-CZ" sz="4400" b="1" i="1">
                <a:solidFill>
                  <a:srgbClr val="003A78"/>
                </a:solidFill>
              </a:rPr>
              <a:t>přítoky peněžních prostředků uhrazených uživateli </a:t>
            </a:r>
            <a:r>
              <a:rPr lang="cs-CZ" sz="4400">
                <a:solidFill>
                  <a:srgbClr val="003A78"/>
                </a:solidFill>
              </a:rPr>
              <a:t>za infrastrukturu, zboží, služby nebo práva, jež byly v rámci projektu podpořeny. </a:t>
            </a:r>
          </a:p>
          <a:p>
            <a:pPr marL="0" indent="0" algn="just">
              <a:buNone/>
              <a:defRPr/>
            </a:pPr>
            <a:r>
              <a:rPr lang="cs-CZ" sz="4400" i="1">
                <a:solidFill>
                  <a:srgbClr val="003A78"/>
                </a:solidFill>
              </a:rPr>
              <a:t>- </a:t>
            </a:r>
            <a:r>
              <a:rPr lang="cs-CZ" sz="4400" b="1" i="1">
                <a:solidFill>
                  <a:srgbClr val="009B78"/>
                </a:solidFill>
              </a:rPr>
              <a:t>např. o vstupné </a:t>
            </a:r>
            <a:r>
              <a:rPr lang="cs-CZ" sz="4400" b="1" i="1" smtClean="0">
                <a:solidFill>
                  <a:srgbClr val="009B78"/>
                </a:solidFill>
              </a:rPr>
              <a:t>na kulturní/vzdělávací akce, </a:t>
            </a:r>
            <a:r>
              <a:rPr lang="cs-CZ" sz="4400" b="1" i="1">
                <a:solidFill>
                  <a:srgbClr val="009B78"/>
                </a:solidFill>
              </a:rPr>
              <a:t>účastnické poplatky na </a:t>
            </a:r>
            <a:r>
              <a:rPr lang="cs-CZ" sz="4400" b="1" i="1" smtClean="0">
                <a:solidFill>
                  <a:srgbClr val="009B78"/>
                </a:solidFill>
              </a:rPr>
              <a:t>pořádanou konferenci</a:t>
            </a:r>
            <a:r>
              <a:rPr lang="cs-CZ" sz="4400" b="1" i="1">
                <a:solidFill>
                  <a:srgbClr val="009B78"/>
                </a:solidFill>
              </a:rPr>
              <a:t>, příjmy z prodeje publikací, příjmy za služby poskytované v rámci projektu, </a:t>
            </a:r>
            <a:r>
              <a:rPr lang="cs-CZ" sz="4400" b="1" i="1" smtClean="0">
                <a:solidFill>
                  <a:srgbClr val="009B78"/>
                </a:solidFill>
              </a:rPr>
              <a:t>sbírkové akce na aktivity projektu atd</a:t>
            </a:r>
            <a:r>
              <a:rPr lang="cs-CZ" sz="4400" b="1" i="1">
                <a:solidFill>
                  <a:srgbClr val="009B78"/>
                </a:solidFill>
              </a:rPr>
              <a:t>.</a:t>
            </a:r>
          </a:p>
          <a:p>
            <a:pPr marL="0" indent="0" algn="just">
              <a:buNone/>
              <a:defRPr/>
            </a:pPr>
            <a:r>
              <a:rPr lang="cs-CZ" sz="4400" b="1">
                <a:solidFill>
                  <a:srgbClr val="003A78"/>
                </a:solidFill>
              </a:rPr>
              <a:t>Čisté příjmy </a:t>
            </a:r>
            <a:r>
              <a:rPr lang="cs-CZ" sz="4400">
                <a:solidFill>
                  <a:srgbClr val="003A78"/>
                </a:solidFill>
              </a:rPr>
              <a:t>(z výstupů projektu) jsou vypočteny jako </a:t>
            </a:r>
            <a:r>
              <a:rPr lang="cs-CZ" sz="4400" b="1" i="1">
                <a:solidFill>
                  <a:srgbClr val="003A78"/>
                </a:solidFill>
              </a:rPr>
              <a:t>rozdíl mezi příjmy z výstupů projektu a případnými </a:t>
            </a:r>
            <a:r>
              <a:rPr lang="cs-CZ" sz="4400" b="1" i="1" smtClean="0">
                <a:solidFill>
                  <a:srgbClr val="003A78"/>
                </a:solidFill>
              </a:rPr>
              <a:t>výdaji</a:t>
            </a:r>
            <a:r>
              <a:rPr lang="cs-CZ" sz="4400" smtClean="0">
                <a:solidFill>
                  <a:srgbClr val="003A78"/>
                </a:solidFill>
              </a:rPr>
              <a:t> </a:t>
            </a:r>
            <a:r>
              <a:rPr lang="cs-CZ" sz="4400">
                <a:solidFill>
                  <a:srgbClr val="003A78"/>
                </a:solidFill>
              </a:rPr>
              <a:t>souvisejícími s vytvořením nebo provozem výstupů, které </a:t>
            </a:r>
            <a:r>
              <a:rPr lang="cs-CZ" sz="4400" b="1">
                <a:solidFill>
                  <a:srgbClr val="003A78"/>
                </a:solidFill>
              </a:rPr>
              <a:t>nebyly zahrnuty do rozpočtu projektu a nebyly uhrazeny poskytovatelem dotace</a:t>
            </a:r>
            <a:r>
              <a:rPr lang="cs-CZ" sz="4400">
                <a:solidFill>
                  <a:srgbClr val="003A78"/>
                </a:solidFill>
              </a:rPr>
              <a:t>.</a:t>
            </a:r>
          </a:p>
          <a:p>
            <a:pPr marL="0" indent="0" algn="just">
              <a:buNone/>
              <a:defRPr/>
            </a:pPr>
            <a:r>
              <a:rPr lang="cs-CZ" sz="4000">
                <a:solidFill>
                  <a:srgbClr val="003A78"/>
                </a:solidFill>
              </a:rPr>
              <a:t>- </a:t>
            </a:r>
            <a:r>
              <a:rPr lang="cs-CZ" sz="4400" i="1">
                <a:solidFill>
                  <a:srgbClr val="003A78"/>
                </a:solidFill>
              </a:rPr>
              <a:t>Dodatečné výdaje - např. mzdy zaměstnancům, výdaje za energie, nákup </a:t>
            </a:r>
            <a:r>
              <a:rPr lang="cs-CZ" sz="4400" i="1" smtClean="0">
                <a:solidFill>
                  <a:srgbClr val="003A78"/>
                </a:solidFill>
              </a:rPr>
              <a:t>zboží</a:t>
            </a:r>
          </a:p>
          <a:p>
            <a:pPr marL="0" indent="0" algn="ctr">
              <a:buNone/>
            </a:pPr>
            <a:r>
              <a:rPr lang="cs-CZ" sz="4400" b="1" smtClean="0">
                <a:solidFill>
                  <a:srgbClr val="FF0000"/>
                </a:solidFill>
              </a:rPr>
              <a:t>Příjem = Čistý příjem </a:t>
            </a:r>
          </a:p>
          <a:p>
            <a:pPr marL="0" indent="0" algn="ctr">
              <a:buNone/>
            </a:pPr>
            <a:r>
              <a:rPr lang="cs-CZ" sz="4400" smtClean="0">
                <a:solidFill>
                  <a:srgbClr val="FF0000"/>
                </a:solidFill>
              </a:rPr>
              <a:t> Pokud jsou </a:t>
            </a:r>
            <a:r>
              <a:rPr lang="cs-CZ" sz="4400" b="1" smtClean="0">
                <a:solidFill>
                  <a:srgbClr val="FF0000"/>
                </a:solidFill>
              </a:rPr>
              <a:t>výdaje</a:t>
            </a:r>
            <a:r>
              <a:rPr lang="cs-CZ" sz="4400" smtClean="0">
                <a:solidFill>
                  <a:srgbClr val="FF0000"/>
                </a:solidFill>
              </a:rPr>
              <a:t> související s vytvořením nebo provozem výstupu </a:t>
            </a:r>
            <a:r>
              <a:rPr lang="cs-CZ" sz="4400" b="1" smtClean="0">
                <a:solidFill>
                  <a:srgbClr val="FF0000"/>
                </a:solidFill>
              </a:rPr>
              <a:t>plně hrazeny z grantu</a:t>
            </a:r>
            <a:r>
              <a:rPr lang="cs-CZ" sz="4400" smtClean="0">
                <a:solidFill>
                  <a:srgbClr val="FF0000"/>
                </a:solidFill>
              </a:rPr>
              <a:t> (jsou součástí projektových aktivit, je to výstup projektu).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Příjmy projektu</a:t>
            </a:r>
            <a:endParaRPr lang="cs-CZ" sz="5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926174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2371725"/>
            <a:ext cx="21778519" cy="10172700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514350" indent="-514350" algn="just">
              <a:buAutoNum type="arabicPeriod"/>
              <a:defRPr/>
            </a:pPr>
            <a:r>
              <a:rPr lang="cs-CZ" sz="4800" b="1" smtClean="0">
                <a:solidFill>
                  <a:srgbClr val="003A78"/>
                </a:solidFill>
              </a:rPr>
              <a:t>Čisté </a:t>
            </a:r>
            <a:r>
              <a:rPr lang="cs-CZ" sz="4800" b="1">
                <a:solidFill>
                  <a:srgbClr val="003A78"/>
                </a:solidFill>
              </a:rPr>
              <a:t>příjmy vzniklé v průběhu realizace projektu</a:t>
            </a:r>
          </a:p>
          <a:p>
            <a:pPr marL="0" indent="0" algn="just">
              <a:buNone/>
              <a:defRPr/>
            </a:pPr>
            <a:r>
              <a:rPr lang="cs-CZ" sz="4800">
                <a:solidFill>
                  <a:srgbClr val="003A78"/>
                </a:solidFill>
              </a:rPr>
              <a:t>a) jako </a:t>
            </a:r>
            <a:r>
              <a:rPr lang="cs-CZ" sz="4800" u="sng">
                <a:solidFill>
                  <a:srgbClr val="003A78"/>
                </a:solidFill>
              </a:rPr>
              <a:t>dodatečný zdroj na financování dalších aktivit </a:t>
            </a:r>
            <a:r>
              <a:rPr lang="cs-CZ" sz="4800">
                <a:solidFill>
                  <a:srgbClr val="003A78"/>
                </a:solidFill>
              </a:rPr>
              <a:t>souvisejících s projektem a přispívajících k dosažení účelu projektu schválených na základě změnového řízení;</a:t>
            </a:r>
          </a:p>
          <a:p>
            <a:pPr marL="0" indent="0" algn="just">
              <a:buNone/>
              <a:defRPr/>
            </a:pPr>
            <a:r>
              <a:rPr lang="cs-CZ" sz="4800">
                <a:solidFill>
                  <a:srgbClr val="003A78"/>
                </a:solidFill>
              </a:rPr>
              <a:t>b) jako </a:t>
            </a:r>
            <a:r>
              <a:rPr lang="cs-CZ" sz="4800" u="sng">
                <a:solidFill>
                  <a:srgbClr val="003A78"/>
                </a:solidFill>
              </a:rPr>
              <a:t>zdroj spolufinancování vkládaného do projektu příjemcem </a:t>
            </a:r>
            <a:r>
              <a:rPr lang="cs-CZ" sz="4800">
                <a:solidFill>
                  <a:srgbClr val="003A78"/>
                </a:solidFill>
              </a:rPr>
              <a:t>(v souladu s pokyny v příslušné výzvě k předkládání žádostí o grant);</a:t>
            </a:r>
          </a:p>
          <a:p>
            <a:pPr marL="0" indent="0" algn="just">
              <a:buNone/>
              <a:defRPr/>
            </a:pPr>
            <a:r>
              <a:rPr lang="cs-CZ" sz="4800">
                <a:solidFill>
                  <a:srgbClr val="003A78"/>
                </a:solidFill>
              </a:rPr>
              <a:t>c) v době </a:t>
            </a:r>
            <a:r>
              <a:rPr lang="cs-CZ" sz="4800" u="sng">
                <a:solidFill>
                  <a:srgbClr val="003A78"/>
                </a:solidFill>
              </a:rPr>
              <a:t>po ukončení projektu jako dodatečný zdroj na financování dalších aktivit </a:t>
            </a:r>
            <a:r>
              <a:rPr lang="cs-CZ" sz="4800">
                <a:solidFill>
                  <a:srgbClr val="003A78"/>
                </a:solidFill>
              </a:rPr>
              <a:t>souvisejících s projektem. </a:t>
            </a:r>
          </a:p>
          <a:p>
            <a:pPr marL="0" indent="0" algn="just">
              <a:buNone/>
              <a:defRPr/>
            </a:pPr>
            <a:r>
              <a:rPr lang="cs-CZ" sz="4800">
                <a:solidFill>
                  <a:srgbClr val="003A78"/>
                </a:solidFill>
              </a:rPr>
              <a:t>d) </a:t>
            </a:r>
            <a:r>
              <a:rPr lang="cs-CZ" sz="4800" u="sng">
                <a:solidFill>
                  <a:srgbClr val="003A78"/>
                </a:solidFill>
              </a:rPr>
              <a:t>vráceny poskytovateli dotace</a:t>
            </a:r>
            <a:r>
              <a:rPr lang="cs-CZ" sz="4800" smtClean="0">
                <a:solidFill>
                  <a:srgbClr val="003A78"/>
                </a:solidFill>
              </a:rPr>
              <a:t>.</a:t>
            </a:r>
          </a:p>
          <a:p>
            <a:pPr marL="0" indent="0" algn="just">
              <a:buNone/>
              <a:defRPr/>
            </a:pPr>
            <a:r>
              <a:rPr lang="cs-CZ" sz="4800" smtClean="0">
                <a:solidFill>
                  <a:srgbClr val="003A78"/>
                </a:solidFill>
              </a:rPr>
              <a:t>Přílohou </a:t>
            </a:r>
            <a:r>
              <a:rPr lang="cs-CZ" sz="4800">
                <a:solidFill>
                  <a:srgbClr val="003A78"/>
                </a:solidFill>
              </a:rPr>
              <a:t>PZ/ZZ bude Čestné prohlášení o využití příjmů/čistých příjmů po ukončení projektu, které vznikly v době realizace;</a:t>
            </a:r>
            <a:endParaRPr lang="cs-CZ" sz="4800" smtClean="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95445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Příjmy projektu – 2 způsoby řešení</a:t>
            </a:r>
            <a:endParaRPr lang="cs-CZ" sz="5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713415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1845508"/>
            <a:ext cx="21778519" cy="9973651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endParaRPr lang="cs-CZ" sz="4400" b="1" smtClean="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4400" b="1" smtClean="0">
                <a:solidFill>
                  <a:srgbClr val="003A78"/>
                </a:solidFill>
              </a:rPr>
              <a:t>2</a:t>
            </a:r>
            <a:r>
              <a:rPr lang="cs-CZ" sz="4400" b="1">
                <a:solidFill>
                  <a:srgbClr val="003A78"/>
                </a:solidFill>
              </a:rPr>
              <a:t>. Příjmy a čisté příjmy vzniklé v době udržitelnosti projektu (pokud je požadována)</a:t>
            </a:r>
          </a:p>
          <a:p>
            <a:pPr marL="0" indent="0" algn="just">
              <a:buNone/>
              <a:defRPr/>
            </a:pPr>
            <a:r>
              <a:rPr lang="cs-CZ" sz="4400">
                <a:solidFill>
                  <a:srgbClr val="003A78"/>
                </a:solidFill>
              </a:rPr>
              <a:t>Příjmy, které vzniknou v době udržitelnosti projektu, budou využity na krytí provozních nákladů. Čisté příjmy, pokud vzniknou, budou využity na aktivity související s projektem. Čestné prohlášení o využití příjmů/čistých příjmů po ukončení projektu bude přílohou ZZ</a:t>
            </a:r>
            <a:r>
              <a:rPr lang="cs-CZ" sz="4400" smtClean="0">
                <a:solidFill>
                  <a:srgbClr val="003A78"/>
                </a:solidFill>
              </a:rPr>
              <a:t>.</a:t>
            </a:r>
          </a:p>
          <a:p>
            <a:pPr marL="0" indent="0" algn="just">
              <a:buNone/>
              <a:defRPr/>
            </a:pPr>
            <a:endParaRPr lang="cs-CZ" sz="440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endParaRPr lang="cs-CZ" sz="44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84015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Příjmy projektu – 2 způsoby řešení</a:t>
            </a:r>
            <a:endParaRPr lang="cs-CZ" sz="5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005129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1993392"/>
            <a:ext cx="21779343" cy="10551033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4800" b="1" smtClean="0">
                <a:solidFill>
                  <a:srgbClr val="003A78"/>
                </a:solidFill>
              </a:rPr>
              <a:t>Čisté </a:t>
            </a:r>
            <a:r>
              <a:rPr lang="cs-CZ" sz="4800" b="1">
                <a:solidFill>
                  <a:srgbClr val="003A78"/>
                </a:solidFill>
              </a:rPr>
              <a:t>příjmy vzniklé v průběhu realizace </a:t>
            </a:r>
            <a:r>
              <a:rPr lang="cs-CZ" sz="4800" b="1" smtClean="0">
                <a:solidFill>
                  <a:srgbClr val="003A78"/>
                </a:solidFill>
              </a:rPr>
              <a:t>projektu</a:t>
            </a:r>
          </a:p>
          <a:p>
            <a:pPr marL="0" indent="0" algn="just">
              <a:buNone/>
              <a:defRPr/>
            </a:pPr>
            <a:r>
              <a:rPr lang="cs-CZ" sz="4800" b="1" smtClean="0">
                <a:solidFill>
                  <a:srgbClr val="003A78"/>
                </a:solidFill>
              </a:rPr>
              <a:t> </a:t>
            </a:r>
            <a:r>
              <a:rPr lang="cs-CZ" sz="4000" b="1" i="1" smtClean="0">
                <a:solidFill>
                  <a:srgbClr val="009B78"/>
                </a:solidFill>
              </a:rPr>
              <a:t>vykazování v průběžných zprávách projektu za dané monitorovací období</a:t>
            </a:r>
          </a:p>
          <a:p>
            <a:pPr marL="0" indent="0" algn="just">
              <a:buNone/>
              <a:defRPr/>
            </a:pPr>
            <a:endParaRPr lang="cs-CZ" sz="4000" b="1" i="1" smtClean="0">
              <a:solidFill>
                <a:srgbClr val="003A78"/>
              </a:solidFill>
            </a:endParaRPr>
          </a:p>
          <a:p>
            <a:pPr marL="514350" indent="-514350" algn="just">
              <a:buAutoNum type="arabicPeriod"/>
              <a:defRPr/>
            </a:pPr>
            <a:endParaRPr lang="cs-CZ" sz="4800" b="1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endParaRPr lang="cs-CZ" sz="4800" b="1" smtClean="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4000" b="1" i="1" smtClean="0">
                <a:solidFill>
                  <a:srgbClr val="009B78"/>
                </a:solidFill>
              </a:rPr>
              <a:t>+ příloha č.10 </a:t>
            </a:r>
          </a:p>
          <a:p>
            <a:pPr marL="0" indent="0" algn="just">
              <a:buNone/>
              <a:defRPr/>
            </a:pPr>
            <a:r>
              <a:rPr lang="cs-CZ" sz="4000" b="1" i="1" smtClean="0">
                <a:solidFill>
                  <a:srgbClr val="009B78"/>
                </a:solidFill>
              </a:rPr>
              <a:t>Příručky </a:t>
            </a:r>
          </a:p>
          <a:p>
            <a:pPr marL="0" indent="0" algn="just">
              <a:buNone/>
              <a:defRPr/>
            </a:pPr>
            <a:r>
              <a:rPr lang="cs-CZ" sz="4000" b="1" i="1" smtClean="0">
                <a:solidFill>
                  <a:srgbClr val="009B78"/>
                </a:solidFill>
              </a:rPr>
              <a:t>pro příjemce – </a:t>
            </a:r>
          </a:p>
          <a:p>
            <a:pPr marL="0" indent="0" algn="just">
              <a:buNone/>
              <a:defRPr/>
            </a:pPr>
            <a:r>
              <a:rPr lang="cs-CZ" sz="4000" b="1" i="1" smtClean="0">
                <a:solidFill>
                  <a:srgbClr val="009B78"/>
                </a:solidFill>
              </a:rPr>
              <a:t>kalkulace čistých </a:t>
            </a:r>
          </a:p>
          <a:p>
            <a:pPr marL="0" indent="0" algn="just">
              <a:buNone/>
              <a:defRPr/>
            </a:pPr>
            <a:r>
              <a:rPr lang="cs-CZ" sz="4000" b="1" i="1" smtClean="0">
                <a:solidFill>
                  <a:srgbClr val="009B78"/>
                </a:solidFill>
              </a:rPr>
              <a:t>příjmů </a:t>
            </a:r>
          </a:p>
          <a:p>
            <a:pPr marL="0" indent="0" algn="just">
              <a:buNone/>
              <a:defRPr/>
            </a:pPr>
            <a:r>
              <a:rPr lang="cs-CZ" sz="4000" b="1" i="1" smtClean="0">
                <a:solidFill>
                  <a:srgbClr val="009B78"/>
                </a:solidFill>
              </a:rPr>
              <a:t>v době realizace</a:t>
            </a:r>
            <a:endParaRPr lang="cs-CZ" sz="4800" b="1" i="1" smtClean="0">
              <a:solidFill>
                <a:srgbClr val="009B78"/>
              </a:solidFill>
            </a:endParaRPr>
          </a:p>
          <a:p>
            <a:pPr marL="0" indent="0" algn="just">
              <a:buNone/>
              <a:defRPr/>
            </a:pPr>
            <a:endParaRPr lang="cs-CZ" sz="4800" b="1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95445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Příjmy projektu – vykazování v průběhu realizace</a:t>
            </a:r>
            <a:endParaRPr lang="cs-CZ" sz="5400">
              <a:solidFill>
                <a:srgbClr val="FF0000"/>
              </a:solidFill>
            </a:endParaRPr>
          </a:p>
        </p:txBody>
      </p:sp>
      <p:graphicFrame>
        <p:nvGraphicFramePr>
          <p:cNvPr id="11" name="Tabulk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613273"/>
              </p:ext>
            </p:extLst>
          </p:nvPr>
        </p:nvGraphicFramePr>
        <p:xfrm>
          <a:off x="1455134" y="4059142"/>
          <a:ext cx="11218450" cy="2316197"/>
        </p:xfrm>
        <a:graphic>
          <a:graphicData uri="http://schemas.openxmlformats.org/drawingml/2006/table">
            <a:tbl>
              <a:tblPr firstRow="1" firstCol="1" bandRow="1"/>
              <a:tblGrid>
                <a:gridCol w="3319695">
                  <a:extLst>
                    <a:ext uri="{9D8B030D-6E8A-4147-A177-3AD203B41FA5}">
                      <a16:colId xmlns:a16="http://schemas.microsoft.com/office/drawing/2014/main" val="541253814"/>
                    </a:ext>
                  </a:extLst>
                </a:gridCol>
                <a:gridCol w="7898755">
                  <a:extLst>
                    <a:ext uri="{9D8B030D-6E8A-4147-A177-3AD203B41FA5}">
                      <a16:colId xmlns:a16="http://schemas.microsoft.com/office/drawing/2014/main" val="2958154490"/>
                    </a:ext>
                  </a:extLst>
                </a:gridCol>
              </a:tblGrid>
              <a:tr h="1086165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cs-CZ" sz="2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Projekt generuje příjmy</a:t>
                      </a:r>
                      <a:endParaRPr lang="cs-CZ" sz="240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cs-CZ" sz="2400"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Project generates revenues</a:t>
                      </a:r>
                      <a:endParaRPr lang="cs-CZ" sz="240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cs-CZ" sz="2400" b="1"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ANO/NE</a:t>
                      </a:r>
                      <a:endParaRPr lang="cs-CZ" sz="2400" b="1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9144902"/>
                  </a:ext>
                </a:extLst>
              </a:tr>
              <a:tr h="1054325">
                <a:tc gridSpan="2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cs-CZ" sz="2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Popis využití a výše příjmů za sledované období</a:t>
                      </a:r>
                      <a:endParaRPr lang="cs-CZ" sz="240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cs-CZ" sz="2400"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Description of use and amount of revenues in the monitoring period</a:t>
                      </a:r>
                      <a:endParaRPr lang="cs-CZ" sz="240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916195"/>
                  </a:ext>
                </a:extLst>
              </a:tr>
            </a:tbl>
          </a:graphicData>
        </a:graphic>
      </p:graphicFrame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5789" y="6705939"/>
            <a:ext cx="18125188" cy="604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023858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2371725"/>
            <a:ext cx="21778519" cy="10172700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4800" b="1" smtClean="0">
                <a:solidFill>
                  <a:srgbClr val="003A78"/>
                </a:solidFill>
              </a:rPr>
              <a:t>Čisté </a:t>
            </a:r>
            <a:r>
              <a:rPr lang="cs-CZ" sz="4800" b="1">
                <a:solidFill>
                  <a:srgbClr val="003A78"/>
                </a:solidFill>
              </a:rPr>
              <a:t>příjmy vzniklé v průběhu realizace </a:t>
            </a:r>
            <a:r>
              <a:rPr lang="cs-CZ" sz="4800" b="1" smtClean="0">
                <a:solidFill>
                  <a:srgbClr val="003A78"/>
                </a:solidFill>
              </a:rPr>
              <a:t>a po ukončení realizace projektu</a:t>
            </a:r>
          </a:p>
          <a:p>
            <a:pPr marL="0" indent="0" algn="just">
              <a:buNone/>
              <a:defRPr/>
            </a:pPr>
            <a:r>
              <a:rPr lang="cs-CZ" sz="4800" b="1" smtClean="0">
                <a:solidFill>
                  <a:srgbClr val="003A78"/>
                </a:solidFill>
              </a:rPr>
              <a:t> </a:t>
            </a:r>
            <a:r>
              <a:rPr lang="cs-CZ" sz="4000" b="1" i="1" smtClean="0">
                <a:solidFill>
                  <a:srgbClr val="009B78"/>
                </a:solidFill>
              </a:rPr>
              <a:t>Vykazování</a:t>
            </a:r>
            <a:r>
              <a:rPr lang="cs-CZ" sz="4800" b="1" smtClean="0">
                <a:solidFill>
                  <a:srgbClr val="009B78"/>
                </a:solidFill>
              </a:rPr>
              <a:t> </a:t>
            </a:r>
            <a:r>
              <a:rPr lang="cs-CZ" sz="4400" b="1" i="1" smtClean="0">
                <a:solidFill>
                  <a:srgbClr val="009B78"/>
                </a:solidFill>
              </a:rPr>
              <a:t>v závěrečné zprávě o projektu</a:t>
            </a:r>
          </a:p>
          <a:p>
            <a:pPr marL="0" indent="0" algn="just">
              <a:buNone/>
              <a:defRPr/>
            </a:pPr>
            <a:endParaRPr lang="cs-CZ" sz="4400" b="1" i="1">
              <a:solidFill>
                <a:srgbClr val="009B78"/>
              </a:solidFill>
            </a:endParaRPr>
          </a:p>
          <a:p>
            <a:pPr marL="0" indent="0" algn="just">
              <a:buNone/>
              <a:defRPr/>
            </a:pPr>
            <a:endParaRPr lang="cs-CZ" sz="4400" b="1" i="1" smtClean="0">
              <a:solidFill>
                <a:srgbClr val="009B78"/>
              </a:solidFill>
            </a:endParaRPr>
          </a:p>
          <a:p>
            <a:pPr marL="0" indent="0" algn="just">
              <a:buNone/>
              <a:defRPr/>
            </a:pPr>
            <a:endParaRPr lang="cs-CZ" sz="4400" b="1" i="1" smtClean="0">
              <a:solidFill>
                <a:srgbClr val="009B78"/>
              </a:solidFill>
            </a:endParaRPr>
          </a:p>
          <a:p>
            <a:pPr marL="0" indent="0" algn="just">
              <a:buNone/>
              <a:defRPr/>
            </a:pPr>
            <a:endParaRPr lang="cs-CZ" sz="4400" b="1" i="1">
              <a:solidFill>
                <a:srgbClr val="009B78"/>
              </a:solidFill>
            </a:endParaRPr>
          </a:p>
          <a:p>
            <a:pPr marL="0" indent="0" algn="just">
              <a:buNone/>
              <a:defRPr/>
            </a:pPr>
            <a:endParaRPr lang="cs-CZ" sz="4400" b="1" i="1">
              <a:solidFill>
                <a:srgbClr val="009B78"/>
              </a:solidFill>
            </a:endParaRPr>
          </a:p>
          <a:p>
            <a:pPr marL="0" indent="0" algn="just">
              <a:buNone/>
              <a:defRPr/>
            </a:pPr>
            <a:r>
              <a:rPr lang="cs-CZ" sz="4400" b="1" i="1" smtClean="0">
                <a:solidFill>
                  <a:srgbClr val="009B78"/>
                </a:solidFill>
              </a:rPr>
              <a:t>+ příloha č. 11 Příručky – Prohlášení k </a:t>
            </a:r>
          </a:p>
          <a:p>
            <a:pPr marL="0" indent="0" algn="just">
              <a:buNone/>
              <a:defRPr/>
            </a:pPr>
            <a:r>
              <a:rPr lang="cs-CZ" sz="4400" b="1" i="1" smtClean="0">
                <a:solidFill>
                  <a:srgbClr val="009B78"/>
                </a:solidFill>
              </a:rPr>
              <a:t>využití příjmů po ukončení projektu </a:t>
            </a:r>
          </a:p>
          <a:p>
            <a:pPr marL="0" indent="0" algn="just">
              <a:buNone/>
              <a:defRPr/>
            </a:pPr>
            <a:r>
              <a:rPr lang="cs-CZ" sz="4400" b="1" i="1">
                <a:solidFill>
                  <a:srgbClr val="009B78"/>
                </a:solidFill>
              </a:rPr>
              <a:t>v</a:t>
            </a:r>
            <a:r>
              <a:rPr lang="cs-CZ" sz="4400" b="1" i="1" smtClean="0">
                <a:solidFill>
                  <a:srgbClr val="009B78"/>
                </a:solidFill>
              </a:rPr>
              <a:t>č. podpisu statut.zástupce </a:t>
            </a:r>
            <a:endParaRPr lang="cs-CZ" sz="4800" b="1" i="1" smtClean="0">
              <a:solidFill>
                <a:srgbClr val="009B78"/>
              </a:solidFill>
            </a:endParaRPr>
          </a:p>
          <a:p>
            <a:pPr marL="0" indent="0" algn="just">
              <a:buNone/>
              <a:defRPr/>
            </a:pPr>
            <a:endParaRPr lang="cs-CZ" sz="4800" b="1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95445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Příjmy projektu – vykazování na konci projektu</a:t>
            </a:r>
            <a:endParaRPr lang="cs-CZ" sz="5400">
              <a:solidFill>
                <a:srgbClr val="FF0000"/>
              </a:solidFill>
            </a:endParaRPr>
          </a:p>
        </p:txBody>
      </p:sp>
      <p:graphicFrame>
        <p:nvGraphicFramePr>
          <p:cNvPr id="12" name="Tabulk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784610"/>
              </p:ext>
            </p:extLst>
          </p:nvPr>
        </p:nvGraphicFramePr>
        <p:xfrm>
          <a:off x="1405864" y="4514884"/>
          <a:ext cx="10061974" cy="3367116"/>
        </p:xfrm>
        <a:graphic>
          <a:graphicData uri="http://schemas.openxmlformats.org/drawingml/2006/table">
            <a:tbl>
              <a:tblPr firstRow="1" firstCol="1" bandRow="1"/>
              <a:tblGrid>
                <a:gridCol w="2977478">
                  <a:extLst>
                    <a:ext uri="{9D8B030D-6E8A-4147-A177-3AD203B41FA5}">
                      <a16:colId xmlns:a16="http://schemas.microsoft.com/office/drawing/2014/main" val="710862176"/>
                    </a:ext>
                  </a:extLst>
                </a:gridCol>
                <a:gridCol w="7084496">
                  <a:extLst>
                    <a:ext uri="{9D8B030D-6E8A-4147-A177-3AD203B41FA5}">
                      <a16:colId xmlns:a16="http://schemas.microsoft.com/office/drawing/2014/main" val="690110"/>
                    </a:ext>
                  </a:extLst>
                </a:gridCol>
              </a:tblGrid>
              <a:tr h="854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cs-CZ" sz="2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Projekt generuje příjmy</a:t>
                      </a:r>
                      <a:endParaRPr lang="cs-CZ" sz="240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cs-CZ" sz="2400"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Project generates revenues</a:t>
                      </a:r>
                      <a:endParaRPr lang="cs-CZ" sz="240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lvl="0" indent="0" algn="l" defTabSz="1828526" rtl="0" eaLnBrk="1" fontAlgn="auto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cs-CZ" sz="2400"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cs-CZ" sz="2400" b="1" smtClean="0"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ANO/NE</a:t>
                      </a:r>
                      <a:endParaRPr lang="cs-CZ" sz="2400" b="1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9874548"/>
                  </a:ext>
                </a:extLst>
              </a:tr>
              <a:tr h="1684620">
                <a:tc gridSpan="2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cs-CZ" sz="2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Popis využití a výše příjmů v době realizace projektu a předpokládaných příjmů v době udržitelnosti</a:t>
                      </a:r>
                      <a:endParaRPr lang="cs-CZ" sz="240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cs-CZ" sz="2400"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Description of use and amount of revenues during the project implementation and expected revenues in the sustainability period</a:t>
                      </a:r>
                      <a:endParaRPr lang="cs-CZ" sz="240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902120"/>
                  </a:ext>
                </a:extLst>
              </a:tr>
            </a:tbl>
          </a:graphicData>
        </a:graphic>
      </p:graphicFrame>
      <p:pic>
        <p:nvPicPr>
          <p:cNvPr id="13" name="Obrázek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4143" y="4500393"/>
            <a:ext cx="12452866" cy="804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793998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2118308"/>
            <a:ext cx="21778519" cy="1049572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5400" b="1" smtClean="0">
                <a:solidFill>
                  <a:srgbClr val="003A78"/>
                </a:solidFill>
              </a:rPr>
              <a:t>Udržitelnost </a:t>
            </a:r>
            <a:r>
              <a:rPr lang="cs-CZ" sz="5400" smtClean="0">
                <a:solidFill>
                  <a:srgbClr val="003A78"/>
                </a:solidFill>
              </a:rPr>
              <a:t>– doba, po kterou musí KP zachovat využití relevantních výstupů projektu po ukončení realizace projektu (po splnění účelu dotace). </a:t>
            </a:r>
          </a:p>
          <a:p>
            <a:pPr marL="0" indent="0" algn="just">
              <a:buNone/>
              <a:defRPr/>
            </a:pPr>
            <a:r>
              <a:rPr lang="cs-CZ" sz="5400" smtClean="0">
                <a:solidFill>
                  <a:srgbClr val="003A78"/>
                </a:solidFill>
              </a:rPr>
              <a:t>Doba </a:t>
            </a:r>
            <a:r>
              <a:rPr lang="cs-CZ" sz="5400">
                <a:solidFill>
                  <a:srgbClr val="003A78"/>
                </a:solidFill>
              </a:rPr>
              <a:t>udržitelnosti projektu je </a:t>
            </a:r>
            <a:r>
              <a:rPr lang="cs-CZ" sz="5400" b="1">
                <a:solidFill>
                  <a:srgbClr val="003A78"/>
                </a:solidFill>
              </a:rPr>
              <a:t>stanovena individuálně v právním aktu o přidělení </a:t>
            </a:r>
            <a:r>
              <a:rPr lang="cs-CZ" sz="5400" b="1" smtClean="0">
                <a:solidFill>
                  <a:srgbClr val="003A78"/>
                </a:solidFill>
              </a:rPr>
              <a:t>finančních prostředků.</a:t>
            </a:r>
          </a:p>
          <a:p>
            <a:pPr marL="0" indent="0" algn="just">
              <a:buNone/>
              <a:defRPr/>
            </a:pPr>
            <a:r>
              <a:rPr lang="cs-CZ" sz="5400" smtClean="0">
                <a:solidFill>
                  <a:srgbClr val="003A78"/>
                </a:solidFill>
              </a:rPr>
              <a:t>Obecně </a:t>
            </a:r>
            <a:r>
              <a:rPr lang="cs-CZ" sz="5400">
                <a:solidFill>
                  <a:srgbClr val="003A78"/>
                </a:solidFill>
              </a:rPr>
              <a:t>stanovena </a:t>
            </a:r>
            <a:r>
              <a:rPr lang="cs-CZ" sz="5400" b="1">
                <a:solidFill>
                  <a:srgbClr val="003A78"/>
                </a:solidFill>
              </a:rPr>
              <a:t>na 5 let po ukončení projektu</a:t>
            </a:r>
            <a:r>
              <a:rPr lang="cs-CZ" sz="5400">
                <a:solidFill>
                  <a:srgbClr val="003A78"/>
                </a:solidFill>
              </a:rPr>
              <a:t>, a to zejména v případě, </a:t>
            </a:r>
            <a:r>
              <a:rPr lang="cs-CZ" sz="5400" smtClean="0">
                <a:solidFill>
                  <a:srgbClr val="003A78"/>
                </a:solidFill>
              </a:rPr>
              <a:t>kdy je </a:t>
            </a:r>
            <a:r>
              <a:rPr lang="cs-CZ" sz="5400">
                <a:solidFill>
                  <a:srgbClr val="003A78"/>
                </a:solidFill>
              </a:rPr>
              <a:t>v rámci projektu pořizován investiční majetek a/nebo je majetek postaven/ </a:t>
            </a:r>
            <a:r>
              <a:rPr lang="cs-CZ" sz="5400" smtClean="0">
                <a:solidFill>
                  <a:srgbClr val="003A78"/>
                </a:solidFill>
              </a:rPr>
              <a:t>rekonstruován/renovován.</a:t>
            </a:r>
          </a:p>
          <a:p>
            <a:pPr marL="0" indent="0" algn="just">
              <a:buNone/>
            </a:pPr>
            <a:r>
              <a:rPr lang="cs-CZ" sz="4800" b="1" smtClean="0"/>
              <a:t>U měkkých projektů s charakterem jednorázových </a:t>
            </a:r>
            <a:r>
              <a:rPr lang="cs-CZ" sz="4800" b="1"/>
              <a:t>akcí, např. proškolení osob, uspořádané informační aktivity, atp</a:t>
            </a:r>
            <a:r>
              <a:rPr lang="cs-CZ" sz="4800" b="1" smtClean="0"/>
              <a:t>. se udržitelnost zpravidla nevyžaduje. </a:t>
            </a: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8734" y="882685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Podmínky udržitelnosti</a:t>
            </a:r>
            <a:endParaRPr lang="cs-CZ" sz="5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127451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2118308"/>
            <a:ext cx="21778519" cy="1049572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4800" b="1">
                <a:solidFill>
                  <a:srgbClr val="FF0000"/>
                </a:solidFill>
              </a:rPr>
              <a:t>KP je povinen zajistit tyto podmínky po ukončení projektu:</a:t>
            </a:r>
          </a:p>
          <a:p>
            <a:pPr marL="0" indent="0" algn="just">
              <a:buNone/>
              <a:defRPr/>
            </a:pPr>
            <a:r>
              <a:rPr lang="cs-CZ" sz="4800" i="1">
                <a:solidFill>
                  <a:srgbClr val="003A78"/>
                </a:solidFill>
              </a:rPr>
              <a:t>- KP zajistí </a:t>
            </a:r>
            <a:r>
              <a:rPr lang="cs-CZ" sz="4800" b="1" i="1">
                <a:solidFill>
                  <a:srgbClr val="003A78"/>
                </a:solidFill>
              </a:rPr>
              <a:t>uchování vlastnictví </a:t>
            </a:r>
            <a:r>
              <a:rPr lang="cs-CZ" sz="4800" i="1">
                <a:solidFill>
                  <a:srgbClr val="003A78"/>
                </a:solidFill>
              </a:rPr>
              <a:t>k pořízenému investičnímu majetku a majetku postavenému/ rekonstruovanému/ renovovanému v rámci projektu minimálně po dobu 5 let po ukončení projektu (splnění účelu dotace).</a:t>
            </a:r>
          </a:p>
          <a:p>
            <a:pPr marL="0" indent="0" algn="just">
              <a:buNone/>
              <a:defRPr/>
            </a:pPr>
            <a:r>
              <a:rPr lang="cs-CZ" sz="4800" i="1">
                <a:solidFill>
                  <a:srgbClr val="003A78"/>
                </a:solidFill>
              </a:rPr>
              <a:t>- KP zajistí </a:t>
            </a:r>
            <a:r>
              <a:rPr lang="cs-CZ" sz="4800" b="1" i="1">
                <a:solidFill>
                  <a:srgbClr val="003A78"/>
                </a:solidFill>
              </a:rPr>
              <a:t>pojištění pořízeného investičního majetku </a:t>
            </a:r>
            <a:r>
              <a:rPr lang="cs-CZ" sz="4800" i="1">
                <a:solidFill>
                  <a:srgbClr val="003A78"/>
                </a:solidFill>
              </a:rPr>
              <a:t>a </a:t>
            </a:r>
            <a:r>
              <a:rPr lang="cs-CZ" sz="4800" b="1" i="1">
                <a:solidFill>
                  <a:srgbClr val="003A78"/>
                </a:solidFill>
              </a:rPr>
              <a:t>majetku postaveného/ rekonstruovaného/ renovovaného </a:t>
            </a:r>
            <a:r>
              <a:rPr lang="cs-CZ" sz="4800" i="1">
                <a:solidFill>
                  <a:srgbClr val="003A78"/>
                </a:solidFill>
              </a:rPr>
              <a:t>v rámci projektu proti škodám způsobeným požárem, krádeží a dalšími obvyklými druhy pojistného nebezpečí po dobu realizace a po dobu minimálně 5 let po ukončení projektu.</a:t>
            </a:r>
          </a:p>
          <a:p>
            <a:pPr algn="just">
              <a:buFontTx/>
              <a:buChar char="-"/>
              <a:defRPr/>
            </a:pPr>
            <a:r>
              <a:rPr lang="cs-CZ" sz="4800" i="1" smtClean="0">
                <a:solidFill>
                  <a:srgbClr val="003A78"/>
                </a:solidFill>
              </a:rPr>
              <a:t>KP </a:t>
            </a:r>
            <a:r>
              <a:rPr lang="cs-CZ" sz="4800" i="1">
                <a:solidFill>
                  <a:srgbClr val="003A78"/>
                </a:solidFill>
              </a:rPr>
              <a:t>zajistí </a:t>
            </a:r>
            <a:r>
              <a:rPr lang="cs-CZ" sz="4800" b="1" i="1">
                <a:solidFill>
                  <a:srgbClr val="003A78"/>
                </a:solidFill>
              </a:rPr>
              <a:t>řádnou údržbu </a:t>
            </a:r>
            <a:r>
              <a:rPr lang="cs-CZ" sz="4800" i="1">
                <a:solidFill>
                  <a:srgbClr val="003A78"/>
                </a:solidFill>
              </a:rPr>
              <a:t>pořízeného investičního majetku a majetku postaveného/ rekonstruovaného/ renovovaného v rámci projektu, na kterou ročně vyčlení příslušnou částku po dobu minimálně 5 let po ukončení projektu (splnění účelu dotace). </a:t>
            </a:r>
            <a:endParaRPr lang="cs-CZ" sz="4800" i="1" smtClean="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4400" b="1" i="1" smtClean="0">
                <a:solidFill>
                  <a:srgbClr val="FF0000"/>
                </a:solidFill>
              </a:rPr>
              <a:t>Tip</a:t>
            </a:r>
            <a:r>
              <a:rPr lang="cs-CZ" sz="4400" b="1" i="1">
                <a:solidFill>
                  <a:srgbClr val="FF0000"/>
                </a:solidFill>
              </a:rPr>
              <a:t>: Myslete na dodatečné náklady spojené s udržitelností (pojištění, údržba).</a:t>
            </a:r>
          </a:p>
          <a:p>
            <a:pPr marL="0" indent="0" algn="just">
              <a:buNone/>
              <a:defRPr/>
            </a:pPr>
            <a:endParaRPr lang="cs-CZ" sz="4800" i="1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972984" y="854110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400" smtClean="0">
                <a:solidFill>
                  <a:srgbClr val="FF0000"/>
                </a:solidFill>
              </a:rPr>
              <a:t>Podmínky udržitelnosti</a:t>
            </a:r>
            <a:endParaRPr lang="cs-CZ" sz="5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678528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59560" y="2118308"/>
            <a:ext cx="21778519" cy="1049572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r>
              <a:rPr lang="cs-CZ" sz="6000" b="1" smtClean="0">
                <a:solidFill>
                  <a:srgbClr val="002060"/>
                </a:solidFill>
              </a:rPr>
              <a:t>Děkuji za pozornost</a:t>
            </a:r>
            <a:endParaRPr lang="cs-CZ" sz="6000" b="1">
              <a:solidFill>
                <a:srgbClr val="002060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8734" y="882685"/>
            <a:ext cx="21779343" cy="67710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cs-CZ" sz="4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186100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2022-05-24T16:33:01.634</cp:lastPrinted>
  <dcterms:created xsi:type="dcterms:W3CDTF">2022-05-24T16:33:01Z</dcterms:created>
  <dcterms:modified xsi:type="dcterms:W3CDTF">2022-05-24T16:33:01Z</dcterms:modified>
</cp:coreProperties>
</file>