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</p:sldIdLst>
  <p:sldSz cx="24380825" cy="13714412"/>
  <p:notesSz cx="6858000" cy="9144000"/>
  <p:custDataLst>
    <p:tags r:id="rId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744" y="11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tags" Target="tags/tag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23.03.2022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23.03.2022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/>
              <a:t>Neplnění </a:t>
            </a:r>
            <a:r>
              <a:rPr lang="cs-CZ" smtClean="0"/>
              <a:t>podmínek a </a:t>
            </a:r>
            <a:r>
              <a:rPr lang="cs-CZ"/>
              <a:t>nesrovnalosti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260157" y="12244324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Apolena Karasová</a:t>
            </a:r>
            <a:endParaRPr lang="en-GB" b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Vedoucí odd. CFCU</a:t>
            </a:r>
            <a:endParaRPr lang="en-GB" b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268414"/>
            <a:ext cx="20773137" cy="9347412"/>
          </a:xfrm>
        </p:spPr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pPr algn="just">
              <a:defRPr/>
            </a:pPr>
            <a:r>
              <a:rPr lang="cs-CZ" sz="4400" b="1" smtClean="0">
                <a:solidFill>
                  <a:srgbClr val="003A78"/>
                </a:solidFill>
              </a:rPr>
              <a:t>Nesrovnalost</a:t>
            </a:r>
            <a:r>
              <a:rPr lang="cs-CZ" sz="4400" smtClean="0">
                <a:solidFill>
                  <a:srgbClr val="003A78"/>
                </a:solidFill>
              </a:rPr>
              <a:t> - </a:t>
            </a:r>
            <a:r>
              <a:rPr lang="cs-CZ" sz="4400">
                <a:solidFill>
                  <a:srgbClr val="003A78"/>
                </a:solidFill>
              </a:rPr>
              <a:t>porušení právních předpisů, které by mohlo ovlivnit či ohrozit jakoukoli etapu implementace, zejména realizaci a/nebo rozpočet projektu financovaného z Fondů EHP/N</a:t>
            </a:r>
            <a:r>
              <a:rPr lang="cs-CZ" sz="4400" smtClean="0">
                <a:solidFill>
                  <a:srgbClr val="003A78"/>
                </a:solidFill>
              </a:rPr>
              <a:t>.</a:t>
            </a:r>
          </a:p>
          <a:p>
            <a:pPr lvl="1" algn="just">
              <a:defRPr/>
            </a:pPr>
            <a:r>
              <a:rPr lang="cs-CZ" sz="4400" smtClean="0">
                <a:solidFill>
                  <a:srgbClr val="FF0000"/>
                </a:solidFill>
              </a:rPr>
              <a:t>Zjištění nesrovnalostí - při kontrole průběžné/závěrečné zprávy, zjištění ve veřejnosprávní kontrole</a:t>
            </a:r>
            <a:endParaRPr lang="cs-CZ" sz="4400" smtClean="0"/>
          </a:p>
          <a:p>
            <a:pPr algn="just">
              <a:defRPr/>
            </a:pPr>
            <a:r>
              <a:rPr lang="cs-CZ" sz="4400" b="1" smtClean="0">
                <a:solidFill>
                  <a:srgbClr val="003A78"/>
                </a:solidFill>
              </a:rPr>
              <a:t>KP </a:t>
            </a:r>
            <a:r>
              <a:rPr lang="cs-CZ" sz="4400" b="1">
                <a:solidFill>
                  <a:srgbClr val="003A78"/>
                </a:solidFill>
              </a:rPr>
              <a:t>i jakékoli třetí osoby jsou povinny každé podezření na nesrovnalost neprodleně nahlásit ZP </a:t>
            </a:r>
            <a:r>
              <a:rPr lang="cs-CZ" sz="4400" b="1" smtClean="0">
                <a:solidFill>
                  <a:srgbClr val="003A78"/>
                </a:solidFill>
              </a:rPr>
              <a:t>– CFCU 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cs-CZ" sz="4400" b="1" i="1" smtClean="0">
                <a:solidFill>
                  <a:srgbClr val="003A78"/>
                </a:solidFill>
              </a:rPr>
              <a:t>přes Nástěnku v IS CEDR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cs-CZ" sz="4400" b="1" i="1" smtClean="0">
                <a:solidFill>
                  <a:srgbClr val="003A78"/>
                </a:solidFill>
              </a:rPr>
              <a:t>emailem/datovou schránkou/dopisem </a:t>
            </a:r>
            <a:endParaRPr lang="cs-CZ" sz="4400" b="1" i="1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4400">
                <a:solidFill>
                  <a:srgbClr val="FF0000"/>
                </a:solidFill>
              </a:rPr>
              <a:t>n</a:t>
            </a:r>
            <a:r>
              <a:rPr lang="cs-CZ" sz="4400" smtClean="0">
                <a:solidFill>
                  <a:srgbClr val="FF0000"/>
                </a:solidFill>
              </a:rPr>
              <a:t>apř. zjištění z kontroly jiného subjektu u KP</a:t>
            </a:r>
            <a:endParaRPr lang="cs-CZ" sz="440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cs-CZ" sz="4800" b="1">
                <a:solidFill>
                  <a:srgbClr val="003A78"/>
                </a:solidFill>
              </a:rPr>
              <a:t>Realizace projektu v rozporu s právním aktem</a:t>
            </a:r>
            <a:r>
              <a:rPr lang="cs-CZ" sz="4800">
                <a:solidFill>
                  <a:srgbClr val="003A78"/>
                </a:solidFill>
              </a:rPr>
              <a:t> – vede k pozastavení financování projektu </a:t>
            </a:r>
          </a:p>
          <a:p>
            <a:pPr algn="just">
              <a:defRPr/>
            </a:pPr>
            <a:r>
              <a:rPr lang="cs-CZ" sz="4800" b="1">
                <a:solidFill>
                  <a:srgbClr val="003A78"/>
                </a:solidFill>
              </a:rPr>
              <a:t>Porušení podmínek </a:t>
            </a:r>
            <a:r>
              <a:rPr lang="cs-CZ" sz="4800">
                <a:solidFill>
                  <a:srgbClr val="003A78"/>
                </a:solidFill>
              </a:rPr>
              <a:t>= porušení rozpočtové kázně podle zákona o rozpočtových </a:t>
            </a:r>
            <a:r>
              <a:rPr lang="cs-CZ" sz="4800" smtClean="0">
                <a:solidFill>
                  <a:srgbClr val="003A78"/>
                </a:solidFill>
              </a:rPr>
              <a:t>pravidlech</a:t>
            </a:r>
            <a:endParaRPr lang="cs-CZ" sz="4800">
              <a:solidFill>
                <a:srgbClr val="003A78"/>
              </a:solidFill>
            </a:endParaRPr>
          </a:p>
          <a:p>
            <a:pPr algn="just">
              <a:defRPr/>
            </a:pPr>
            <a:r>
              <a:rPr lang="cs-CZ" sz="4800" b="1" i="1">
                <a:solidFill>
                  <a:srgbClr val="003A78"/>
                </a:solidFill>
              </a:rPr>
              <a:t>vyčíslení porušení rozpočtové kázně </a:t>
            </a:r>
            <a:r>
              <a:rPr lang="cs-CZ" sz="4800">
                <a:solidFill>
                  <a:srgbClr val="003A78"/>
                </a:solidFill>
              </a:rPr>
              <a:t>- vychází se z tabulky snížených odvodů (příloha právního aktu)</a:t>
            </a:r>
          </a:p>
          <a:p>
            <a:pPr marL="0" indent="0" algn="just">
              <a:buNone/>
              <a:defRPr/>
            </a:pPr>
            <a:endParaRPr lang="cs-CZ" sz="4800" b="1" smtClean="0">
              <a:solidFill>
                <a:schemeClr val="accent2"/>
              </a:solidFill>
            </a:endParaRPr>
          </a:p>
          <a:p>
            <a:pPr marL="0" indent="0" algn="just">
              <a:buNone/>
              <a:defRPr/>
            </a:pPr>
            <a:endParaRPr lang="cs-CZ" sz="4800" b="1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44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/>
              <a:t>Neplnění </a:t>
            </a:r>
            <a:r>
              <a:rPr lang="cs-CZ" sz="4400" smtClean="0"/>
              <a:t>podmínek a nesrovnalosti</a:t>
            </a:r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2022-05-24T16:31:50.489</cp:lastPrinted>
  <dcterms:created xsi:type="dcterms:W3CDTF">2022-05-24T16:31:50Z</dcterms:created>
  <dcterms:modified xsi:type="dcterms:W3CDTF">2022-05-24T16:31:50Z</dcterms:modified>
</cp:coreProperties>
</file>