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8" r:id="rId4"/>
    <p:sldId id="277" r:id="rId5"/>
    <p:sldId id="273" r:id="rId6"/>
    <p:sldId id="279" r:id="rId7"/>
    <p:sldId id="281" r:id="rId8"/>
    <p:sldId id="283" r:id="rId9"/>
  </p:sldIdLst>
  <p:sldSz cx="24380825" cy="13714412"/>
  <p:notesSz cx="6797675" cy="9926638"/>
  <p:custDataLst>
    <p:tags r:id="rId10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3EAF79"/>
    <a:srgbClr val="D8222C"/>
    <a:srgbClr val="FF0016"/>
    <a:srgbClr val="00309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fill>
          <a:solidFill>
            <a:schemeClr val="accent4">
              <a:tint val="40000"/>
            </a:schemeClr>
          </a:solidFill>
        </a:fill>
      </a:tcStyle>
    </a:band1H>
    <a:band1V>
      <a:tcStyle>
        <a:fill>
          <a:solidFill>
            <a:schemeClr val="accent4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94661" autoAdjust="0"/>
  </p:normalViewPr>
  <p:slideViewPr>
    <p:cSldViewPr snapToGrid="0">
      <p:cViewPr varScale="1">
        <p:scale>
          <a:sx n="53" d="100"/>
          <a:sy n="53" d="100"/>
        </p:scale>
        <p:origin x="4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23/05/2022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23/05/2022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23.05.2022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84923"/>
            <a:ext cx="1494875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23.05.2022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737576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260157" y="698665"/>
            <a:ext cx="1495888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www.eeagrants.cz/cs/programy/kultura/aktuality/2022/online-seminar-pro-konecne-prijemce-gran-3658" TargetMode="Ex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71600" y="1090246"/>
            <a:ext cx="20064047" cy="589084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9600"/>
              <a:t>Online seminář pro konečné příjemce grantů</a:t>
            </a:r>
            <a:endParaRPr lang="en-GB" sz="960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371600" y="7403123"/>
            <a:ext cx="21750489" cy="5185826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6000" b="1" smtClean="0">
                <a:solidFill>
                  <a:srgbClr val="002060"/>
                </a:solidFill>
              </a:rPr>
              <a:t>24. května 2022</a:t>
            </a:r>
            <a:endParaRPr lang="cs-CZ" sz="6000">
              <a:solidFill>
                <a:srgbClr val="002060"/>
              </a:solidFill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48234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1266671"/>
            <a:ext cx="21861704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/>
              <a:t>Seminář je určen pro konečné příjemce z těchto výzev: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6" y="3338623"/>
            <a:ext cx="21861704" cy="8940906"/>
          </a:xfrm>
        </p:spPr>
        <p:txBody>
          <a:bodyPr/>
          <a:lstStyle>
            <a:defPPr>
              <a:defRPr kern="1200" smtId="4294967295"/>
            </a:defPPr>
          </a:lstStyle>
          <a:p>
            <a:pPr algn="just">
              <a:lnSpc>
                <a:spcPct val="120000"/>
              </a:lnSpc>
              <a:spcBef>
                <a:spcPts val="2400"/>
              </a:spcBef>
              <a:spcAft>
                <a:spcPts val="1200"/>
              </a:spcAft>
              <a:tabLst>
                <a:tab pos="6661150" algn="r"/>
              </a:tabLst>
            </a:pPr>
            <a:r>
              <a:rPr lang="cs-CZ" sz="4000" u="sng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Otevřená výzva Program </a:t>
            </a:r>
            <a:r>
              <a:rPr lang="cs-CZ" sz="4000" u="sng" smtClean="0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Kultura:</a:t>
            </a:r>
            <a:r>
              <a:rPr lang="cs-CZ" sz="4000" smtClean="0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 </a:t>
            </a:r>
            <a:r>
              <a:rPr lang="cs-CZ" sz="4000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	</a:t>
            </a:r>
            <a:endParaRPr lang="cs-CZ" sz="2400">
              <a:solidFill>
                <a:srgbClr val="000000"/>
              </a:solidFill>
              <a:latin typeface="Minion Pro"/>
              <a:ea typeface="Calibri" panose="020f0502020204030204" pitchFamily="34" charset="0"/>
              <a:cs typeface="Minion Pro"/>
            </a:endParaRPr>
          </a:p>
          <a:p>
            <a:pPr lvl="1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cs-CZ" sz="3200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Inovativní využití movitého a nemovitého kulturního dědictví (CH2).</a:t>
            </a:r>
            <a:endParaRPr lang="cs-CZ" sz="3200" u="sng" smtClean="0">
              <a:solidFill>
                <a:srgbClr val="000000"/>
              </a:solidFill>
              <a:latin typeface="Founders Grotesk Medium"/>
              <a:ea typeface="Calibri" panose="020f0502020204030204" pitchFamily="34" charset="0"/>
              <a:cs typeface="Founders Grotesk Medium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4000" u="sng" smtClean="0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Malé grantové schéma Program Řádná správa:</a:t>
            </a:r>
            <a:endParaRPr lang="cs-CZ" sz="2400" smtClean="0">
              <a:solidFill>
                <a:srgbClr val="000000"/>
              </a:solidFill>
              <a:latin typeface="Minion Pro"/>
              <a:ea typeface="Calibri" panose="020f0502020204030204" pitchFamily="34" charset="0"/>
              <a:cs typeface="Minion Pro"/>
            </a:endParaRPr>
          </a:p>
          <a:p>
            <a:pPr lvl="1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cs-CZ" sz="3200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Podpora zapojení občanů do rozhodovacích procesů a </a:t>
            </a:r>
            <a:r>
              <a:rPr lang="cs-CZ" sz="3200" smtClean="0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veřejných konzultací </a:t>
            </a:r>
            <a:r>
              <a:rPr lang="cs-CZ" sz="3200">
                <a:solidFill>
                  <a:srgbClr val="000000"/>
                </a:solidFill>
                <a:latin typeface="Founders Grotesk Medium"/>
                <a:ea typeface="Calibri" panose="020f0502020204030204" pitchFamily="34" charset="0"/>
                <a:cs typeface="Founders Grotesk Medium"/>
              </a:rPr>
              <a:t>(MGS1).</a:t>
            </a:r>
          </a:p>
        </p:txBody>
      </p:sp>
    </p:spTree>
    <p:extLst>
      <p:ext uri="{BB962C8B-B14F-4D97-AF65-F5344CB8AC3E}">
        <p14:creationId xmlns:p14="http://schemas.microsoft.com/office/powerpoint/2010/main" val="185026100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1266671"/>
            <a:ext cx="21861704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/>
              <a:t>Agenda</a:t>
            </a:r>
            <a:endParaRPr lang="en-GB" sz="480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rcRect l="36842" t="19431" r="22358" b="6437"/>
          <a:stretch>
            <a:fillRect/>
          </a:stretch>
        </p:blipFill>
        <p:spPr>
          <a:xfrm>
            <a:off x="7040880" y="1877613"/>
            <a:ext cx="10168128" cy="1039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636886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60386" y="1266671"/>
            <a:ext cx="21861704" cy="738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/>
              <a:t>Dotazy během semináře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7" y="3338623"/>
            <a:ext cx="18856413" cy="894090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000"/>
              <a:t>Preferujeme dotazy </a:t>
            </a:r>
            <a:r>
              <a:rPr lang="cs-CZ" sz="4000" smtClean="0"/>
              <a:t>formou chatu v aplikaci MS Teams, </a:t>
            </a:r>
            <a:r>
              <a:rPr lang="cs-CZ" sz="4000"/>
              <a:t>budeme je zodpovídat v průběhu semináře, o přestávkách i na konci semináře.</a:t>
            </a:r>
          </a:p>
          <a:p>
            <a:r>
              <a:rPr lang="cs-CZ" sz="4000"/>
              <a:t>Navíc bude </a:t>
            </a:r>
            <a:r>
              <a:rPr lang="cs-CZ" sz="4000" smtClean="0"/>
              <a:t>na našich stránkách (</a:t>
            </a:r>
            <a:r>
              <a:rPr lang="cs-CZ" sz="4000" smtClean="0">
                <a:hlinkClick r:id="rId2"/>
              </a:rPr>
              <a:t>https</a:t>
            </a:r>
            <a:r>
              <a:rPr lang="cs-CZ" sz="4000">
                <a:hlinkClick r:id="rId2"/>
              </a:rPr>
              <a:t>://www.eeagrants.cz/cs/programy/kultura/aktuality</a:t>
            </a:r>
            <a:r>
              <a:rPr lang="cs-CZ" sz="4000"/>
              <a:t>) </a:t>
            </a:r>
            <a:r>
              <a:rPr lang="cs-CZ" sz="4000" smtClean="0"/>
              <a:t>po </a:t>
            </a:r>
            <a:r>
              <a:rPr lang="cs-CZ" sz="4000"/>
              <a:t>skončení semináře soubor všech dotazů a </a:t>
            </a:r>
            <a:r>
              <a:rPr lang="cs-CZ" sz="4000" smtClean="0"/>
              <a:t>odpovědí.</a:t>
            </a:r>
          </a:p>
          <a:p>
            <a:r>
              <a:rPr lang="cs-CZ" sz="4000"/>
              <a:t>V průběhu semináře mějte prosím ZTLUMENÝ MIKROFON, aby prezentující nebyli rušeni okolními zvuky. Kameru (máte-li k dispozici) můžete mít pro plynulost přenosu také vypnutou. Pro kladení dotazů je možné si ji zapnout.</a:t>
            </a:r>
          </a:p>
          <a:p>
            <a:pPr marL="0" indent="0">
              <a:buNone/>
            </a:pPr>
            <a:endParaRPr lang="cs-CZ" sz="4000" smtClean="0"/>
          </a:p>
          <a:p>
            <a:pPr marL="0" indent="0">
              <a:buNone/>
            </a:pPr>
            <a:endParaRPr lang="cs-CZ" smtClean="0"/>
          </a:p>
        </p:txBody>
      </p:sp>
    </p:spTree>
    <p:extLst>
      <p:ext uri="{BB962C8B-B14F-4D97-AF65-F5344CB8AC3E}">
        <p14:creationId xmlns:p14="http://schemas.microsoft.com/office/powerpoint/2010/main" val="543852655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ovéPole 3"/>
          <p:cNvSpPr txBox="1"/>
          <p:nvPr/>
        </p:nvSpPr>
        <p:spPr>
          <a:xfrm>
            <a:off x="1107830" y="977689"/>
            <a:ext cx="1855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4800" b="1" smtClean="0">
                <a:solidFill>
                  <a:srgbClr val="0F3C74"/>
                </a:solidFill>
                <a:latin typeface="+mj-lt"/>
                <a:ea typeface="+mj-ea"/>
                <a:cs typeface="+mj-cs"/>
              </a:rPr>
              <a:t>Důležité dokumenty </a:t>
            </a:r>
            <a:r>
              <a:rPr lang="cs-CZ" sz="4800" b="1">
                <a:solidFill>
                  <a:srgbClr val="0F3C74"/>
                </a:solidFill>
                <a:latin typeface="+mj-lt"/>
                <a:ea typeface="+mj-ea"/>
                <a:cs typeface="+mj-cs"/>
              </a:rPr>
              <a:t>pro konečné příjemce: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03" y="2303585"/>
            <a:ext cx="1981681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3079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82005"/>
            <a:ext cx="21861704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/>
              <a:t>Programy/projekty rozvržení</a:t>
            </a:r>
            <a:br>
              <a:rPr lang="cs-CZ" sz="4800" smtClean="0"/>
            </a:br>
            <a:r>
              <a:rPr lang="cs-CZ" sz="2400" smtClean="0"/>
              <a:t>(konkrétní jména PM k projektům jsou ve Schvalovacím dopise v CEDRU, každá změna PM bude avizována přes CEDR)</a:t>
            </a:r>
            <a:endParaRPr lang="en-GB" sz="240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855901"/>
              </p:ext>
            </p:extLst>
          </p:nvPr>
        </p:nvGraphicFramePr>
        <p:xfrm>
          <a:off x="1260386" y="3304621"/>
          <a:ext cx="21270430" cy="2382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935755">
                  <a:extLst>
                    <a:ext uri="{9D8B030D-6E8A-4147-A177-3AD203B41FA5}">
                      <a16:colId xmlns:a16="http://schemas.microsoft.com/office/drawing/2014/main" val="992596259"/>
                    </a:ext>
                  </a:extLst>
                </a:gridCol>
                <a:gridCol w="3063340">
                  <a:extLst>
                    <a:ext uri="{9D8B030D-6E8A-4147-A177-3AD203B41FA5}">
                      <a16:colId xmlns:a16="http://schemas.microsoft.com/office/drawing/2014/main" val="550324442"/>
                    </a:ext>
                  </a:extLst>
                </a:gridCol>
                <a:gridCol w="5953727">
                  <a:extLst>
                    <a:ext uri="{9D8B030D-6E8A-4147-A177-3AD203B41FA5}">
                      <a16:colId xmlns:a16="http://schemas.microsoft.com/office/drawing/2014/main" val="2012066876"/>
                    </a:ext>
                  </a:extLst>
                </a:gridCol>
                <a:gridCol w="5317608">
                  <a:extLst>
                    <a:ext uri="{9D8B030D-6E8A-4147-A177-3AD203B41FA5}">
                      <a16:colId xmlns:a16="http://schemas.microsoft.com/office/drawing/2014/main" val="128572498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mtClean="0">
                          <a:solidFill>
                            <a:schemeClr val="tx1"/>
                          </a:solidFill>
                        </a:rPr>
                        <a:t>Program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mtClean="0">
                          <a:solidFill>
                            <a:schemeClr val="tx1"/>
                          </a:solidFill>
                        </a:rPr>
                        <a:t>Výzva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mtClean="0">
                          <a:solidFill>
                            <a:schemeClr val="tx1"/>
                          </a:solidFill>
                        </a:rPr>
                        <a:t>PM</a:t>
                      </a:r>
                      <a:r>
                        <a:rPr lang="cs-CZ" baseline="0" smtClean="0">
                          <a:solidFill>
                            <a:schemeClr val="tx1"/>
                          </a:solidFill>
                        </a:rPr>
                        <a:t> CZP2</a:t>
                      </a:r>
                    </a:p>
                    <a:p>
                      <a:r>
                        <a:rPr lang="cs-CZ" sz="2400" baseline="0" smtClean="0">
                          <a:solidFill>
                            <a:schemeClr val="tx1"/>
                          </a:solidFill>
                        </a:rPr>
                        <a:t>(otázky spojené s obsahovou části projektu a se změnami)</a:t>
                      </a:r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mtClean="0">
                          <a:solidFill>
                            <a:schemeClr val="tx1"/>
                          </a:solidFill>
                        </a:rPr>
                        <a:t>PM CFCU</a:t>
                      </a:r>
                    </a:p>
                    <a:p>
                      <a:r>
                        <a:rPr lang="cs-CZ" sz="2400" smtClean="0">
                          <a:solidFill>
                            <a:schemeClr val="tx1"/>
                          </a:solidFill>
                        </a:rPr>
                        <a:t>(otázky spojené</a:t>
                      </a:r>
                      <a:r>
                        <a:rPr lang="cs-CZ" sz="2400" baseline="0" smtClean="0">
                          <a:solidFill>
                            <a:schemeClr val="tx1"/>
                          </a:solidFill>
                        </a:rPr>
                        <a:t> s finanční částí projektu)</a:t>
                      </a:r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873468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mtClean="0">
                          <a:solidFill>
                            <a:schemeClr val="tx1"/>
                          </a:solidFill>
                        </a:rPr>
                        <a:t>Program Kultura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mtClean="0">
                          <a:solidFill>
                            <a:schemeClr val="tx1"/>
                          </a:solidFill>
                        </a:rPr>
                        <a:t>CH2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baseline="0" smtClean="0">
                          <a:solidFill>
                            <a:schemeClr val="tx1"/>
                          </a:solidFill>
                        </a:rPr>
                        <a:t>Eva Tomšejová</a:t>
                      </a:r>
                    </a:p>
                    <a:p>
                      <a:r>
                        <a:rPr lang="cs-CZ" baseline="0" smtClean="0">
                          <a:solidFill>
                            <a:schemeClr val="tx1"/>
                          </a:solidFill>
                        </a:rPr>
                        <a:t>Hana Hrazdirová</a:t>
                      </a:r>
                    </a:p>
                    <a:p>
                      <a:r>
                        <a:rPr lang="cs-CZ" baseline="0" smtClean="0">
                          <a:solidFill>
                            <a:schemeClr val="tx1"/>
                          </a:solidFill>
                        </a:rPr>
                        <a:t>Petr Zlesák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mtClean="0">
                          <a:solidFill>
                            <a:schemeClr val="tx1"/>
                          </a:solidFill>
                        </a:rPr>
                        <a:t>Jan Fridrich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38339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mtClean="0">
                          <a:solidFill>
                            <a:schemeClr val="tx1"/>
                          </a:solidFill>
                        </a:rPr>
                        <a:t>Program Řádná</a:t>
                      </a:r>
                      <a:r>
                        <a:rPr lang="cs-CZ" baseline="0" smtClean="0">
                          <a:solidFill>
                            <a:schemeClr val="tx1"/>
                          </a:solidFill>
                        </a:rPr>
                        <a:t> správa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mtClean="0">
                          <a:solidFill>
                            <a:schemeClr val="tx1"/>
                          </a:solidFill>
                        </a:rPr>
                        <a:t>MGS1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mtClean="0">
                          <a:solidFill>
                            <a:schemeClr val="tx1"/>
                          </a:solidFill>
                        </a:rPr>
                        <a:t>Petr Zlesák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cs-CZ" smtClean="0">
                          <a:solidFill>
                            <a:schemeClr val="tx1"/>
                          </a:solidFill>
                        </a:rPr>
                        <a:t>Jana Kocmatová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633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772190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2022-05-24T16:30:04.438</cp:lastPrinted>
  <dcterms:created xsi:type="dcterms:W3CDTF">2022-05-24T16:30:04Z</dcterms:created>
  <dcterms:modified xsi:type="dcterms:W3CDTF">2022-05-24T16:30:04Z</dcterms:modified>
</cp:coreProperties>
</file>