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300" r:id="rId6"/>
    <p:sldId id="297" r:id="rId7"/>
    <p:sldId id="295" r:id="rId8"/>
    <p:sldId id="296" r:id="rId9"/>
    <p:sldId id="298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Veřejnosprávní kontrola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 Praze 2.12.2021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1090357"/>
            <a:ext cx="4957763" cy="49244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2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260157" y="11684880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Vedoucí odd. monitorování, realizace a hodnocení</a:t>
            </a:r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49315"/>
            <a:ext cx="21704117" cy="960814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5400" b="1" smtClean="0">
                <a:solidFill>
                  <a:srgbClr val="003A78"/>
                </a:solidFill>
              </a:rPr>
              <a:t>zajišťuje </a:t>
            </a:r>
            <a:r>
              <a:rPr lang="cs-CZ" sz="5400" b="1">
                <a:solidFill>
                  <a:srgbClr val="003A78"/>
                </a:solidFill>
              </a:rPr>
              <a:t>ZP </a:t>
            </a:r>
            <a:r>
              <a:rPr lang="cs-CZ" sz="5400">
                <a:solidFill>
                  <a:srgbClr val="003A78"/>
                </a:solidFill>
              </a:rPr>
              <a:t>v souladu se zákonem č. 320/2001 Sb., o finanční </a:t>
            </a:r>
            <a:r>
              <a:rPr lang="cs-CZ" sz="5400" smtClean="0">
                <a:solidFill>
                  <a:srgbClr val="003A78"/>
                </a:solidFill>
              </a:rPr>
              <a:t>kontrole, </a:t>
            </a:r>
            <a:r>
              <a:rPr lang="cs-CZ" sz="5400">
                <a:solidFill>
                  <a:srgbClr val="003A78"/>
                </a:solidFill>
              </a:rPr>
              <a:t>zákonem č. 255/2012 Sb., </a:t>
            </a:r>
            <a:r>
              <a:rPr lang="cs-CZ" sz="5400" smtClean="0">
                <a:solidFill>
                  <a:srgbClr val="003A78"/>
                </a:solidFill>
              </a:rPr>
              <a:t>kontrolní řád a </a:t>
            </a:r>
            <a:r>
              <a:rPr lang="cs-CZ" sz="5400">
                <a:solidFill>
                  <a:srgbClr val="003A78"/>
                </a:solidFill>
              </a:rPr>
              <a:t>dalšími platnými právními předpisy programů FM EHP/Norska </a:t>
            </a:r>
            <a:r>
              <a:rPr lang="cs-CZ" sz="5400" smtClean="0">
                <a:solidFill>
                  <a:srgbClr val="003A78"/>
                </a:solidFill>
              </a:rPr>
              <a:t>2014-2021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ZP </a:t>
            </a:r>
            <a:r>
              <a:rPr lang="cs-CZ" sz="5400" b="1" smtClean="0">
                <a:solidFill>
                  <a:srgbClr val="003A78"/>
                </a:solidFill>
              </a:rPr>
              <a:t>využívá externí asistenci </a:t>
            </a:r>
            <a:r>
              <a:rPr lang="cs-CZ" sz="5400" smtClean="0">
                <a:solidFill>
                  <a:srgbClr val="003A78"/>
                </a:solidFill>
              </a:rPr>
              <a:t>(vybrána společnost EY)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provedení kontrol </a:t>
            </a:r>
            <a:r>
              <a:rPr lang="cs-CZ" sz="5400" b="1" smtClean="0">
                <a:solidFill>
                  <a:srgbClr val="003A78"/>
                </a:solidFill>
              </a:rPr>
              <a:t>4/2022 – 12/2024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realizace průběžné a/nebo závěrečné kontroly u každého projektu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probíhá </a:t>
            </a:r>
            <a:r>
              <a:rPr lang="cs-CZ" sz="5400">
                <a:solidFill>
                  <a:srgbClr val="003A78"/>
                </a:solidFill>
              </a:rPr>
              <a:t>zpravidla na místě realizace </a:t>
            </a:r>
            <a:r>
              <a:rPr lang="cs-CZ" sz="54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- účast: PM CZP2/CFCU, externí dodavatel (EY), případně partner programu (MK, MZ, MSp) a NKM (MF)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 Příručky)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26278" y="2889993"/>
            <a:ext cx="20773137" cy="9347412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6000" b="1">
                <a:solidFill>
                  <a:srgbClr val="003A78"/>
                </a:solidFill>
              </a:rPr>
              <a:t>2 typy veřejnosprávních kontrol: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Průběžné kontroly </a:t>
            </a:r>
            <a:r>
              <a:rPr lang="cs-CZ" sz="6000">
                <a:solidFill>
                  <a:srgbClr val="003A78"/>
                </a:solidFill>
              </a:rPr>
              <a:t>– odpovědnost CZP2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Závěrečné kontroly </a:t>
            </a:r>
            <a:r>
              <a:rPr lang="cs-CZ" sz="6000">
                <a:solidFill>
                  <a:srgbClr val="003A78"/>
                </a:solidFill>
              </a:rPr>
              <a:t>– odpovědnost CFCU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 smtClean="0">
                <a:solidFill>
                  <a:srgbClr val="003A78"/>
                </a:solidFill>
              </a:rPr>
              <a:t>každý projekt projde průběžnou a/nebo závěrečnou kontrolou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d</a:t>
            </a:r>
            <a:r>
              <a:rPr lang="cs-CZ" sz="6000" smtClean="0">
                <a:solidFill>
                  <a:srgbClr val="003A78"/>
                </a:solidFill>
              </a:rPr>
              <a:t>élka kontroly na místě – zpravidla 1 den na místě, možné prodloužení kontroly - doplnění podkladů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 smtClean="0">
                <a:solidFill>
                  <a:srgbClr val="003A78"/>
                </a:solidFill>
              </a:rPr>
              <a:t>výstupem </a:t>
            </a:r>
            <a:r>
              <a:rPr lang="cs-CZ" sz="6000">
                <a:solidFill>
                  <a:srgbClr val="003A78"/>
                </a:solidFill>
              </a:rPr>
              <a:t>kontroly je kontrolní protokol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při závažných zjištěních postupuje ZP jako při podezření na nesrovnalost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ZP může rozhodnout i o pozastavení plateb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165714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6.3)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2050" name="Picture 2" descr="jak si poradit s daňovou kontrolou | BREDFORD Consul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12880" y="1582110"/>
            <a:ext cx="5715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6581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Průběžná kontrola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33472"/>
            <a:ext cx="21861704" cy="9820656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v </a:t>
            </a:r>
            <a:r>
              <a:rPr lang="cs-CZ" sz="4400">
                <a:solidFill>
                  <a:srgbClr val="003A78"/>
                </a:solidFill>
              </a:rPr>
              <a:t>průběhu realizace projektu (</a:t>
            </a:r>
            <a:r>
              <a:rPr lang="cs-CZ" sz="4400" b="1">
                <a:solidFill>
                  <a:srgbClr val="003A78"/>
                </a:solidFill>
              </a:rPr>
              <a:t>období kontrol </a:t>
            </a:r>
            <a:r>
              <a:rPr lang="cs-CZ" sz="4400" b="1" smtClean="0">
                <a:solidFill>
                  <a:srgbClr val="003A78"/>
                </a:solidFill>
              </a:rPr>
              <a:t>duben </a:t>
            </a:r>
            <a:r>
              <a:rPr lang="cs-CZ" sz="4400" b="1">
                <a:solidFill>
                  <a:srgbClr val="003A78"/>
                </a:solidFill>
              </a:rPr>
              <a:t>2022 – prosinec 2023</a:t>
            </a:r>
            <a:r>
              <a:rPr lang="cs-CZ" sz="4400">
                <a:solidFill>
                  <a:srgbClr val="003A78"/>
                </a:solidFill>
              </a:rPr>
              <a:t>) </a:t>
            </a:r>
            <a:endParaRPr lang="cs-CZ" sz="4400" smtClean="0">
              <a:solidFill>
                <a:srgbClr val="003A78"/>
              </a:solidFill>
            </a:endParaRPr>
          </a:p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zaměření zejména na obsahovou stránku a fyzickou realizaci projektu – dosahování stanovených výstupů, výsledku a účelu projektu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kontrola finanční stránky a celkové administrace projektu na vzorku dokumentace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porovnání skutečnosti s informacemi podávanými v průběžných zprávách a další projektovou dokumentací (žádost, právní akt apod.)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>
                <a:solidFill>
                  <a:srgbClr val="003A78"/>
                </a:solidFill>
              </a:rPr>
              <a:t>možné zapojení externího experta na danou </a:t>
            </a:r>
            <a:r>
              <a:rPr lang="cs-CZ" sz="4400" smtClean="0">
                <a:solidFill>
                  <a:srgbClr val="003A78"/>
                </a:solidFill>
              </a:rPr>
              <a:t>oblast (</a:t>
            </a:r>
            <a:r>
              <a:rPr lang="cs-CZ" sz="4400" i="1">
                <a:solidFill>
                  <a:srgbClr val="003A78"/>
                </a:solidFill>
              </a:rPr>
              <a:t>stavební expert, expert na zdravotnictví - psychiatrická péče o děti, expert na romskou inkluzi, expert na spravedlnost - péče o vězně a propuštěné vězně, expert na mediální kampaně</a:t>
            </a:r>
            <a:r>
              <a:rPr lang="cs-CZ" sz="4400" i="1" smtClean="0">
                <a:solidFill>
                  <a:srgbClr val="003A78"/>
                </a:solidFill>
              </a:rPr>
              <a:t>)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Dva </a:t>
            </a:r>
            <a:r>
              <a:rPr lang="cs-CZ" sz="4400" b="1">
                <a:solidFill>
                  <a:srgbClr val="003A78"/>
                </a:solidFill>
              </a:rPr>
              <a:t>typy průběžných 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řádné</a:t>
            </a:r>
            <a:r>
              <a:rPr lang="cs-CZ" sz="4400">
                <a:solidFill>
                  <a:srgbClr val="003A78"/>
                </a:solidFill>
              </a:rPr>
              <a:t> kontroly na základě plánu kontrol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ad hoc</a:t>
            </a:r>
            <a:r>
              <a:rPr lang="cs-CZ" sz="4400">
                <a:solidFill>
                  <a:srgbClr val="003A78"/>
                </a:solidFill>
              </a:rPr>
              <a:t> kontroly (na základě podnětu, kontrola plnění nápravných opatření, apod.)</a:t>
            </a:r>
          </a:p>
          <a:p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415472520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146881"/>
            <a:ext cx="21873935" cy="75180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- </a:t>
            </a:r>
            <a:r>
              <a:rPr lang="cs-CZ" sz="4800" smtClean="0">
                <a:solidFill>
                  <a:srgbClr val="003A78"/>
                </a:solidFill>
              </a:rPr>
              <a:t> po </a:t>
            </a:r>
            <a:r>
              <a:rPr lang="cs-CZ" sz="4800">
                <a:solidFill>
                  <a:srgbClr val="003A78"/>
                </a:solidFill>
              </a:rPr>
              <a:t>ukončení realizace aktivit projektu a před schválením ZZ </a:t>
            </a:r>
            <a:r>
              <a:rPr lang="cs-CZ" sz="4800" smtClean="0">
                <a:solidFill>
                  <a:srgbClr val="003A78"/>
                </a:solidFill>
              </a:rPr>
              <a:t>(v </a:t>
            </a:r>
            <a:r>
              <a:rPr lang="cs-CZ" sz="4800">
                <a:solidFill>
                  <a:srgbClr val="003A78"/>
                </a:solidFill>
              </a:rPr>
              <a:t>období </a:t>
            </a:r>
            <a:r>
              <a:rPr lang="cs-CZ" sz="4800" b="1" smtClean="0">
                <a:solidFill>
                  <a:srgbClr val="003A78"/>
                </a:solidFill>
              </a:rPr>
              <a:t>září </a:t>
            </a:r>
            <a:r>
              <a:rPr lang="cs-CZ" sz="4800" b="1">
                <a:solidFill>
                  <a:srgbClr val="003A78"/>
                </a:solidFill>
              </a:rPr>
              <a:t>2022 – říjen </a:t>
            </a:r>
            <a:r>
              <a:rPr lang="cs-CZ" sz="4800" b="1" smtClean="0">
                <a:solidFill>
                  <a:srgbClr val="003A78"/>
                </a:solidFill>
              </a:rPr>
              <a:t>2024</a:t>
            </a:r>
            <a:r>
              <a:rPr lang="cs-CZ" sz="4800" smtClean="0">
                <a:solidFill>
                  <a:srgbClr val="003A78"/>
                </a:solidFill>
              </a:rPr>
              <a:t>), 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zaměření především na finanční plnění projektu a veřejné zakázky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kontrola dosažení účelu/výsledku projektu včetně souvisejících indikátorů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Dva </a:t>
            </a:r>
            <a:r>
              <a:rPr lang="cs-CZ" sz="4800" b="1">
                <a:solidFill>
                  <a:srgbClr val="003A78"/>
                </a:solidFill>
              </a:rPr>
              <a:t>typy </a:t>
            </a:r>
            <a:r>
              <a:rPr lang="cs-CZ" sz="4800" b="1" smtClean="0">
                <a:solidFill>
                  <a:srgbClr val="003A78"/>
                </a:solidFill>
              </a:rPr>
              <a:t>závěrečných </a:t>
            </a:r>
            <a:r>
              <a:rPr lang="cs-CZ" sz="4800" b="1">
                <a:solidFill>
                  <a:srgbClr val="003A78"/>
                </a:solidFill>
              </a:rPr>
              <a:t>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řádné </a:t>
            </a:r>
            <a:r>
              <a:rPr lang="cs-CZ" sz="4800">
                <a:solidFill>
                  <a:srgbClr val="003A78"/>
                </a:solidFill>
              </a:rPr>
              <a:t>kontroly na základě plánu kontrol</a:t>
            </a:r>
            <a:endParaRPr lang="cs-CZ" sz="4800" smtClean="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ad hoc kontroly (na základě podnětu)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Závěrečná kontrola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424184" y="2724667"/>
            <a:ext cx="18930359" cy="854918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nechápat kontrolu jako nutné zlo, ale jako možnost vyřešit problémy a odstranit nedostatky, které by mohly zapříčinit neuznatelnost výdajů nebo nesrovnalost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>
                <a:solidFill>
                  <a:srgbClr val="003A78"/>
                </a:solidFill>
              </a:rPr>
              <a:t>možnost konzultace s PM CZP2/PM CFCU plánovaných změn, budoucích rizik projektu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přítomnost relevantních osob s dostatečnými pravomocemi k rozhodování a osob, které mají dostatečné informace o projektu (obsahové i finanční)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řádnou přípravu všech relevantních podkladů a dokumentace (seznam dokumentace obdrží KP dopředu, vzorek dokladů na místě)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aktivně spolupracovat se zástupci ZP a externího dodavatele (EY)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8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- tipy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1026" name="Picture 2" descr="vykricnik « Fitness URAL Sokolov | posilovna, kardio zóna, skupinová  cvičení, solá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94286" y="1238739"/>
            <a:ext cx="4786539" cy="456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23065" y="576878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18759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2022-05-24T16:26:41.591</cp:lastPrinted>
  <dcterms:created xsi:type="dcterms:W3CDTF">2022-05-24T16:26:41Z</dcterms:created>
  <dcterms:modified xsi:type="dcterms:W3CDTF">2022-05-24T16:26:41Z</dcterms:modified>
</cp:coreProperties>
</file>